
<file path=[Content_Types].xml><?xml version="1.0" encoding="utf-8"?>
<Types xmlns="http://schemas.openxmlformats.org/package/2006/content-types">
  <Default Extension="xml" ContentType="application/xml"/>
  <Default Extension="jpeg" ContentType="image/jpeg"/>
  <Default Extension="JPG" ContentType="image/.jpg"/>
  <Default Extension="xlsx" ContentType="application/vnd.openxmlformats-officedocument.spreadsheetml.sheet"/>
  <Default Extension="png" ContentType="image/png"/>
  <Default Extension="emf" ContentType="image/x-emf"/>
  <Default Extension="rels" ContentType="application/vnd.openxmlformats-package.relationshi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colors4.xml" ContentType="application/vnd.ms-office.chartcolorstyle+xml"/>
  <Override PartName="/ppt/charts/colors5.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charts/style4.xml" ContentType="application/vnd.ms-office.chartstyle+xml"/>
  <Override PartName="/ppt/charts/style5.xml" ContentType="application/vnd.ms-office.chartstyle+xml"/>
  <Override PartName="/ppt/commentAuthors.xml" ContentType="application/vnd.openxmlformats-officedocument.presentationml.commentAuthors+xml"/>
  <Override PartName="/ppt/media/image42.svg" ContentType="image/svg+xml"/>
  <Override PartName="/ppt/media/image44.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3">
  <p:sldMasterIdLst>
    <p:sldMasterId id="2147483648" r:id="rId1"/>
  </p:sldMasterIdLst>
  <p:notesMasterIdLst>
    <p:notesMasterId r:id="rId4"/>
  </p:notesMasterIdLst>
  <p:sldIdLst>
    <p:sldId id="16491685" r:id="rId3"/>
    <p:sldId id="16491686" r:id="rId5"/>
    <p:sldId id="16491687" r:id="rId6"/>
    <p:sldId id="16491688" r:id="rId7"/>
    <p:sldId id="16491689" r:id="rId8"/>
    <p:sldId id="16491690" r:id="rId9"/>
    <p:sldId id="16491691" r:id="rId10"/>
    <p:sldId id="16491692" r:id="rId11"/>
    <p:sldId id="16491693" r:id="rId12"/>
    <p:sldId id="16491694" r:id="rId13"/>
    <p:sldId id="16491522" r:id="rId14"/>
    <p:sldId id="16491525" r:id="rId15"/>
    <p:sldId id="16491682" r:id="rId16"/>
    <p:sldId id="16491672" r:id="rId17"/>
    <p:sldId id="164916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6624" userDrawn="1">
          <p15:clr>
            <a:srgbClr val="A4A3A4"/>
          </p15:clr>
        </p15:guide>
        <p15:guide id="5" pos="4224" userDrawn="1">
          <p15:clr>
            <a:srgbClr val="A4A3A4"/>
          </p15:clr>
        </p15:guide>
        <p15:guide id="6" orient="horz" pos="254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Chu" initials="LC" lastIdx="168" clrIdx="0"/>
  <p:cmAuthor id="2" name="Erica Aduya" initials="EA" lastIdx="2" clrIdx="1"/>
  <p:cmAuthor id="3" name="Liza Nostin" initials="LN" lastIdx="1" clrIdx="2"/>
  <p:cmAuthor id="4" name="Sean Sheffler-Collins" initials="SSC" lastIdx="2" clrIdx="3"/>
  <p:cmAuthor id="5" name="Vu, Tuan" initials="VT" lastIdx="3" clrIdx="4"/>
  <p:cmAuthor id="6" name="Brant Hubbard" initials="BH" lastIdx="71" clrIdx="5"/>
  <p:cmAuthor id="7" name="Deborah Gelinas" initials="DG" lastIdx="7" clrIdx="6"/>
  <p:cmAuthor id="8" name="Jon Beauchamp" initials="JB" lastIdx="39" clrIdx="7"/>
  <p:cmAuthor id="9" name="Edward Brauer" initials="EB" lastIdx="41" clrIdx="8"/>
  <p:cmAuthor id="10" name="Mary Carter" initials="MC" lastIdx="20" clrIdx="9"/>
  <p:cmAuthor id="11" name="Ghose, Dipanwita" initials="GD" lastIdx="38" clrIdx="10"/>
  <p:cmAuthor id="12" name="Dunkelberger, Jason" initials="DJ" lastIdx="265" clrIdx="11"/>
  <p:cmAuthor id="13" name="DaSilva, Fernanda" initials="DF" lastIdx="10" clrIdx="12"/>
  <p:cmAuthor id="14" name="Myrkalo, Amanda" initials="MA" lastIdx="2" clrIdx="13"/>
  <p:cmAuthor id="15" name="Michael Yeakey" initials="MY" lastIdx="10" clrIdx="14"/>
  <p:cmAuthor id="16" name="Jennifer Gray" initials="JG" lastIdx="4" clrIdx="15"/>
  <p:cmAuthor id="17" name="Stacey Nelson" initials="SN" lastIdx="6" clrIdx="16"/>
  <p:cmAuthor id="18" name="Howard, James F Jr" initials="HJFJ" lastIdx="4" clrIdx="17"/>
  <p:cmAuthor id="19" name="Brian Smith" initials="BS" lastIdx="1" clrIdx="18"/>
  <p:cmAuthor id="21" name="Guest User" initials="GU" lastIdx="1" clrIdx="20"/>
  <p:cmAuthor id="22" name="Godfrey, Jodi" initials="GJ" lastIdx="89" clrIdx="21"/>
  <p:cmAuthor id="23" name="Rohach, Jayne" initials="RJ" lastIdx="6" clrIdx="22"/>
  <p:cmAuthor id="24" name="Rutkowsky, Stephanie" initials="RS" lastIdx="1" clrIdx="23"/>
  <p:cmAuthor id="25" name="Sunil Mehta" initials="SM" lastIdx="3" clrIdx="24"/>
  <p:cmAuthor id="26" name="Lewis, Denell" initials="LD" lastIdx="45" clrIdx="25"/>
  <p:cmAuthor id="27" name="Counsellor, Charlene" initials="CC" lastIdx="11" clrIdx="26"/>
  <p:cmAuthor id="28" name="Bora, Stephanie" initials="BS" lastIdx="19" clrIdx="27"/>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EEEEEE"/>
    <a:srgbClr val="FCFBF9"/>
    <a:srgbClr val="F6F5F0"/>
    <a:srgbClr val="595A59"/>
    <a:srgbClr val="ABACAB"/>
    <a:srgbClr val="034B27"/>
    <a:srgbClr val="04562D"/>
    <a:srgbClr val="055A30"/>
    <a:srgbClr val="0665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浅色样式 2 - 强调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度样式 1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8" autoAdjust="0"/>
    <p:restoredTop sz="96727" autoAdjust="0"/>
  </p:normalViewPr>
  <p:slideViewPr>
    <p:cSldViewPr snapToGrid="0" showGuides="1">
      <p:cViewPr varScale="1">
        <p:scale>
          <a:sx n="66" d="100"/>
          <a:sy n="66" d="100"/>
        </p:scale>
        <p:origin x="496" y="52"/>
      </p:cViewPr>
      <p:guideLst>
        <p:guide pos="6624"/>
        <p:guide pos="4224"/>
        <p:guide orient="horz" pos="2544"/>
      </p:guideLst>
    </p:cSldViewPr>
  </p:slideViewPr>
  <p:notesTextViewPr>
    <p:cViewPr>
      <p:scale>
        <a:sx n="125" d="100"/>
        <a:sy n="125" d="100"/>
      </p:scale>
      <p:origin x="0" y="0"/>
    </p:cViewPr>
  </p:notesTextViewPr>
  <p:sorterViewPr>
    <p:cViewPr>
      <p:scale>
        <a:sx n="150" d="100"/>
        <a:sy n="150" d="100"/>
      </p:scale>
      <p:origin x="0" y="0"/>
    </p:cViewPr>
  </p:sorterViewPr>
  <p:notesViewPr>
    <p:cSldViewPr snapToGrid="0">
      <p:cViewPr>
        <p:scale>
          <a:sx n="100" d="100"/>
          <a:sy n="100" d="100"/>
        </p:scale>
        <p:origin x="-302" y="-86"/>
      </p:cViewPr>
      <p:guideLst/>
    </p:cSldViewPr>
  </p:notesViewPr>
  <p:gridSpacing cx="38100" cy="381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5" Type="http://schemas.openxmlformats.org/officeDocument/2006/relationships/customXml" Target="../customXml/item3.xml"/><Relationship Id="rId24" Type="http://schemas.openxmlformats.org/officeDocument/2006/relationships/customXml" Target="../customXml/item2.xml"/><Relationship Id="rId23" Type="http://schemas.openxmlformats.org/officeDocument/2006/relationships/customXml" Target="../customXml/item1.xml"/><Relationship Id="rId22" Type="http://schemas.openxmlformats.org/officeDocument/2006/relationships/commentAuthors" Target="commentAuthors.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package" Target="../embeddings/Workbook3.xlsx"/></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package" Target="../embeddings/Workbook4.xlsx"/></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package" Target="../embeddings/Workbook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0.0489497843266243"/>
          <c:y val="0.036931288239164"/>
          <c:w val="0.902100431346751"/>
          <c:h val="0.899493186902908"/>
        </c:manualLayout>
      </c:layout>
      <c:barChart>
        <c:barDir val="bar"/>
        <c:grouping val="clustered"/>
        <c:varyColors val="0"/>
        <c:ser>
          <c:idx val="1"/>
          <c:order val="0"/>
          <c:tx>
            <c:strRef>
              <c:f>Sheet1!$B$2</c:f>
              <c:strCache>
                <c:ptCount val="1"/>
                <c:pt idx="0">
                  <c:v>PBO Week 3 ADAPT</c:v>
                </c:pt>
              </c:strCache>
            </c:strRef>
          </c:tx>
          <c:spPr>
            <a:solidFill>
              <a:schemeClr val="tx2"/>
            </a:solidFill>
            <a:ln>
              <a:noFill/>
            </a:ln>
            <a:effectLst/>
          </c:spPr>
          <c:invertIfNegative val="0"/>
          <c:dLbls>
            <c:numFmt formatCode="#,##0.0&quot;%&quot;;#,##0.0&quot;%&quot;" sourceLinked="0"/>
            <c:spPr>
              <a:noFill/>
              <a:ln>
                <a:noFill/>
              </a:ln>
              <a:effectLst/>
            </c:spPr>
            <c:txPr>
              <a:bodyPr rot="0" spcFirstLastPara="1" vertOverflow="ellipsis" vert="horz" wrap="square" lIns="38100" tIns="19050" rIns="38100" bIns="19050" anchor="ctr" anchorCtr="1">
                <a:spAutoFit/>
              </a:bodyPr>
              <a:lstStyle/>
              <a:p>
                <a:pPr>
                  <a:defRPr lang="zh-CN" sz="1400" b="1" i="0" u="none" strike="noStrike" kern="1200" baseline="0">
                    <a:solidFill>
                      <a:schemeClr val="tx2"/>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Sheet1!$A$4:$A$15</c:f>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f>Sheet1!$B$4:$B$15</c:f>
              <c:numCache>
                <c:formatCode>General</c:formatCode>
                <c:ptCount val="12"/>
                <c:pt idx="0">
                  <c:v>0</c:v>
                </c:pt>
                <c:pt idx="1">
                  <c:v>0</c:v>
                </c:pt>
                <c:pt idx="2">
                  <c:v>0</c:v>
                </c:pt>
                <c:pt idx="3">
                  <c:v>1.7</c:v>
                </c:pt>
                <c:pt idx="4">
                  <c:v>1.7</c:v>
                </c:pt>
                <c:pt idx="5">
                  <c:v>5.2</c:v>
                </c:pt>
                <c:pt idx="6">
                  <c:v>15.5</c:v>
                </c:pt>
                <c:pt idx="7">
                  <c:v>27.6</c:v>
                </c:pt>
                <c:pt idx="8">
                  <c:v>12.1</c:v>
                </c:pt>
                <c:pt idx="9">
                  <c:v>15.5</c:v>
                </c:pt>
                <c:pt idx="10">
                  <c:v>15.5</c:v>
                </c:pt>
                <c:pt idx="11">
                  <c:v>29.3</c:v>
                </c:pt>
              </c:numCache>
            </c:numRef>
          </c:val>
        </c:ser>
        <c:ser>
          <c:idx val="6"/>
          <c:order val="6"/>
          <c:tx>
            <c:strRef>
              <c:f>Sheet1!$J$2</c:f>
              <c:strCache>
                <c:ptCount val="1"/>
                <c:pt idx="0">
                  <c:v>Median</c:v>
                </c:pt>
              </c:strCache>
            </c:strRef>
          </c:tx>
          <c:spPr>
            <a:solidFill>
              <a:schemeClr val="accent2"/>
            </a:solidFill>
            <a:ln>
              <a:noFill/>
            </a:ln>
            <a:effectLst/>
          </c:spPr>
          <c:invertIfNegative val="0"/>
          <c:dLbls>
            <c:delete val="1"/>
          </c:dLbls>
          <c:errBars>
            <c:errBarType val="both"/>
            <c:errValType val="cust"/>
            <c:noEndCap val="0"/>
            <c:plus>
              <c:numRef>
                <c:f>Sheet1!$M$4:$M$15</c:f>
                <c:numCache>
                  <c:formatCode>General</c:formatCode>
                  <c:ptCount val="12"/>
                  <c:pt idx="0">
                    <c:v>-2.3</c:v>
                  </c:pt>
                  <c:pt idx="1">
                    <c:v>-4.5</c:v>
                  </c:pt>
                  <c:pt idx="2">
                    <c:v>-3.7</c:v>
                  </c:pt>
                  <c:pt idx="3">
                    <c:v>-6.8</c:v>
                  </c:pt>
                  <c:pt idx="4">
                    <c:v>-2.6</c:v>
                  </c:pt>
                  <c:pt idx="5">
                    <c:v>-8.8</c:v>
                  </c:pt>
                  <c:pt idx="6">
                    <c:v>-5.4</c:v>
                  </c:pt>
                  <c:pt idx="7">
                    <c:v>-7.2</c:v>
                  </c:pt>
                  <c:pt idx="8">
                    <c:v>-1</c:v>
                  </c:pt>
                  <c:pt idx="9">
                    <c:v>-3.6</c:v>
                  </c:pt>
                  <c:pt idx="10">
                    <c:v>-0.5</c:v>
                  </c:pt>
                  <c:pt idx="11">
                    <c:v>-5.7</c:v>
                  </c:pt>
                </c:numCache>
              </c:numRef>
            </c:plus>
            <c:minus>
              <c:numRef>
                <c:f>Sheet1!$N$4:$N$15</c:f>
                <c:numCache>
                  <c:formatCode>General</c:formatCode>
                  <c:ptCount val="12"/>
                  <c:pt idx="0">
                    <c:v>-1.4</c:v>
                  </c:pt>
                  <c:pt idx="1">
                    <c:v>-2.4</c:v>
                  </c:pt>
                  <c:pt idx="2">
                    <c:v>-0.600000000000001</c:v>
                  </c:pt>
                  <c:pt idx="3">
                    <c:v>-0.699999999999999</c:v>
                  </c:pt>
                  <c:pt idx="4">
                    <c:v>-5.9</c:v>
                  </c:pt>
                  <c:pt idx="5">
                    <c:v>-3.4</c:v>
                  </c:pt>
                  <c:pt idx="6">
                    <c:v>-3.9</c:v>
                  </c:pt>
                  <c:pt idx="7">
                    <c:v>-2</c:v>
                  </c:pt>
                  <c:pt idx="8">
                    <c:v>-1.8</c:v>
                  </c:pt>
                  <c:pt idx="9">
                    <c:v>-2.3</c:v>
                  </c:pt>
                  <c:pt idx="10">
                    <c:v>-4.6</c:v>
                  </c:pt>
                  <c:pt idx="11">
                    <c:v>-5.9</c:v>
                  </c:pt>
                </c:numCache>
              </c:numRef>
            </c:minus>
            <c:spPr>
              <a:noFill/>
              <a:ln w="25400" cap="flat" cmpd="sng" algn="ctr">
                <a:solidFill>
                  <a:schemeClr val="accent1"/>
                </a:solidFill>
                <a:round/>
              </a:ln>
              <a:effectLst/>
            </c:spPr>
          </c:errBars>
          <c:cat>
            <c:strRef>
              <c:f>Sheet1!$A$4:$A$15</c:f>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f>Sheet1!$J$4:$J$15</c:f>
              <c:numCache>
                <c:formatCode>General</c:formatCode>
                <c:ptCount val="12"/>
                <c:pt idx="0">
                  <c:v>-12.3</c:v>
                </c:pt>
                <c:pt idx="1">
                  <c:v>-16</c:v>
                </c:pt>
                <c:pt idx="2">
                  <c:v>-23.3</c:v>
                </c:pt>
                <c:pt idx="3">
                  <c:v>-28</c:v>
                </c:pt>
                <c:pt idx="4">
                  <c:v>-36</c:v>
                </c:pt>
                <c:pt idx="5">
                  <c:v>-41.8</c:v>
                </c:pt>
                <c:pt idx="6">
                  <c:v>-53</c:v>
                </c:pt>
                <c:pt idx="7">
                  <c:v>-63.6</c:v>
                </c:pt>
                <c:pt idx="8">
                  <c:v>-9.1</c:v>
                </c:pt>
                <c:pt idx="9">
                  <c:v>-12.3</c:v>
                </c:pt>
                <c:pt idx="10">
                  <c:v>-6.8</c:v>
                </c:pt>
                <c:pt idx="11">
                  <c:v>-7</c:v>
                </c:pt>
              </c:numCache>
            </c:numRef>
          </c:val>
        </c:ser>
        <c:dLbls>
          <c:showLegendKey val="0"/>
          <c:showVal val="0"/>
          <c:showCatName val="0"/>
          <c:showSerName val="0"/>
          <c:showPercent val="0"/>
          <c:showBubbleSize val="0"/>
        </c:dLbls>
        <c:gapWidth val="45"/>
        <c:overlap val="100"/>
        <c:axId val="451879968"/>
        <c:axId val="451880384"/>
        <c:extLst>
          <c:ext xmlns:c15="http://schemas.microsoft.com/office/drawing/2012/chart" uri="{02D57815-91ED-43cb-92C2-25804820EDAC}">
            <c15:filteredBarSeries>
              <c15:ser>
                <c:idx val="0"/>
                <c:order val="1"/>
                <c:tx>
                  <c:strRef>
                    <c:extLst>
                      <c:ext uri="{02D57815-91ED-43cb-92C2-25804820EDAC}">
                        <c15:formulaRef>
                          <c15:sqref>Sheet1!$C$2</c15:sqref>
                        </c15:formulaRef>
                      </c:ext>
                    </c:extLst>
                    <c:strCache>
                      <c:ptCount val="1"/>
                      <c:pt idx="0">
                        <c:v>EFG C1</c:v>
                      </c:pt>
                    </c:strCache>
                  </c:strRef>
                </c:tx>
                <c:spPr>
                  <a:solidFill>
                    <a:schemeClr val="accent2">
                      <a:tint val="48000"/>
                    </a:schemeClr>
                  </a:solidFill>
                  <a:ln>
                    <a:noFill/>
                  </a:ln>
                  <a:effectLst/>
                </c:spPr>
                <c:invertIfNegative val="0"/>
                <c:dLbls>
                  <c:delete val="1"/>
                </c:dLbls>
                <c:cat>
                  <c:strRef>
                    <c:extLst>
                      <c:ext uri="{02D57815-91ED-43cb-92C2-25804820EDAC}">
                        <c15:fullRef>
                          <c15:sqref/>
                        </c15:fullRef>
                        <c15:formulaRef>
                          <c15:sqref>Sheet1!$A$4:$A$15</c15:sqref>
                        </c15:formulaRef>
                      </c:ext>
                    </c:extLst>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extLst>
                      <c:ext uri="{02D57815-91ED-43cb-92C2-25804820EDAC}">
                        <c15:formulaRef>
                          <c15:sqref>Sheet1!$C$6:$C$12</c15:sqref>
                        </c15:formulaRef>
                      </c:ext>
                    </c:extLst>
                    <c:numCache>
                      <c:formatCode>General</c:formatCode>
                      <c:ptCount val="7"/>
                      <c:pt idx="0">
                        <c:v>-23</c:v>
                      </c:pt>
                      <c:pt idx="1">
                        <c:v>-28</c:v>
                      </c:pt>
                      <c:pt idx="2">
                        <c:v>-36</c:v>
                      </c:pt>
                      <c:pt idx="3">
                        <c:v>-46</c:v>
                      </c:pt>
                      <c:pt idx="4">
                        <c:v>-53</c:v>
                      </c:pt>
                      <c:pt idx="5">
                        <c:v>-67</c:v>
                      </c:pt>
                      <c:pt idx="6">
                        <c:v>-10</c:v>
                      </c:pt>
                    </c:numCache>
                  </c:numRef>
                </c:val>
              </c15:ser>
            </c15:filteredBarSeries>
            <c15:filteredBarSeries>
              <c15:ser>
                <c:idx val="2"/>
                <c:order val="2"/>
                <c:tx>
                  <c:strRef>
                    <c:extLst>
                      <c:ext uri="{02D57815-91ED-43cb-92C2-25804820EDAC}">
                        <c15:formulaRef>
                          <c15:sqref>Sheet1!$D$2</c15:sqref>
                        </c15:formulaRef>
                      </c:ext>
                    </c:extLst>
                    <c:strCache>
                      <c:ptCount val="1"/>
                      <c:pt idx="0">
                        <c:v>EFG C2</c:v>
                      </c:pt>
                    </c:strCache>
                  </c:strRef>
                </c:tx>
                <c:spPr>
                  <a:solidFill>
                    <a:schemeClr val="accent2">
                      <a:tint val="83000"/>
                    </a:schemeClr>
                  </a:solidFill>
                  <a:ln>
                    <a:noFill/>
                  </a:ln>
                  <a:effectLst/>
                </c:spPr>
                <c:invertIfNegative val="0"/>
                <c:dLbls>
                  <c:delete val="1"/>
                </c:dLbls>
                <c:cat>
                  <c:strRef>
                    <c:extLst>
                      <c:ext uri="{02D57815-91ED-43cb-92C2-25804820EDAC}">
                        <c15:fullRef>
                          <c15:sqref/>
                        </c15:fullRef>
                        <c15:formulaRef>
                          <c15:sqref>Sheet1!$A$4:$A$15</c15:sqref>
                        </c15:formulaRef>
                      </c:ext>
                    </c:extLst>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extLst>
                      <c:ext uri="{02D57815-91ED-43cb-92C2-25804820EDAC}">
                        <c15:formulaRef>
                          <c15:sqref>Sheet1!$D$6:$D$12</c15:sqref>
                        </c15:formulaRef>
                      </c:ext>
                    </c:extLst>
                    <c:numCache>
                      <c:formatCode>General</c:formatCode>
                      <c:ptCount val="7"/>
                      <c:pt idx="0">
                        <c:v>-27</c:v>
                      </c:pt>
                      <c:pt idx="1">
                        <c:v>-34.8</c:v>
                      </c:pt>
                      <c:pt idx="2">
                        <c:v>-38.2</c:v>
                      </c:pt>
                      <c:pt idx="3">
                        <c:v>-50.6</c:v>
                      </c:pt>
                      <c:pt idx="4">
                        <c:v>-58.4</c:v>
                      </c:pt>
                      <c:pt idx="5">
                        <c:v>-70.8</c:v>
                      </c:pt>
                      <c:pt idx="6">
                        <c:v>-10.1</c:v>
                      </c:pt>
                    </c:numCache>
                  </c:numRef>
                </c:val>
              </c15:ser>
            </c15:filteredBarSeries>
            <c15:filteredBarSeries>
              <c15:ser>
                <c:idx val="3"/>
                <c:order val="3"/>
                <c:tx>
                  <c:strRef>
                    <c:extLst>
                      <c:ext uri="{02D57815-91ED-43cb-92C2-25804820EDAC}">
                        <c15:formulaRef>
                          <c15:sqref>Sheet1!$E$2</c15:sqref>
                        </c15:formulaRef>
                      </c:ext>
                    </c:extLst>
                    <c:strCache>
                      <c:ptCount val="1"/>
                      <c:pt idx="0">
                        <c:v>EFG C3</c:v>
                      </c:pt>
                    </c:strCache>
                  </c:strRef>
                </c:tx>
                <c:spPr>
                  <a:solidFill>
                    <a:schemeClr val="accent2"/>
                  </a:solidFill>
                  <a:ln>
                    <a:noFill/>
                  </a:ln>
                  <a:effectLst/>
                </c:spPr>
                <c:invertIfNegative val="0"/>
                <c:dLbls>
                  <c:delete val="1"/>
                </c:dLbls>
                <c:cat>
                  <c:strRef>
                    <c:extLst>
                      <c:ext uri="{02D57815-91ED-43cb-92C2-25804820EDAC}">
                        <c15:fullRef>
                          <c15:sqref/>
                        </c15:fullRef>
                        <c15:formulaRef>
                          <c15:sqref>Sheet1!$A$4:$A$15</c15:sqref>
                        </c15:formulaRef>
                      </c:ext>
                    </c:extLst>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extLst>
                      <c:ext uri="{02D57815-91ED-43cb-92C2-25804820EDAC}">
                        <c15:formulaRef>
                          <c15:sqref>Sheet1!$E$6:$E$12</c15:sqref>
                        </c15:formulaRef>
                      </c:ext>
                    </c:extLst>
                    <c:numCache>
                      <c:formatCode>General</c:formatCode>
                      <c:ptCount val="7"/>
                      <c:pt idx="0">
                        <c:v>-23.3</c:v>
                      </c:pt>
                      <c:pt idx="1">
                        <c:v>-27.4</c:v>
                      </c:pt>
                      <c:pt idx="2">
                        <c:v>-30.1</c:v>
                      </c:pt>
                      <c:pt idx="3">
                        <c:v>-38.4</c:v>
                      </c:pt>
                      <c:pt idx="4">
                        <c:v>-56.2</c:v>
                      </c:pt>
                      <c:pt idx="5">
                        <c:v>-61.6</c:v>
                      </c:pt>
                      <c:pt idx="6">
                        <c:v>-8.2</c:v>
                      </c:pt>
                    </c:numCache>
                  </c:numRef>
                </c:val>
              </c15:ser>
            </c15:filteredBarSeries>
            <c15:filteredBarSeries>
              <c15:ser>
                <c:idx val="4"/>
                <c:order val="4"/>
                <c:tx>
                  <c:strRef>
                    <c:extLst>
                      <c:ext uri="{02D57815-91ED-43cb-92C2-25804820EDAC}">
                        <c15:formulaRef>
                          <c15:sqref>Sheet1!$F$2</c15:sqref>
                        </c15:formulaRef>
                      </c:ext>
                    </c:extLst>
                    <c:strCache>
                      <c:ptCount val="1"/>
                      <c:pt idx="0">
                        <c:v>EFG C4</c:v>
                      </c:pt>
                    </c:strCache>
                  </c:strRef>
                </c:tx>
                <c:spPr>
                  <a:solidFill>
                    <a:schemeClr val="accent2">
                      <a:shade val="82000"/>
                    </a:schemeClr>
                  </a:solidFill>
                  <a:ln>
                    <a:noFill/>
                  </a:ln>
                  <a:effectLst/>
                </c:spPr>
                <c:invertIfNegative val="0"/>
                <c:dLbls>
                  <c:delete val="1"/>
                </c:dLbls>
                <c:cat>
                  <c:strRef>
                    <c:extLst>
                      <c:ext uri="{02D57815-91ED-43cb-92C2-25804820EDAC}">
                        <c15:fullRef>
                          <c15:sqref/>
                        </c15:fullRef>
                        <c15:formulaRef>
                          <c15:sqref>Sheet1!$A$4:$A$15</c15:sqref>
                        </c15:formulaRef>
                      </c:ext>
                    </c:extLst>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extLst>
                      <c:ext uri="{02D57815-91ED-43cb-92C2-25804820EDAC}">
                        <c15:formulaRef>
                          <c15:sqref>Sheet1!$F$6:$F$12</c15:sqref>
                        </c15:formulaRef>
                      </c:ext>
                    </c:extLst>
                    <c:numCache>
                      <c:formatCode>General</c:formatCode>
                      <c:ptCount val="7"/>
                      <c:pt idx="0">
                        <c:v>-23.6</c:v>
                      </c:pt>
                      <c:pt idx="1">
                        <c:v>-29.1</c:v>
                      </c:pt>
                      <c:pt idx="2">
                        <c:v>-34.5</c:v>
                      </c:pt>
                      <c:pt idx="3">
                        <c:v>-41.8</c:v>
                      </c:pt>
                      <c:pt idx="4">
                        <c:v>-49.1</c:v>
                      </c:pt>
                      <c:pt idx="5">
                        <c:v>-61.8</c:v>
                      </c:pt>
                      <c:pt idx="6">
                        <c:v>-7.3</c:v>
                      </c:pt>
                    </c:numCache>
                  </c:numRef>
                </c:val>
              </c15:ser>
            </c15:filteredBarSeries>
            <c15:filteredBarSeries>
              <c15:ser>
                <c:idx val="5"/>
                <c:order val="5"/>
                <c:tx>
                  <c:strRef>
                    <c:extLst>
                      <c:ext uri="{02D57815-91ED-43cb-92C2-25804820EDAC}">
                        <c15:formulaRef>
                          <c15:sqref>Sheet1!$G$2</c15:sqref>
                        </c15:formulaRef>
                      </c:ext>
                    </c:extLst>
                    <c:strCache>
                      <c:ptCount val="1"/>
                      <c:pt idx="0">
                        <c:v>EFG C5</c:v>
                      </c:pt>
                    </c:strCache>
                  </c:strRef>
                </c:tx>
                <c:spPr>
                  <a:solidFill>
                    <a:schemeClr val="accent2">
                      <a:shade val="65000"/>
                    </a:schemeClr>
                  </a:solidFill>
                  <a:ln>
                    <a:noFill/>
                  </a:ln>
                  <a:effectLst/>
                </c:spPr>
                <c:invertIfNegative val="0"/>
                <c:dLbls>
                  <c:delete val="1"/>
                </c:dLbls>
                <c:cat>
                  <c:strRef>
                    <c:extLst>
                      <c:ext uri="{02D57815-91ED-43cb-92C2-25804820EDAC}">
                        <c15:fullRef>
                          <c15:sqref/>
                        </c15:fullRef>
                        <c15:formulaRef>
                          <c15:sqref>Sheet1!$A$4:$A$15</c15:sqref>
                        </c15:formulaRef>
                      </c:ext>
                    </c:extLst>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extLst>
                      <c:ext uri="{02D57815-91ED-43cb-92C2-25804820EDAC}">
                        <c15:formulaRef>
                          <c15:sqref>Sheet1!$G$6:$G$12</c15:sqref>
                        </c15:formulaRef>
                      </c:ext>
                    </c:extLst>
                    <c:numCache>
                      <c:formatCode>General</c:formatCode>
                      <c:ptCount val="7"/>
                      <c:pt idx="0">
                        <c:v>-22.7</c:v>
                      </c:pt>
                      <c:pt idx="1">
                        <c:v>-27.3</c:v>
                      </c:pt>
                      <c:pt idx="2">
                        <c:v>-38.6</c:v>
                      </c:pt>
                      <c:pt idx="3">
                        <c:v>-40.9</c:v>
                      </c:pt>
                      <c:pt idx="4">
                        <c:v>-52.3</c:v>
                      </c:pt>
                      <c:pt idx="5">
                        <c:v>-63.6</c:v>
                      </c:pt>
                      <c:pt idx="6">
                        <c:v>-9.1</c:v>
                      </c:pt>
                    </c:numCache>
                  </c:numRef>
                </c:val>
              </c15:ser>
            </c15:filteredBarSeries>
          </c:ext>
        </c:extLst>
      </c:barChart>
      <c:catAx>
        <c:axId val="451879968"/>
        <c:scaling>
          <c:orientation val="maxMin"/>
        </c:scaling>
        <c:delete val="0"/>
        <c:axPos val="l"/>
        <c:numFmt formatCode="General" sourceLinked="1"/>
        <c:majorTickMark val="out"/>
        <c:minorTickMark val="none"/>
        <c:tickLblPos val="none"/>
        <c:spPr>
          <a:noFill/>
          <a:ln w="31750" cap="flat" cmpd="sng" algn="ctr">
            <a:solidFill>
              <a:schemeClr val="bg1"/>
            </a:solidFill>
            <a:round/>
          </a:ln>
          <a:effectLst/>
        </c:spPr>
        <c:txPr>
          <a:bodyPr rot="-60000000" spcFirstLastPara="1"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451880384"/>
        <c:crosses val="autoZero"/>
        <c:auto val="1"/>
        <c:lblAlgn val="ctr"/>
        <c:lblOffset val="100"/>
        <c:noMultiLvlLbl val="0"/>
      </c:catAx>
      <c:valAx>
        <c:axId val="451880384"/>
        <c:scaling>
          <c:orientation val="minMax"/>
          <c:max val="100"/>
          <c:min val="-100"/>
        </c:scaling>
        <c:delete val="0"/>
        <c:axPos val="b"/>
        <c:numFmt formatCode="#,##0&quot;%&quot;;#,##0&quot;%&quot;"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451879968"/>
        <c:crosses val="max"/>
        <c:crossBetween val="between"/>
        <c:majorUnit val="25"/>
      </c:valAx>
      <c:spPr>
        <a:noFill/>
        <a:ln>
          <a:noFill/>
        </a:ln>
        <a:effectLst/>
      </c:spPr>
    </c:plotArea>
    <c:plotVisOnly val="1"/>
    <c:dispBlanksAs val="gap"/>
    <c:showDLblsOverMax val="0"/>
  </c:chart>
  <c:spPr>
    <a:noFill/>
    <a:ln w="9525" cap="flat" cmpd="sng" algn="ctr">
      <a:noFill/>
      <a:round/>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0.0439876595377325"/>
          <c:y val="0.0605425489013146"/>
          <c:w val="0.895867580842296"/>
          <c:h val="0.811873965844273"/>
        </c:manualLayout>
      </c:layout>
      <c:barChart>
        <c:barDir val="bar"/>
        <c:grouping val="clustered"/>
        <c:varyColors val="0"/>
        <c:ser>
          <c:idx val="1"/>
          <c:order val="0"/>
          <c:tx>
            <c:strRef>
              <c:f>Sheet1!$B$2</c:f>
              <c:strCache>
                <c:ptCount val="1"/>
                <c:pt idx="0">
                  <c:v>PBO Week 3 ADAPT</c:v>
                </c:pt>
              </c:strCache>
            </c:strRef>
          </c:tx>
          <c:spPr>
            <a:solidFill>
              <a:schemeClr val="tx2"/>
            </a:solidFill>
            <a:ln>
              <a:noFill/>
            </a:ln>
            <a:effectLst/>
          </c:spPr>
          <c:invertIfNegative val="0"/>
          <c:dLbls>
            <c:numFmt formatCode="#,##0.0&quot;%&quot;;#,##0.0&quot;%&quot;" sourceLinked="0"/>
            <c:spPr>
              <a:noFill/>
              <a:ln>
                <a:noFill/>
              </a:ln>
              <a:effectLst/>
            </c:spPr>
            <c:txPr>
              <a:bodyPr rot="0" spcFirstLastPara="1" vertOverflow="ellipsis" vert="horz" wrap="square" lIns="38100" tIns="19050" rIns="38100" bIns="19050" anchor="ctr" anchorCtr="1">
                <a:spAutoFit/>
              </a:bodyPr>
              <a:lstStyle/>
              <a:p>
                <a:pPr>
                  <a:defRPr lang="zh-CN" sz="1400" b="1" i="0" u="none" strike="noStrike" kern="1200" baseline="0">
                    <a:solidFill>
                      <a:schemeClr val="tx2"/>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Sheet1!$A$4:$A$16</c:f>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f>Sheet1!$B$5:$B$16</c:f>
              <c:numCache>
                <c:formatCode>General</c:formatCode>
                <c:ptCount val="12"/>
                <c:pt idx="0">
                  <c:v>0</c:v>
                </c:pt>
                <c:pt idx="1">
                  <c:v>0</c:v>
                </c:pt>
                <c:pt idx="2">
                  <c:v>1.6</c:v>
                </c:pt>
                <c:pt idx="3">
                  <c:v>3.3</c:v>
                </c:pt>
                <c:pt idx="4">
                  <c:v>9.8</c:v>
                </c:pt>
                <c:pt idx="5">
                  <c:v>21.3</c:v>
                </c:pt>
                <c:pt idx="6">
                  <c:v>31.1</c:v>
                </c:pt>
                <c:pt idx="7">
                  <c:v>45.9</c:v>
                </c:pt>
                <c:pt idx="8">
                  <c:v>19.7</c:v>
                </c:pt>
                <c:pt idx="9">
                  <c:v>13.1</c:v>
                </c:pt>
                <c:pt idx="10">
                  <c:v>21.3</c:v>
                </c:pt>
              </c:numCache>
            </c:numRef>
          </c:val>
        </c:ser>
        <c:ser>
          <c:idx val="6"/>
          <c:order val="6"/>
          <c:tx>
            <c:strRef>
              <c:f>Sheet1!$J$2</c:f>
              <c:strCache>
                <c:ptCount val="1"/>
                <c:pt idx="0">
                  <c:v>Median</c:v>
                </c:pt>
              </c:strCache>
            </c:strRef>
          </c:tx>
          <c:spPr>
            <a:solidFill>
              <a:schemeClr val="accent2"/>
            </a:solidFill>
            <a:ln>
              <a:noFill/>
            </a:ln>
            <a:effectLst/>
          </c:spPr>
          <c:invertIfNegative val="0"/>
          <c:dLbls>
            <c:delete val="1"/>
          </c:dLbls>
          <c:errBars>
            <c:errBarType val="both"/>
            <c:errValType val="cust"/>
            <c:noEndCap val="0"/>
            <c:plus>
              <c:numRef>
                <c:f>Sheet1!$M$4:$M$16</c:f>
                <c:numCache>
                  <c:formatCode>General</c:formatCode>
                  <c:ptCount val="13"/>
                  <c:pt idx="0">
                    <c:v>-6</c:v>
                  </c:pt>
                  <c:pt idx="1">
                    <c:v>-9.6</c:v>
                  </c:pt>
                  <c:pt idx="2">
                    <c:v>-7.2</c:v>
                  </c:pt>
                  <c:pt idx="3">
                    <c:v>-2.1</c:v>
                  </c:pt>
                  <c:pt idx="4">
                    <c:v>-2.59999999999999</c:v>
                  </c:pt>
                  <c:pt idx="5">
                    <c:v>-9.09999999999999</c:v>
                  </c:pt>
                  <c:pt idx="6">
                    <c:v>-7</c:v>
                  </c:pt>
                  <c:pt idx="7">
                    <c:v>-4.69999999999999</c:v>
                  </c:pt>
                  <c:pt idx="8">
                    <c:v>-1.39999999999999</c:v>
                  </c:pt>
                  <c:pt idx="9">
                    <c:v>-2.2</c:v>
                  </c:pt>
                  <c:pt idx="10">
                    <c:v>-1.3</c:v>
                  </c:pt>
                  <c:pt idx="11">
                    <c:v>-2.7</c:v>
                  </c:pt>
                </c:numCache>
              </c:numRef>
            </c:plus>
            <c:minus>
              <c:numRef>
                <c:f>Sheet1!$N$4:$N$16</c:f>
                <c:numCache>
                  <c:formatCode>General</c:formatCode>
                  <c:ptCount val="13"/>
                  <c:pt idx="0">
                    <c:v>-7</c:v>
                  </c:pt>
                  <c:pt idx="1">
                    <c:v>-5.4</c:v>
                  </c:pt>
                  <c:pt idx="2">
                    <c:v>-3.2</c:v>
                  </c:pt>
                  <c:pt idx="3">
                    <c:v>-3.6</c:v>
                  </c:pt>
                  <c:pt idx="4">
                    <c:v>-5.5</c:v>
                  </c:pt>
                  <c:pt idx="5">
                    <c:v>-5</c:v>
                  </c:pt>
                  <c:pt idx="6">
                    <c:v>-7.2</c:v>
                  </c:pt>
                  <c:pt idx="7">
                    <c:v>-1.2</c:v>
                  </c:pt>
                  <c:pt idx="8">
                    <c:v>-1.7</c:v>
                  </c:pt>
                  <c:pt idx="9">
                    <c:v>-3</c:v>
                  </c:pt>
                  <c:pt idx="10">
                    <c:v>-2.5</c:v>
                  </c:pt>
                  <c:pt idx="11">
                    <c:v>-2.5</c:v>
                  </c:pt>
                </c:numCache>
              </c:numRef>
            </c:minus>
            <c:spPr>
              <a:noFill/>
              <a:ln w="25400" cap="flat" cmpd="sng" algn="ctr">
                <a:solidFill>
                  <a:schemeClr val="accent1"/>
                </a:solidFill>
                <a:round/>
              </a:ln>
              <a:effectLst/>
            </c:spPr>
          </c:errBars>
          <c:cat>
            <c:strRef>
              <c:f>Sheet1!$A$4:$A$16</c:f>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f>Sheet1!$J$5:$J$16</c:f>
              <c:numCache>
                <c:formatCode>General</c:formatCode>
                <c:ptCount val="12"/>
                <c:pt idx="0">
                  <c:v>-20</c:v>
                </c:pt>
                <c:pt idx="1">
                  <c:v>-29.4</c:v>
                </c:pt>
                <c:pt idx="2">
                  <c:v>-38.9</c:v>
                </c:pt>
                <c:pt idx="3">
                  <c:v>-48.2</c:v>
                </c:pt>
                <c:pt idx="4">
                  <c:v>-56.5</c:v>
                </c:pt>
                <c:pt idx="5">
                  <c:v>-68.4</c:v>
                </c:pt>
                <c:pt idx="6">
                  <c:v>-78.9</c:v>
                </c:pt>
                <c:pt idx="7">
                  <c:v>-85.9</c:v>
                </c:pt>
                <c:pt idx="8">
                  <c:v>-6.3</c:v>
                </c:pt>
                <c:pt idx="9">
                  <c:v>-5.3</c:v>
                </c:pt>
                <c:pt idx="10">
                  <c:v>-3.9</c:v>
                </c:pt>
              </c:numCache>
            </c:numRef>
          </c:val>
        </c:ser>
        <c:dLbls>
          <c:showLegendKey val="0"/>
          <c:showVal val="0"/>
          <c:showCatName val="0"/>
          <c:showSerName val="0"/>
          <c:showPercent val="0"/>
          <c:showBubbleSize val="0"/>
        </c:dLbls>
        <c:gapWidth val="55"/>
        <c:overlap val="100"/>
        <c:axId val="451879968"/>
        <c:axId val="451880384"/>
        <c:extLst>
          <c:ext xmlns:c15="http://schemas.microsoft.com/office/drawing/2012/chart" uri="{02D57815-91ED-43cb-92C2-25804820EDAC}">
            <c15:filteredBarSeries>
              <c15:ser>
                <c:idx val="0"/>
                <c:order val="1"/>
                <c:tx>
                  <c:strRef>
                    <c:extLst>
                      <c:ext uri="{02D57815-91ED-43cb-92C2-25804820EDAC}">
                        <c15:formulaRef>
                          <c15:sqref>Sheet1!$C$2</c15:sqref>
                        </c15:formulaRef>
                      </c:ext>
                    </c:extLst>
                    <c:strCache>
                      <c:ptCount val="1"/>
                      <c:pt idx="0">
                        <c:v>EFG C1</c:v>
                      </c:pt>
                    </c:strCache>
                  </c:strRef>
                </c:tx>
                <c:spPr>
                  <a:solidFill>
                    <a:schemeClr val="accent2">
                      <a:tint val="48000"/>
                    </a:schemeClr>
                  </a:solidFill>
                  <a:ln>
                    <a:noFill/>
                  </a:ln>
                  <a:effectLst/>
                </c:spPr>
                <c:invertIfNegative val="0"/>
                <c:dLbls>
                  <c:delete val="1"/>
                </c:dLbls>
                <c:cat>
                  <c:strRef>
                    <c:extLst>
                      <c:ext uri="{02D57815-91ED-43cb-92C2-25804820EDAC}">
                        <c15:fullRef>
                          <c15:sqref/>
                        </c15:fullRef>
                        <c15:formulaRef>
                          <c15:sqref>Sheet1!$A$4:$A$16</c15:sqref>
                        </c15:formulaRef>
                      </c:ext>
                    </c:extLst>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extLst>
                      <c:ext uri="{02D57815-91ED-43cb-92C2-25804820EDAC}">
                        <c15:formulaRef>
                          <c15:sqref>Sheet1!$C$6:$C$12</c15:sqref>
                        </c15:formulaRef>
                      </c:ext>
                    </c:extLst>
                    <c:numCache>
                      <c:formatCode>General</c:formatCode>
                      <c:ptCount val="7"/>
                      <c:pt idx="0">
                        <c:v>-26.2</c:v>
                      </c:pt>
                      <c:pt idx="1">
                        <c:v>-35.9</c:v>
                      </c:pt>
                      <c:pt idx="2">
                        <c:v>-42.7</c:v>
                      </c:pt>
                      <c:pt idx="3">
                        <c:v>-51.5</c:v>
                      </c:pt>
                      <c:pt idx="4">
                        <c:v>-61.2</c:v>
                      </c:pt>
                      <c:pt idx="5">
                        <c:v>-77.7</c:v>
                      </c:pt>
                      <c:pt idx="6">
                        <c:v>-85.4</c:v>
                      </c:pt>
                    </c:numCache>
                  </c:numRef>
                </c:val>
              </c15:ser>
            </c15:filteredBarSeries>
            <c15:filteredBarSeries>
              <c15:ser>
                <c:idx val="2"/>
                <c:order val="2"/>
                <c:tx>
                  <c:strRef>
                    <c:extLst>
                      <c:ext uri="{02D57815-91ED-43cb-92C2-25804820EDAC}">
                        <c15:formulaRef>
                          <c15:sqref>Sheet1!$D$2</c15:sqref>
                        </c15:formulaRef>
                      </c:ext>
                    </c:extLst>
                    <c:strCache>
                      <c:ptCount val="1"/>
                      <c:pt idx="0">
                        <c:v>EFG C2</c:v>
                      </c:pt>
                    </c:strCache>
                  </c:strRef>
                </c:tx>
                <c:spPr>
                  <a:solidFill>
                    <a:schemeClr val="accent2">
                      <a:tint val="83000"/>
                    </a:schemeClr>
                  </a:solidFill>
                  <a:ln>
                    <a:noFill/>
                  </a:ln>
                  <a:effectLst/>
                </c:spPr>
                <c:invertIfNegative val="0"/>
                <c:dLbls>
                  <c:delete val="1"/>
                </c:dLbls>
                <c:cat>
                  <c:strRef>
                    <c:extLst>
                      <c:ext uri="{02D57815-91ED-43cb-92C2-25804820EDAC}">
                        <c15:fullRef>
                          <c15:sqref/>
                        </c15:fullRef>
                        <c15:formulaRef>
                          <c15:sqref>Sheet1!$A$4:$A$16</c15:sqref>
                        </c15:formulaRef>
                      </c:ext>
                    </c:extLst>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extLst>
                      <c:ext uri="{02D57815-91ED-43cb-92C2-25804820EDAC}">
                        <c15:formulaRef>
                          <c15:sqref>Sheet1!$D$6:$D$12</c15:sqref>
                        </c15:formulaRef>
                      </c:ext>
                    </c:extLst>
                    <c:numCache>
                      <c:formatCode>General</c:formatCode>
                      <c:ptCount val="7"/>
                      <c:pt idx="0">
                        <c:v>-26.3</c:v>
                      </c:pt>
                      <c:pt idx="1">
                        <c:v>-38.9</c:v>
                      </c:pt>
                      <c:pt idx="2">
                        <c:v>-48.4</c:v>
                      </c:pt>
                      <c:pt idx="3">
                        <c:v>-57.9</c:v>
                      </c:pt>
                      <c:pt idx="4">
                        <c:v>-68.4</c:v>
                      </c:pt>
                      <c:pt idx="5">
                        <c:v>-81.1</c:v>
                      </c:pt>
                      <c:pt idx="6">
                        <c:v>-84.2</c:v>
                      </c:pt>
                    </c:numCache>
                  </c:numRef>
                </c:val>
              </c15:ser>
            </c15:filteredBarSeries>
            <c15:filteredBarSeries>
              <c15:ser>
                <c:idx val="3"/>
                <c:order val="3"/>
                <c:tx>
                  <c:strRef>
                    <c:extLst>
                      <c:ext uri="{02D57815-91ED-43cb-92C2-25804820EDAC}">
                        <c15:formulaRef>
                          <c15:sqref>Sheet1!$E$2</c15:sqref>
                        </c15:formulaRef>
                      </c:ext>
                    </c:extLst>
                    <c:strCache>
                      <c:ptCount val="1"/>
                      <c:pt idx="0">
                        <c:v>EFG C3</c:v>
                      </c:pt>
                    </c:strCache>
                  </c:strRef>
                </c:tx>
                <c:spPr>
                  <a:solidFill>
                    <a:schemeClr val="accent2"/>
                  </a:solidFill>
                  <a:ln>
                    <a:noFill/>
                  </a:ln>
                  <a:effectLst/>
                </c:spPr>
                <c:invertIfNegative val="0"/>
                <c:dLbls>
                  <c:delete val="1"/>
                </c:dLbls>
                <c:cat>
                  <c:strRef>
                    <c:extLst>
                      <c:ext uri="{02D57815-91ED-43cb-92C2-25804820EDAC}">
                        <c15:fullRef>
                          <c15:sqref/>
                        </c15:fullRef>
                        <c15:formulaRef>
                          <c15:sqref>Sheet1!$A$4:$A$16</c15:sqref>
                        </c15:formulaRef>
                      </c:ext>
                    </c:extLst>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extLst>
                      <c:ext uri="{02D57815-91ED-43cb-92C2-25804820EDAC}">
                        <c15:formulaRef>
                          <c15:sqref>Sheet1!$E$6:$E$12</c15:sqref>
                        </c15:formulaRef>
                      </c:ext>
                    </c:extLst>
                    <c:numCache>
                      <c:formatCode>General</c:formatCode>
                      <c:ptCount val="7"/>
                      <c:pt idx="0">
                        <c:v>-29.4</c:v>
                      </c:pt>
                      <c:pt idx="1">
                        <c:v>-35.3</c:v>
                      </c:pt>
                      <c:pt idx="2">
                        <c:v>-48.2</c:v>
                      </c:pt>
                      <c:pt idx="3">
                        <c:v>-56.5</c:v>
                      </c:pt>
                      <c:pt idx="4">
                        <c:v>-68.2</c:v>
                      </c:pt>
                      <c:pt idx="5">
                        <c:v>-78.8</c:v>
                      </c:pt>
                      <c:pt idx="6">
                        <c:v>-85.9</c:v>
                      </c:pt>
                    </c:numCache>
                  </c:numRef>
                </c:val>
              </c15:ser>
            </c15:filteredBarSeries>
            <c15:filteredBarSeries>
              <c15:ser>
                <c:idx val="4"/>
                <c:order val="4"/>
                <c:tx>
                  <c:strRef>
                    <c:extLst>
                      <c:ext uri="{02D57815-91ED-43cb-92C2-25804820EDAC}">
                        <c15:formulaRef>
                          <c15:sqref>Sheet1!$F$2</c15:sqref>
                        </c15:formulaRef>
                      </c:ext>
                    </c:extLst>
                    <c:strCache>
                      <c:ptCount val="1"/>
                      <c:pt idx="0">
                        <c:v>EFG C4</c:v>
                      </c:pt>
                    </c:strCache>
                  </c:strRef>
                </c:tx>
                <c:spPr>
                  <a:solidFill>
                    <a:schemeClr val="accent2">
                      <a:shade val="82000"/>
                    </a:schemeClr>
                  </a:solidFill>
                  <a:ln>
                    <a:noFill/>
                  </a:ln>
                  <a:effectLst/>
                </c:spPr>
                <c:invertIfNegative val="0"/>
                <c:dLbls>
                  <c:delete val="1"/>
                </c:dLbls>
                <c:cat>
                  <c:strRef>
                    <c:extLst>
                      <c:ext uri="{02D57815-91ED-43cb-92C2-25804820EDAC}">
                        <c15:fullRef>
                          <c15:sqref/>
                        </c15:fullRef>
                        <c15:formulaRef>
                          <c15:sqref>Sheet1!$A$4:$A$16</c15:sqref>
                        </c15:formulaRef>
                      </c:ext>
                    </c:extLst>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extLst>
                      <c:ext uri="{02D57815-91ED-43cb-92C2-25804820EDAC}">
                        <c15:formulaRef>
                          <c15:sqref>Sheet1!$F$6:$F$12</c15:sqref>
                        </c15:formulaRef>
                      </c:ext>
                    </c:extLst>
                    <c:numCache>
                      <c:formatCode>General</c:formatCode>
                      <c:ptCount val="7"/>
                      <c:pt idx="0">
                        <c:v>-36.6</c:v>
                      </c:pt>
                      <c:pt idx="1">
                        <c:v>-40.8</c:v>
                      </c:pt>
                      <c:pt idx="2">
                        <c:v>-47.9</c:v>
                      </c:pt>
                      <c:pt idx="3">
                        <c:v>-54.9</c:v>
                      </c:pt>
                      <c:pt idx="4">
                        <c:v>-73.2</c:v>
                      </c:pt>
                      <c:pt idx="5">
                        <c:v>-78.9</c:v>
                      </c:pt>
                      <c:pt idx="6">
                        <c:v>-87.3</c:v>
                      </c:pt>
                    </c:numCache>
                  </c:numRef>
                </c:val>
              </c15:ser>
            </c15:filteredBarSeries>
            <c15:filteredBarSeries>
              <c15:ser>
                <c:idx val="5"/>
                <c:order val="5"/>
                <c:tx>
                  <c:strRef>
                    <c:extLst>
                      <c:ext uri="{02D57815-91ED-43cb-92C2-25804820EDAC}">
                        <c15:formulaRef>
                          <c15:sqref>Sheet1!$G$2</c15:sqref>
                        </c15:formulaRef>
                      </c:ext>
                    </c:extLst>
                    <c:strCache>
                      <c:ptCount val="1"/>
                      <c:pt idx="0">
                        <c:v>EFG C5</c:v>
                      </c:pt>
                    </c:strCache>
                  </c:strRef>
                </c:tx>
                <c:spPr>
                  <a:solidFill>
                    <a:schemeClr val="accent2">
                      <a:shade val="65000"/>
                    </a:schemeClr>
                  </a:solidFill>
                  <a:ln>
                    <a:noFill/>
                  </a:ln>
                  <a:effectLst/>
                </c:spPr>
                <c:invertIfNegative val="0"/>
                <c:dLbls>
                  <c:delete val="1"/>
                </c:dLbls>
                <c:cat>
                  <c:strRef>
                    <c:extLst>
                      <c:ext uri="{02D57815-91ED-43cb-92C2-25804820EDAC}">
                        <c15:fullRef>
                          <c15:sqref/>
                        </c15:fullRef>
                        <c15:formulaRef>
                          <c15:sqref>Sheet1!$A$4:$A$16</c15:sqref>
                        </c15:formulaRef>
                      </c:ext>
                    </c:extLst>
                    <c:strCache>
                      <c:ptCount val="12"/>
                      <c:pt idx="0">
                        <c:v>≥10</c:v>
                      </c:pt>
                      <c:pt idx="1">
                        <c:v>≥9</c:v>
                      </c:pt>
                      <c:pt idx="2">
                        <c:v>≥8</c:v>
                      </c:pt>
                      <c:pt idx="3">
                        <c:v>≥7</c:v>
                      </c:pt>
                      <c:pt idx="4">
                        <c:v>≥6</c:v>
                      </c:pt>
                      <c:pt idx="5">
                        <c:v>≥5</c:v>
                      </c:pt>
                      <c:pt idx="6">
                        <c:v>≥4</c:v>
                      </c:pt>
                      <c:pt idx="7">
                        <c:v>≥3</c:v>
                      </c:pt>
                      <c:pt idx="8">
                        <c:v>≥2</c:v>
                      </c:pt>
                      <c:pt idx="9">
                        <c:v>1</c:v>
                      </c:pt>
                      <c:pt idx="10">
                        <c:v>No change (0)</c:v>
                      </c:pt>
                      <c:pt idx="11">
                        <c:v>Worsened (&lt;0)</c:v>
                      </c:pt>
                    </c:strCache>
                  </c:strRef>
                </c:cat>
                <c:val>
                  <c:numRef>
                    <c:extLst>
                      <c:ext uri="{02D57815-91ED-43cb-92C2-25804820EDAC}">
                        <c15:formulaRef>
                          <c15:sqref>Sheet1!$G$6:$G$12</c15:sqref>
                        </c15:formulaRef>
                      </c:ext>
                    </c:extLst>
                    <c:numCache>
                      <c:formatCode>General</c:formatCode>
                      <c:ptCount val="7"/>
                      <c:pt idx="0">
                        <c:v>-29.5</c:v>
                      </c:pt>
                      <c:pt idx="1">
                        <c:v>-41</c:v>
                      </c:pt>
                      <c:pt idx="2">
                        <c:v>-50.8</c:v>
                      </c:pt>
                      <c:pt idx="3">
                        <c:v>-65.6</c:v>
                      </c:pt>
                      <c:pt idx="4">
                        <c:v>-75.4</c:v>
                      </c:pt>
                      <c:pt idx="5">
                        <c:v>-83.6</c:v>
                      </c:pt>
                      <c:pt idx="6">
                        <c:v>-86.9</c:v>
                      </c:pt>
                    </c:numCache>
                  </c:numRef>
                </c:val>
              </c15:ser>
            </c15:filteredBarSeries>
          </c:ext>
        </c:extLst>
      </c:barChart>
      <c:catAx>
        <c:axId val="451879968"/>
        <c:scaling>
          <c:orientation val="maxMin"/>
        </c:scaling>
        <c:delete val="0"/>
        <c:axPos val="l"/>
        <c:numFmt formatCode="General" sourceLinked="1"/>
        <c:majorTickMark val="none"/>
        <c:minorTickMark val="none"/>
        <c:tickLblPos val="none"/>
        <c:spPr>
          <a:noFill/>
          <a:ln w="28575" cap="flat" cmpd="sng" algn="ctr">
            <a:solidFill>
              <a:schemeClr val="bg1"/>
            </a:solidFill>
            <a:round/>
          </a:ln>
          <a:effectLst/>
        </c:spPr>
        <c:txPr>
          <a:bodyPr rot="-60000000" spcFirstLastPara="1"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451880384"/>
        <c:crosses val="autoZero"/>
        <c:auto val="1"/>
        <c:lblAlgn val="ctr"/>
        <c:lblOffset val="100"/>
        <c:noMultiLvlLbl val="0"/>
      </c:catAx>
      <c:valAx>
        <c:axId val="451880384"/>
        <c:scaling>
          <c:orientation val="minMax"/>
          <c:max val="100"/>
          <c:min val="-100"/>
        </c:scaling>
        <c:delete val="0"/>
        <c:axPos val="b"/>
        <c:numFmt formatCode="#,##0&quot;%&quot;;#,##0&quot;%&quot;" sourceLinked="0"/>
        <c:majorTickMark val="out"/>
        <c:minorTickMark val="none"/>
        <c:tickLblPos val="nextTo"/>
        <c:spPr>
          <a:noFill/>
          <a:ln w="12700">
            <a:solidFill>
              <a:schemeClr val="tx1"/>
            </a:solidFill>
          </a:ln>
          <a:effectLst/>
        </c:spPr>
        <c:txPr>
          <a:bodyPr rot="-60000000" spcFirstLastPara="1"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451879968"/>
        <c:crosses val="max"/>
        <c:crossBetween val="between"/>
        <c:majorUnit val="25"/>
      </c:valAx>
      <c:spPr>
        <a:noFill/>
        <a:ln w="25400">
          <a:noFill/>
        </a:ln>
        <a:effectLst/>
      </c:spPr>
    </c:plotArea>
    <c:plotVisOnly val="1"/>
    <c:dispBlanksAs val="gap"/>
    <c:showDLblsOverMax val="0"/>
  </c:chart>
  <c:spPr>
    <a:noFill/>
    <a:ln w="9525" cap="flat" cmpd="sng" algn="ctr">
      <a:noFill/>
      <a:round/>
    </a:ln>
    <a:effectLst/>
  </c:spPr>
  <c:txPr>
    <a:bodyPr/>
    <a:lstStyle/>
    <a:p>
      <a:pPr>
        <a:defRPr lang="zh-CN"/>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52525692252678"/>
          <c:y val="0.141239543125665"/>
          <c:w val="0.914747430774732"/>
          <c:h val="0.74895135393044"/>
        </c:manualLayout>
      </c:layout>
      <c:lineChart>
        <c:grouping val="standard"/>
        <c:varyColors val="0"/>
        <c:ser>
          <c:idx val="0"/>
          <c:order val="0"/>
          <c:tx>
            <c:strRef>
              <c:f>Sheet1!$B$1</c:f>
              <c:strCache>
                <c:ptCount val="1"/>
                <c:pt idx="0">
                  <c:v>Cycle 1</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dLbls>
            <c:delete val="1"/>
          </c:dLbls>
          <c:errBars>
            <c:errDir val="y"/>
            <c:errBarType val="both"/>
            <c:errValType val="cust"/>
            <c:noEndCap val="0"/>
            <c:plus>
              <c:numRef>
                <c:f>Sheet1!$B$22:$B$37</c:f>
                <c:numCache>
                  <c:formatCode>General</c:formatCode>
                  <c:ptCount val="16"/>
                  <c:pt idx="0">
                    <c:v>1.36995</c:v>
                  </c:pt>
                  <c:pt idx="1">
                    <c:v>1.2816</c:v>
                  </c:pt>
                  <c:pt idx="2">
                    <c:v>1.36155</c:v>
                  </c:pt>
                  <c:pt idx="3">
                    <c:v>1.248</c:v>
                  </c:pt>
                  <c:pt idx="4">
                    <c:v>0</c:v>
                  </c:pt>
                  <c:pt idx="5">
                    <c:v>0</c:v>
                  </c:pt>
                  <c:pt idx="6">
                    <c:v>0</c:v>
                  </c:pt>
                  <c:pt idx="7">
                    <c:v>1.3694</c:v>
                  </c:pt>
                  <c:pt idx="8">
                    <c:v>0</c:v>
                  </c:pt>
                  <c:pt idx="9">
                    <c:v>0</c:v>
                  </c:pt>
                  <c:pt idx="10">
                    <c:v>0</c:v>
                  </c:pt>
                  <c:pt idx="11">
                    <c:v>1.47315</c:v>
                  </c:pt>
                  <c:pt idx="12">
                    <c:v>0</c:v>
                  </c:pt>
                  <c:pt idx="13">
                    <c:v>0</c:v>
                  </c:pt>
                  <c:pt idx="14">
                    <c:v>0</c:v>
                  </c:pt>
                  <c:pt idx="15">
                    <c:v>1.06125</c:v>
                  </c:pt>
                </c:numCache>
              </c:numRef>
            </c:plus>
            <c:minus>
              <c:numRef>
                <c:f>Sheet1!$B$22:$B$37</c:f>
                <c:numCache>
                  <c:formatCode>General</c:formatCode>
                  <c:ptCount val="16"/>
                  <c:pt idx="0">
                    <c:v>1.36995</c:v>
                  </c:pt>
                  <c:pt idx="1">
                    <c:v>1.2816</c:v>
                  </c:pt>
                  <c:pt idx="2">
                    <c:v>1.36155</c:v>
                  </c:pt>
                  <c:pt idx="3">
                    <c:v>1.248</c:v>
                  </c:pt>
                  <c:pt idx="4">
                    <c:v>0</c:v>
                  </c:pt>
                  <c:pt idx="5">
                    <c:v>0</c:v>
                  </c:pt>
                  <c:pt idx="6">
                    <c:v>0</c:v>
                  </c:pt>
                  <c:pt idx="7">
                    <c:v>1.3694</c:v>
                  </c:pt>
                  <c:pt idx="8">
                    <c:v>0</c:v>
                  </c:pt>
                  <c:pt idx="9">
                    <c:v>0</c:v>
                  </c:pt>
                  <c:pt idx="10">
                    <c:v>0</c:v>
                  </c:pt>
                  <c:pt idx="11">
                    <c:v>1.47315</c:v>
                  </c:pt>
                  <c:pt idx="12">
                    <c:v>0</c:v>
                  </c:pt>
                  <c:pt idx="13">
                    <c:v>0</c:v>
                  </c:pt>
                  <c:pt idx="14">
                    <c:v>0</c:v>
                  </c:pt>
                  <c:pt idx="15">
                    <c:v>1.06125</c:v>
                  </c:pt>
                </c:numCache>
              </c:numRef>
            </c:minus>
            <c:spPr>
              <a:noFill/>
              <a:ln w="9525" cap="flat" cmpd="sng" algn="ctr">
                <a:solidFill>
                  <a:schemeClr val="tx1">
                    <a:lumMod val="65000"/>
                    <a:lumOff val="35000"/>
                  </a:schemeClr>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Sheet1!$B$2:$B$17</c:f>
              <c:numCache>
                <c:formatCode>General</c:formatCode>
                <c:ptCount val="16"/>
                <c:pt idx="0">
                  <c:v>5.554</c:v>
                </c:pt>
                <c:pt idx="1">
                  <c:v>5.331</c:v>
                </c:pt>
                <c:pt idx="2">
                  <c:v>5.329</c:v>
                </c:pt>
                <c:pt idx="3">
                  <c:v>5.204</c:v>
                </c:pt>
                <c:pt idx="7">
                  <c:v>5.407</c:v>
                </c:pt>
                <c:pt idx="11">
                  <c:v>6.089</c:v>
                </c:pt>
                <c:pt idx="15">
                  <c:v>6.579</c:v>
                </c:pt>
              </c:numCache>
            </c:numRef>
          </c:val>
          <c:smooth val="0"/>
        </c:ser>
        <c:ser>
          <c:idx val="1"/>
          <c:order val="1"/>
          <c:tx>
            <c:strRef>
              <c:f>Sheet1!$C$1</c:f>
              <c:strCache>
                <c:ptCount val="1"/>
                <c:pt idx="0">
                  <c:v>Cycle 2</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dLbls>
            <c:delete val="1"/>
          </c:dLbls>
          <c:errBars>
            <c:errDir val="y"/>
            <c:errBarType val="both"/>
            <c:errValType val="cust"/>
            <c:noEndCap val="0"/>
            <c:plus>
              <c:numRef>
                <c:f>Sheet1!$C$22:$C$37</c:f>
                <c:numCache>
                  <c:formatCode>General</c:formatCode>
                  <c:ptCount val="16"/>
                  <c:pt idx="0">
                    <c:v>1.3148</c:v>
                  </c:pt>
                  <c:pt idx="1">
                    <c:v>1.34025</c:v>
                  </c:pt>
                  <c:pt idx="2">
                    <c:v>1.3336</c:v>
                  </c:pt>
                  <c:pt idx="3">
                    <c:v>1.271</c:v>
                  </c:pt>
                  <c:pt idx="4">
                    <c:v>0</c:v>
                  </c:pt>
                  <c:pt idx="5">
                    <c:v>0</c:v>
                  </c:pt>
                  <c:pt idx="6">
                    <c:v>0</c:v>
                  </c:pt>
                  <c:pt idx="7">
                    <c:v>1.1158</c:v>
                  </c:pt>
                  <c:pt idx="8">
                    <c:v>0</c:v>
                  </c:pt>
                  <c:pt idx="9">
                    <c:v>0</c:v>
                  </c:pt>
                  <c:pt idx="10">
                    <c:v>0</c:v>
                  </c:pt>
                  <c:pt idx="11">
                    <c:v>1.41435</c:v>
                  </c:pt>
                  <c:pt idx="12">
                    <c:v>0</c:v>
                  </c:pt>
                  <c:pt idx="13">
                    <c:v>0</c:v>
                  </c:pt>
                  <c:pt idx="14">
                    <c:v>0</c:v>
                  </c:pt>
                  <c:pt idx="15">
                    <c:v>1.0953</c:v>
                  </c:pt>
                </c:numCache>
              </c:numRef>
            </c:plus>
            <c:minus>
              <c:numRef>
                <c:f>Sheet1!$C$22:$C$37</c:f>
                <c:numCache>
                  <c:formatCode>General</c:formatCode>
                  <c:ptCount val="16"/>
                  <c:pt idx="0">
                    <c:v>1.3148</c:v>
                  </c:pt>
                  <c:pt idx="1">
                    <c:v>1.34025</c:v>
                  </c:pt>
                  <c:pt idx="2">
                    <c:v>1.3336</c:v>
                  </c:pt>
                  <c:pt idx="3">
                    <c:v>1.271</c:v>
                  </c:pt>
                  <c:pt idx="4">
                    <c:v>0</c:v>
                  </c:pt>
                  <c:pt idx="5">
                    <c:v>0</c:v>
                  </c:pt>
                  <c:pt idx="6">
                    <c:v>0</c:v>
                  </c:pt>
                  <c:pt idx="7">
                    <c:v>1.1158</c:v>
                  </c:pt>
                  <c:pt idx="8">
                    <c:v>0</c:v>
                  </c:pt>
                  <c:pt idx="9">
                    <c:v>0</c:v>
                  </c:pt>
                  <c:pt idx="10">
                    <c:v>0</c:v>
                  </c:pt>
                  <c:pt idx="11">
                    <c:v>1.41435</c:v>
                  </c:pt>
                  <c:pt idx="12">
                    <c:v>0</c:v>
                  </c:pt>
                  <c:pt idx="13">
                    <c:v>0</c:v>
                  </c:pt>
                  <c:pt idx="14">
                    <c:v>0</c:v>
                  </c:pt>
                  <c:pt idx="15">
                    <c:v>1.0953</c:v>
                  </c:pt>
                </c:numCache>
              </c:numRef>
            </c:minus>
            <c:spPr>
              <a:noFill/>
              <a:ln w="9525" cap="flat" cmpd="sng" algn="ctr">
                <a:solidFill>
                  <a:schemeClr val="tx1">
                    <a:lumMod val="65000"/>
                    <a:lumOff val="35000"/>
                  </a:schemeClr>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Sheet1!$C$2:$C$17</c:f>
              <c:numCache>
                <c:formatCode>General</c:formatCode>
                <c:ptCount val="16"/>
                <c:pt idx="0">
                  <c:v>5.511</c:v>
                </c:pt>
                <c:pt idx="1">
                  <c:v>5.472</c:v>
                </c:pt>
                <c:pt idx="2">
                  <c:v>5.46</c:v>
                </c:pt>
                <c:pt idx="3">
                  <c:v>5.178</c:v>
                </c:pt>
                <c:pt idx="7">
                  <c:v>5.023</c:v>
                </c:pt>
                <c:pt idx="11">
                  <c:v>5.789</c:v>
                </c:pt>
                <c:pt idx="15">
                  <c:v>5.34</c:v>
                </c:pt>
              </c:numCache>
            </c:numRef>
          </c:val>
          <c:smooth val="0"/>
        </c:ser>
        <c:ser>
          <c:idx val="2"/>
          <c:order val="2"/>
          <c:tx>
            <c:strRef>
              <c:f>Sheet1!$D$1</c:f>
              <c:strCache>
                <c:ptCount val="1"/>
                <c:pt idx="0">
                  <c:v>Cycle 3</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dLbls>
            <c:delete val="1"/>
          </c:dLbls>
          <c:errBars>
            <c:errDir val="y"/>
            <c:errBarType val="both"/>
            <c:errValType val="cust"/>
            <c:noEndCap val="0"/>
            <c:plus>
              <c:numRef>
                <c:f>Sheet1!$D$22:$D$37</c:f>
                <c:numCache>
                  <c:formatCode>General</c:formatCode>
                  <c:ptCount val="16"/>
                  <c:pt idx="0">
                    <c:v>1.18215</c:v>
                  </c:pt>
                  <c:pt idx="1">
                    <c:v>1.12165</c:v>
                  </c:pt>
                  <c:pt idx="2">
                    <c:v>1.06275</c:v>
                  </c:pt>
                  <c:pt idx="3">
                    <c:v>1.22615</c:v>
                  </c:pt>
                  <c:pt idx="4">
                    <c:v>0</c:v>
                  </c:pt>
                  <c:pt idx="5">
                    <c:v>0</c:v>
                  </c:pt>
                  <c:pt idx="6">
                    <c:v>0</c:v>
                  </c:pt>
                  <c:pt idx="7">
                    <c:v>1.2986</c:v>
                  </c:pt>
                  <c:pt idx="8">
                    <c:v>0</c:v>
                  </c:pt>
                  <c:pt idx="9">
                    <c:v>0</c:v>
                  </c:pt>
                  <c:pt idx="10">
                    <c:v>0</c:v>
                  </c:pt>
                  <c:pt idx="11">
                    <c:v>1.1417</c:v>
                  </c:pt>
                  <c:pt idx="12">
                    <c:v>0</c:v>
                  </c:pt>
                  <c:pt idx="13">
                    <c:v>0</c:v>
                  </c:pt>
                  <c:pt idx="14">
                    <c:v>0</c:v>
                  </c:pt>
                  <c:pt idx="15">
                    <c:v>0.72775</c:v>
                  </c:pt>
                </c:numCache>
              </c:numRef>
            </c:plus>
            <c:minus>
              <c:numRef>
                <c:f>Sheet1!$D$22:$D$37</c:f>
                <c:numCache>
                  <c:formatCode>General</c:formatCode>
                  <c:ptCount val="16"/>
                  <c:pt idx="0">
                    <c:v>1.18215</c:v>
                  </c:pt>
                  <c:pt idx="1">
                    <c:v>1.12165</c:v>
                  </c:pt>
                  <c:pt idx="2">
                    <c:v>1.06275</c:v>
                  </c:pt>
                  <c:pt idx="3">
                    <c:v>1.22615</c:v>
                  </c:pt>
                  <c:pt idx="4">
                    <c:v>0</c:v>
                  </c:pt>
                  <c:pt idx="5">
                    <c:v>0</c:v>
                  </c:pt>
                  <c:pt idx="6">
                    <c:v>0</c:v>
                  </c:pt>
                  <c:pt idx="7">
                    <c:v>1.2986</c:v>
                  </c:pt>
                  <c:pt idx="8">
                    <c:v>0</c:v>
                  </c:pt>
                  <c:pt idx="9">
                    <c:v>0</c:v>
                  </c:pt>
                  <c:pt idx="10">
                    <c:v>0</c:v>
                  </c:pt>
                  <c:pt idx="11">
                    <c:v>1.1417</c:v>
                  </c:pt>
                  <c:pt idx="12">
                    <c:v>0</c:v>
                  </c:pt>
                  <c:pt idx="13">
                    <c:v>0</c:v>
                  </c:pt>
                  <c:pt idx="14">
                    <c:v>0</c:v>
                  </c:pt>
                  <c:pt idx="15">
                    <c:v>0.72775</c:v>
                  </c:pt>
                </c:numCache>
              </c:numRef>
            </c:minus>
            <c:spPr>
              <a:noFill/>
              <a:ln w="9525" cap="flat" cmpd="sng" algn="ctr">
                <a:solidFill>
                  <a:schemeClr val="tx1">
                    <a:lumMod val="65000"/>
                    <a:lumOff val="35000"/>
                  </a:schemeClr>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Sheet1!$D$2:$D$17</c:f>
              <c:numCache>
                <c:formatCode>General</c:formatCode>
                <c:ptCount val="16"/>
                <c:pt idx="0">
                  <c:v>5.124</c:v>
                </c:pt>
                <c:pt idx="1">
                  <c:v>5.024</c:v>
                </c:pt>
                <c:pt idx="2">
                  <c:v>4.95</c:v>
                </c:pt>
                <c:pt idx="3">
                  <c:v>5.016</c:v>
                </c:pt>
                <c:pt idx="7">
                  <c:v>5.182</c:v>
                </c:pt>
                <c:pt idx="11">
                  <c:v>5.12</c:v>
                </c:pt>
                <c:pt idx="15">
                  <c:v>5.078</c:v>
                </c:pt>
              </c:numCache>
            </c:numRef>
          </c:val>
          <c:smooth val="0"/>
        </c:ser>
        <c:ser>
          <c:idx val="3"/>
          <c:order val="3"/>
          <c:tx>
            <c:strRef>
              <c:f>Sheet1!$E$1</c:f>
              <c:strCache>
                <c:ptCount val="1"/>
                <c:pt idx="0">
                  <c:v>Cycle 4</c:v>
                </c:pt>
              </c:strCache>
            </c:strRef>
          </c:tx>
          <c:spPr>
            <a:ln w="19050" cap="rnd">
              <a:solidFill>
                <a:schemeClr val="accent3">
                  <a:lumMod val="60000"/>
                  <a:lumOff val="40000"/>
                </a:schemeClr>
              </a:solidFill>
              <a:round/>
            </a:ln>
            <a:effectLst/>
          </c:spPr>
          <c:marker>
            <c:symbol val="circle"/>
            <c:size val="5"/>
            <c:spPr>
              <a:solidFill>
                <a:schemeClr val="accent3">
                  <a:lumMod val="60000"/>
                  <a:lumOff val="40000"/>
                </a:schemeClr>
              </a:solidFill>
              <a:ln w="9525">
                <a:solidFill>
                  <a:schemeClr val="accent3">
                    <a:lumMod val="60000"/>
                    <a:lumOff val="40000"/>
                  </a:schemeClr>
                </a:solidFill>
              </a:ln>
              <a:effectLst/>
            </c:spPr>
          </c:marker>
          <c:dLbls>
            <c:delete val="1"/>
          </c:dLbls>
          <c:errBars>
            <c:errDir val="y"/>
            <c:errBarType val="both"/>
            <c:errValType val="cust"/>
            <c:noEndCap val="0"/>
            <c:plus>
              <c:numRef>
                <c:f>Sheet1!$E$22:$E$33</c:f>
                <c:numCache>
                  <c:formatCode>General</c:formatCode>
                  <c:ptCount val="12"/>
                  <c:pt idx="0">
                    <c:v>1.3347</c:v>
                  </c:pt>
                  <c:pt idx="1">
                    <c:v>1.0787</c:v>
                  </c:pt>
                  <c:pt idx="2">
                    <c:v>1.243</c:v>
                  </c:pt>
                  <c:pt idx="3">
                    <c:v>1.15615</c:v>
                  </c:pt>
                  <c:pt idx="4">
                    <c:v>0</c:v>
                  </c:pt>
                  <c:pt idx="5">
                    <c:v>0</c:v>
                  </c:pt>
                  <c:pt idx="6">
                    <c:v>0</c:v>
                  </c:pt>
                  <c:pt idx="7">
                    <c:v>1.23495</c:v>
                  </c:pt>
                  <c:pt idx="8">
                    <c:v>0</c:v>
                  </c:pt>
                  <c:pt idx="9">
                    <c:v>0</c:v>
                  </c:pt>
                  <c:pt idx="10">
                    <c:v>0</c:v>
                  </c:pt>
                  <c:pt idx="11">
                    <c:v>1.23135</c:v>
                  </c:pt>
                </c:numCache>
              </c:numRef>
            </c:plus>
            <c:minus>
              <c:numRef>
                <c:f>Sheet1!$E$22:$E$33</c:f>
                <c:numCache>
                  <c:formatCode>General</c:formatCode>
                  <c:ptCount val="12"/>
                  <c:pt idx="0">
                    <c:v>1.3347</c:v>
                  </c:pt>
                  <c:pt idx="1">
                    <c:v>1.0787</c:v>
                  </c:pt>
                  <c:pt idx="2">
                    <c:v>1.243</c:v>
                  </c:pt>
                  <c:pt idx="3">
                    <c:v>1.15615</c:v>
                  </c:pt>
                  <c:pt idx="4">
                    <c:v>0</c:v>
                  </c:pt>
                  <c:pt idx="5">
                    <c:v>0</c:v>
                  </c:pt>
                  <c:pt idx="6">
                    <c:v>0</c:v>
                  </c:pt>
                  <c:pt idx="7">
                    <c:v>1.23495</c:v>
                  </c:pt>
                  <c:pt idx="8">
                    <c:v>0</c:v>
                  </c:pt>
                  <c:pt idx="9">
                    <c:v>0</c:v>
                  </c:pt>
                  <c:pt idx="10">
                    <c:v>0</c:v>
                  </c:pt>
                  <c:pt idx="11">
                    <c:v>1.23135</c:v>
                  </c:pt>
                </c:numCache>
              </c:numRef>
            </c:minus>
            <c:spPr>
              <a:noFill/>
              <a:ln w="9525" cap="flat" cmpd="sng" algn="ctr">
                <a:solidFill>
                  <a:schemeClr val="tx1">
                    <a:lumMod val="65000"/>
                    <a:lumOff val="35000"/>
                  </a:schemeClr>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Sheet1!$E$2:$E$17</c:f>
              <c:numCache>
                <c:formatCode>General</c:formatCode>
                <c:ptCount val="16"/>
                <c:pt idx="0">
                  <c:v>5.051</c:v>
                </c:pt>
                <c:pt idx="1">
                  <c:v>4.837</c:v>
                </c:pt>
                <c:pt idx="2">
                  <c:v>5.101</c:v>
                </c:pt>
                <c:pt idx="3">
                  <c:v>4.757</c:v>
                </c:pt>
                <c:pt idx="7">
                  <c:v>4.506</c:v>
                </c:pt>
                <c:pt idx="11">
                  <c:v>6.195</c:v>
                </c:pt>
              </c:numCache>
            </c:numRef>
          </c:val>
          <c:smooth val="0"/>
        </c:ser>
        <c:ser>
          <c:idx val="4"/>
          <c:order val="4"/>
          <c:tx>
            <c:strRef>
              <c:f>Sheet1!$F$1</c:f>
              <c:strCache>
                <c:ptCount val="1"/>
                <c:pt idx="0">
                  <c:v>Cycle 5</c:v>
                </c:pt>
              </c:strCache>
            </c:strRef>
          </c:tx>
          <c:spPr>
            <a:ln w="19050" cap="rnd">
              <a:solidFill>
                <a:schemeClr val="accent5">
                  <a:lumMod val="50000"/>
                </a:schemeClr>
              </a:solidFill>
              <a:round/>
            </a:ln>
            <a:effectLst/>
          </c:spPr>
          <c:marker>
            <c:symbol val="circle"/>
            <c:size val="5"/>
            <c:spPr>
              <a:solidFill>
                <a:schemeClr val="accent5">
                  <a:lumMod val="50000"/>
                </a:schemeClr>
              </a:solidFill>
              <a:ln w="9525">
                <a:solidFill>
                  <a:schemeClr val="accent5">
                    <a:lumMod val="50000"/>
                  </a:schemeClr>
                </a:solidFill>
              </a:ln>
              <a:effectLst/>
            </c:spPr>
          </c:marker>
          <c:dLbls>
            <c:delete val="1"/>
          </c:dLbls>
          <c:errBars>
            <c:errDir val="y"/>
            <c:errBarType val="both"/>
            <c:errValType val="cust"/>
            <c:noEndCap val="0"/>
            <c:plus>
              <c:numRef>
                <c:f>Sheet1!$F$22:$F$33</c:f>
                <c:numCache>
                  <c:formatCode>General</c:formatCode>
                  <c:ptCount val="12"/>
                  <c:pt idx="0">
                    <c:v>1.249</c:v>
                  </c:pt>
                  <c:pt idx="1">
                    <c:v>1.12225</c:v>
                  </c:pt>
                  <c:pt idx="2">
                    <c:v>1.2561</c:v>
                  </c:pt>
                  <c:pt idx="3">
                    <c:v>1.16855</c:v>
                  </c:pt>
                  <c:pt idx="4">
                    <c:v>0</c:v>
                  </c:pt>
                  <c:pt idx="5">
                    <c:v>0</c:v>
                  </c:pt>
                  <c:pt idx="6">
                    <c:v>0</c:v>
                  </c:pt>
                  <c:pt idx="7">
                    <c:v>1.1281</c:v>
                  </c:pt>
                  <c:pt idx="8">
                    <c:v>0</c:v>
                  </c:pt>
                  <c:pt idx="9">
                    <c:v>0</c:v>
                  </c:pt>
                  <c:pt idx="10">
                    <c:v>0</c:v>
                  </c:pt>
                  <c:pt idx="11">
                    <c:v>1.22375</c:v>
                  </c:pt>
                </c:numCache>
              </c:numRef>
            </c:plus>
            <c:minus>
              <c:numRef>
                <c:f>Sheet1!$F$22:$F$33</c:f>
                <c:numCache>
                  <c:formatCode>General</c:formatCode>
                  <c:ptCount val="12"/>
                  <c:pt idx="0">
                    <c:v>1.249</c:v>
                  </c:pt>
                  <c:pt idx="1">
                    <c:v>1.12225</c:v>
                  </c:pt>
                  <c:pt idx="2">
                    <c:v>1.2561</c:v>
                  </c:pt>
                  <c:pt idx="3">
                    <c:v>1.16855</c:v>
                  </c:pt>
                  <c:pt idx="4">
                    <c:v>0</c:v>
                  </c:pt>
                  <c:pt idx="5">
                    <c:v>0</c:v>
                  </c:pt>
                  <c:pt idx="6">
                    <c:v>0</c:v>
                  </c:pt>
                  <c:pt idx="7">
                    <c:v>1.1281</c:v>
                  </c:pt>
                  <c:pt idx="8">
                    <c:v>0</c:v>
                  </c:pt>
                  <c:pt idx="9">
                    <c:v>0</c:v>
                  </c:pt>
                  <c:pt idx="10">
                    <c:v>0</c:v>
                  </c:pt>
                  <c:pt idx="11">
                    <c:v>1.22375</c:v>
                  </c:pt>
                </c:numCache>
              </c:numRef>
            </c:minus>
            <c:spPr>
              <a:noFill/>
              <a:ln w="9525" cap="flat" cmpd="sng" algn="ctr">
                <a:solidFill>
                  <a:schemeClr val="tx1">
                    <a:lumMod val="65000"/>
                    <a:lumOff val="35000"/>
                  </a:schemeClr>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Sheet1!$F$2:$F$17</c:f>
              <c:numCache>
                <c:formatCode>General</c:formatCode>
                <c:ptCount val="16"/>
                <c:pt idx="0">
                  <c:v>4.875</c:v>
                </c:pt>
                <c:pt idx="1">
                  <c:v>5.001</c:v>
                </c:pt>
                <c:pt idx="2">
                  <c:v>5.169</c:v>
                </c:pt>
                <c:pt idx="3">
                  <c:v>4.939</c:v>
                </c:pt>
                <c:pt idx="7">
                  <c:v>4.548</c:v>
                </c:pt>
                <c:pt idx="11">
                  <c:v>6.076</c:v>
                </c:pt>
              </c:numCache>
            </c:numRef>
          </c:val>
          <c:smooth val="0"/>
        </c:ser>
        <c:dLbls>
          <c:showLegendKey val="0"/>
          <c:showVal val="0"/>
          <c:showCatName val="0"/>
          <c:showSerName val="0"/>
          <c:showPercent val="0"/>
          <c:showBubbleSize val="0"/>
        </c:dLbls>
        <c:marker val="1"/>
        <c:smooth val="0"/>
        <c:axId val="1597041616"/>
        <c:axId val="1597045776"/>
      </c:lineChart>
      <c:catAx>
        <c:axId val="1597041616"/>
        <c:scaling>
          <c:orientation val="minMax"/>
        </c:scaling>
        <c:delete val="0"/>
        <c:axPos val="b"/>
        <c:numFmt formatCode="General" sourceLinked="1"/>
        <c:majorTickMark val="none"/>
        <c:minorTickMark val="none"/>
        <c:tickLblPos val="none"/>
        <c:spPr>
          <a:noFill/>
          <a:ln w="9525" cap="flat" cmpd="sng" algn="ctr">
            <a:noFill/>
            <a:round/>
          </a:ln>
          <a:effectLst/>
        </c:spPr>
        <c:txPr>
          <a:bodyPr rot="-60000000" spcFirstLastPara="1" vertOverflow="ellipsis" vert="horz" wrap="square" anchor="ctr" anchorCtr="1"/>
          <a:lstStyle/>
          <a:p>
            <a:pPr>
              <a:defRPr lang="zh-CN" sz="1400" b="0" i="0" u="none" strike="noStrike" kern="1200" baseline="0">
                <a:solidFill>
                  <a:schemeClr val="tx1">
                    <a:lumMod val="65000"/>
                    <a:lumOff val="35000"/>
                  </a:schemeClr>
                </a:solidFill>
                <a:latin typeface="+mn-lt"/>
                <a:ea typeface="+mn-ea"/>
                <a:cs typeface="+mn-cs"/>
              </a:defRPr>
            </a:pPr>
          </a:p>
        </c:txPr>
        <c:crossAx val="1597045776"/>
        <c:crosses val="autoZero"/>
        <c:auto val="1"/>
        <c:lblAlgn val="ctr"/>
        <c:lblOffset val="15"/>
        <c:tickMarkSkip val="4"/>
        <c:noMultiLvlLbl val="0"/>
      </c:catAx>
      <c:valAx>
        <c:axId val="1597045776"/>
        <c:scaling>
          <c:orientation val="minMax"/>
          <c:max val="8"/>
        </c:scaling>
        <c:delete val="0"/>
        <c:axPos val="l"/>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lang="zh-CN" sz="1400" b="0" i="0" u="none" strike="noStrike" kern="1200" baseline="0">
                <a:solidFill>
                  <a:schemeClr val="tx1">
                    <a:lumMod val="65000"/>
                    <a:lumOff val="35000"/>
                  </a:schemeClr>
                </a:solidFill>
                <a:latin typeface="+mn-lt"/>
                <a:ea typeface="+mn-ea"/>
                <a:cs typeface="+mn-cs"/>
              </a:defRPr>
            </a:pPr>
          </a:p>
        </c:txPr>
        <c:crossAx val="1597041616"/>
        <c:crosses val="autoZero"/>
        <c:crossBetween val="between"/>
      </c:valAx>
      <c:spPr>
        <a:noFill/>
        <a:ln>
          <a:noFill/>
        </a:ln>
        <a:effectLst/>
      </c:spPr>
    </c:plotArea>
    <c:plotVisOnly val="1"/>
    <c:dispBlanksAs val="span"/>
    <c:showDLblsOverMax val="0"/>
  </c:chart>
  <c:spPr>
    <a:noFill/>
    <a:ln>
      <a:noFill/>
    </a:ln>
    <a:effectLst/>
  </c:spPr>
  <c:txPr>
    <a:bodyPr/>
    <a:lstStyle/>
    <a:p>
      <a:pPr>
        <a:defRPr lang="zh-CN" sz="1400"/>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17262676695101"/>
          <c:y val="0.0546845849640995"/>
          <c:w val="0.94827373233049"/>
          <c:h val="0.907344883940105"/>
        </c:manualLayout>
      </c:layout>
      <c:lineChart>
        <c:grouping val="standard"/>
        <c:varyColors val="0"/>
        <c:ser>
          <c:idx val="0"/>
          <c:order val="0"/>
          <c:tx>
            <c:strRef>
              <c:f>Sheet1!$B$1</c:f>
              <c:strCache>
                <c:ptCount val="1"/>
                <c:pt idx="0">
                  <c:v>Cycle 1</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dLbls>
            <c:delete val="1"/>
          </c:dLbls>
          <c:errBars>
            <c:errDir val="y"/>
            <c:errBarType val="both"/>
            <c:errValType val="cust"/>
            <c:noEndCap val="0"/>
            <c:plus>
              <c:numRef>
                <c:f>Sheet1!$B$22:$B$37</c:f>
                <c:numCache>
                  <c:formatCode>General</c:formatCode>
                  <c:ptCount val="16"/>
                  <c:pt idx="0">
                    <c:v>1.4658</c:v>
                  </c:pt>
                  <c:pt idx="1">
                    <c:v>1.421</c:v>
                  </c:pt>
                  <c:pt idx="2">
                    <c:v>1.52345</c:v>
                  </c:pt>
                  <c:pt idx="3">
                    <c:v>1.36145</c:v>
                  </c:pt>
                  <c:pt idx="4">
                    <c:v>0</c:v>
                  </c:pt>
                  <c:pt idx="5">
                    <c:v>0</c:v>
                  </c:pt>
                  <c:pt idx="6">
                    <c:v>0</c:v>
                  </c:pt>
                  <c:pt idx="7">
                    <c:v>1.4665</c:v>
                  </c:pt>
                  <c:pt idx="8">
                    <c:v>0</c:v>
                  </c:pt>
                  <c:pt idx="9">
                    <c:v>0</c:v>
                  </c:pt>
                  <c:pt idx="10">
                    <c:v>0</c:v>
                  </c:pt>
                  <c:pt idx="11">
                    <c:v>1.5549</c:v>
                  </c:pt>
                  <c:pt idx="12">
                    <c:v>0</c:v>
                  </c:pt>
                  <c:pt idx="13">
                    <c:v>0</c:v>
                  </c:pt>
                  <c:pt idx="14">
                    <c:v>0</c:v>
                  </c:pt>
                  <c:pt idx="15">
                    <c:v>1.16545</c:v>
                  </c:pt>
                </c:numCache>
              </c:numRef>
            </c:plus>
            <c:minus>
              <c:numRef>
                <c:f>Sheet1!$B$22:$B$37</c:f>
                <c:numCache>
                  <c:formatCode>General</c:formatCode>
                  <c:ptCount val="16"/>
                  <c:pt idx="0">
                    <c:v>1.4658</c:v>
                  </c:pt>
                  <c:pt idx="1">
                    <c:v>1.421</c:v>
                  </c:pt>
                  <c:pt idx="2">
                    <c:v>1.52345</c:v>
                  </c:pt>
                  <c:pt idx="3">
                    <c:v>1.36145</c:v>
                  </c:pt>
                  <c:pt idx="4">
                    <c:v>0</c:v>
                  </c:pt>
                  <c:pt idx="5">
                    <c:v>0</c:v>
                  </c:pt>
                  <c:pt idx="6">
                    <c:v>0</c:v>
                  </c:pt>
                  <c:pt idx="7">
                    <c:v>1.4665</c:v>
                  </c:pt>
                  <c:pt idx="8">
                    <c:v>0</c:v>
                  </c:pt>
                  <c:pt idx="9">
                    <c:v>0</c:v>
                  </c:pt>
                  <c:pt idx="10">
                    <c:v>0</c:v>
                  </c:pt>
                  <c:pt idx="11">
                    <c:v>1.5549</c:v>
                  </c:pt>
                  <c:pt idx="12">
                    <c:v>0</c:v>
                  </c:pt>
                  <c:pt idx="13">
                    <c:v>0</c:v>
                  </c:pt>
                  <c:pt idx="14">
                    <c:v>0</c:v>
                  </c:pt>
                  <c:pt idx="15">
                    <c:v>1.16545</c:v>
                  </c:pt>
                </c:numCache>
              </c:numRef>
            </c:minus>
            <c:spPr>
              <a:noFill/>
              <a:ln w="9525" cap="flat" cmpd="sng" algn="ctr">
                <a:solidFill>
                  <a:schemeClr val="tx1">
                    <a:lumMod val="65000"/>
                    <a:lumOff val="35000"/>
                  </a:schemeClr>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Sheet1!$B$2:$B$17</c:f>
              <c:numCache>
                <c:formatCode>General</c:formatCode>
                <c:ptCount val="16"/>
                <c:pt idx="0">
                  <c:v>7.897</c:v>
                </c:pt>
                <c:pt idx="1">
                  <c:v>7.689</c:v>
                </c:pt>
                <c:pt idx="2">
                  <c:v>7.652</c:v>
                </c:pt>
                <c:pt idx="3">
                  <c:v>7.399</c:v>
                </c:pt>
                <c:pt idx="7">
                  <c:v>7.785</c:v>
                </c:pt>
                <c:pt idx="11">
                  <c:v>8.376</c:v>
                </c:pt>
                <c:pt idx="15">
                  <c:v>8.983</c:v>
                </c:pt>
              </c:numCache>
            </c:numRef>
          </c:val>
          <c:smooth val="0"/>
        </c:ser>
        <c:ser>
          <c:idx val="1"/>
          <c:order val="1"/>
          <c:tx>
            <c:strRef>
              <c:f>Sheet1!$C$1</c:f>
              <c:strCache>
                <c:ptCount val="1"/>
                <c:pt idx="0">
                  <c:v>Cycle 2</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dLbls>
            <c:delete val="1"/>
          </c:dLbls>
          <c:errBars>
            <c:errDir val="y"/>
            <c:errBarType val="both"/>
            <c:errValType val="cust"/>
            <c:noEndCap val="0"/>
            <c:plus>
              <c:numRef>
                <c:f>Sheet1!$C$22:$C$37</c:f>
                <c:numCache>
                  <c:formatCode>General</c:formatCode>
                  <c:ptCount val="16"/>
                  <c:pt idx="0">
                    <c:v>1.4403</c:v>
                  </c:pt>
                  <c:pt idx="1">
                    <c:v>1.4844</c:v>
                  </c:pt>
                  <c:pt idx="2">
                    <c:v>1.5183</c:v>
                  </c:pt>
                  <c:pt idx="3">
                    <c:v>1.4265</c:v>
                  </c:pt>
                  <c:pt idx="4">
                    <c:v>0</c:v>
                  </c:pt>
                  <c:pt idx="5">
                    <c:v>0</c:v>
                  </c:pt>
                  <c:pt idx="6">
                    <c:v>0</c:v>
                  </c:pt>
                  <c:pt idx="7">
                    <c:v>1.2699</c:v>
                  </c:pt>
                  <c:pt idx="8">
                    <c:v>0</c:v>
                  </c:pt>
                  <c:pt idx="9">
                    <c:v>0</c:v>
                  </c:pt>
                  <c:pt idx="10">
                    <c:v>0</c:v>
                  </c:pt>
                  <c:pt idx="11">
                    <c:v>1.5821</c:v>
                  </c:pt>
                  <c:pt idx="12">
                    <c:v>0</c:v>
                  </c:pt>
                  <c:pt idx="13">
                    <c:v>0</c:v>
                  </c:pt>
                  <c:pt idx="14">
                    <c:v>0</c:v>
                  </c:pt>
                  <c:pt idx="15">
                    <c:v>1.08325</c:v>
                  </c:pt>
                </c:numCache>
              </c:numRef>
            </c:plus>
            <c:minus>
              <c:numRef>
                <c:f>Sheet1!$C$22:$C$37</c:f>
                <c:numCache>
                  <c:formatCode>General</c:formatCode>
                  <c:ptCount val="16"/>
                  <c:pt idx="0">
                    <c:v>1.4403</c:v>
                  </c:pt>
                  <c:pt idx="1">
                    <c:v>1.4844</c:v>
                  </c:pt>
                  <c:pt idx="2">
                    <c:v>1.5183</c:v>
                  </c:pt>
                  <c:pt idx="3">
                    <c:v>1.4265</c:v>
                  </c:pt>
                  <c:pt idx="4">
                    <c:v>0</c:v>
                  </c:pt>
                  <c:pt idx="5">
                    <c:v>0</c:v>
                  </c:pt>
                  <c:pt idx="6">
                    <c:v>0</c:v>
                  </c:pt>
                  <c:pt idx="7">
                    <c:v>1.2699</c:v>
                  </c:pt>
                  <c:pt idx="8">
                    <c:v>0</c:v>
                  </c:pt>
                  <c:pt idx="9">
                    <c:v>0</c:v>
                  </c:pt>
                  <c:pt idx="10">
                    <c:v>0</c:v>
                  </c:pt>
                  <c:pt idx="11">
                    <c:v>1.5821</c:v>
                  </c:pt>
                  <c:pt idx="12">
                    <c:v>0</c:v>
                  </c:pt>
                  <c:pt idx="13">
                    <c:v>0</c:v>
                  </c:pt>
                  <c:pt idx="14">
                    <c:v>0</c:v>
                  </c:pt>
                  <c:pt idx="15">
                    <c:v>1.08325</c:v>
                  </c:pt>
                </c:numCache>
              </c:numRef>
            </c:minus>
            <c:spPr>
              <a:noFill/>
              <a:ln w="9525" cap="flat" cmpd="sng" algn="ctr">
                <a:solidFill>
                  <a:schemeClr val="tx1">
                    <a:lumMod val="65000"/>
                    <a:lumOff val="35000"/>
                  </a:schemeClr>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Sheet1!$C$2:$C$17</c:f>
              <c:numCache>
                <c:formatCode>General</c:formatCode>
                <c:ptCount val="16"/>
                <c:pt idx="0">
                  <c:v>7.821</c:v>
                </c:pt>
                <c:pt idx="1">
                  <c:v>7.917</c:v>
                </c:pt>
                <c:pt idx="2">
                  <c:v>7.856</c:v>
                </c:pt>
                <c:pt idx="3">
                  <c:v>7.47</c:v>
                </c:pt>
                <c:pt idx="7">
                  <c:v>7.31</c:v>
                </c:pt>
                <c:pt idx="11">
                  <c:v>7.978</c:v>
                </c:pt>
                <c:pt idx="15">
                  <c:v>7.382</c:v>
                </c:pt>
              </c:numCache>
            </c:numRef>
          </c:val>
          <c:smooth val="0"/>
        </c:ser>
        <c:ser>
          <c:idx val="2"/>
          <c:order val="2"/>
          <c:tx>
            <c:strRef>
              <c:f>Sheet1!$D$1</c:f>
              <c:strCache>
                <c:ptCount val="1"/>
                <c:pt idx="0">
                  <c:v>Cycle 3</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dLbls>
            <c:delete val="1"/>
          </c:dLbls>
          <c:errBars>
            <c:errDir val="y"/>
            <c:errBarType val="both"/>
            <c:errValType val="cust"/>
            <c:noEndCap val="0"/>
            <c:plus>
              <c:numRef>
                <c:f>Sheet1!$D$22:$D$37</c:f>
                <c:numCache>
                  <c:formatCode>General</c:formatCode>
                  <c:ptCount val="16"/>
                  <c:pt idx="0">
                    <c:v>1.35805</c:v>
                  </c:pt>
                  <c:pt idx="1">
                    <c:v>1.26055</c:v>
                  </c:pt>
                  <c:pt idx="2">
                    <c:v>1.20285</c:v>
                  </c:pt>
                  <c:pt idx="3">
                    <c:v>1.3746</c:v>
                  </c:pt>
                  <c:pt idx="4">
                    <c:v>0</c:v>
                  </c:pt>
                  <c:pt idx="5">
                    <c:v>0</c:v>
                  </c:pt>
                  <c:pt idx="6">
                    <c:v>0</c:v>
                  </c:pt>
                  <c:pt idx="7">
                    <c:v>1.42175</c:v>
                  </c:pt>
                  <c:pt idx="8">
                    <c:v>0</c:v>
                  </c:pt>
                  <c:pt idx="9">
                    <c:v>0</c:v>
                  </c:pt>
                  <c:pt idx="10">
                    <c:v>0</c:v>
                  </c:pt>
                  <c:pt idx="11">
                    <c:v>1.26105</c:v>
                  </c:pt>
                  <c:pt idx="12">
                    <c:v>0</c:v>
                  </c:pt>
                  <c:pt idx="13">
                    <c:v>0</c:v>
                  </c:pt>
                  <c:pt idx="14">
                    <c:v>0</c:v>
                  </c:pt>
                  <c:pt idx="15">
                    <c:v>0.8134</c:v>
                  </c:pt>
                </c:numCache>
              </c:numRef>
            </c:plus>
            <c:minus>
              <c:numRef>
                <c:f>Sheet1!$D$22:$D$37</c:f>
                <c:numCache>
                  <c:formatCode>General</c:formatCode>
                  <c:ptCount val="16"/>
                  <c:pt idx="0">
                    <c:v>1.35805</c:v>
                  </c:pt>
                  <c:pt idx="1">
                    <c:v>1.26055</c:v>
                  </c:pt>
                  <c:pt idx="2">
                    <c:v>1.20285</c:v>
                  </c:pt>
                  <c:pt idx="3">
                    <c:v>1.3746</c:v>
                  </c:pt>
                  <c:pt idx="4">
                    <c:v>0</c:v>
                  </c:pt>
                  <c:pt idx="5">
                    <c:v>0</c:v>
                  </c:pt>
                  <c:pt idx="6">
                    <c:v>0</c:v>
                  </c:pt>
                  <c:pt idx="7">
                    <c:v>1.42175</c:v>
                  </c:pt>
                  <c:pt idx="8">
                    <c:v>0</c:v>
                  </c:pt>
                  <c:pt idx="9">
                    <c:v>0</c:v>
                  </c:pt>
                  <c:pt idx="10">
                    <c:v>0</c:v>
                  </c:pt>
                  <c:pt idx="11">
                    <c:v>1.26105</c:v>
                  </c:pt>
                  <c:pt idx="12">
                    <c:v>0</c:v>
                  </c:pt>
                  <c:pt idx="13">
                    <c:v>0</c:v>
                  </c:pt>
                  <c:pt idx="14">
                    <c:v>0</c:v>
                  </c:pt>
                  <c:pt idx="15">
                    <c:v>0.8134</c:v>
                  </c:pt>
                </c:numCache>
              </c:numRef>
            </c:minus>
            <c:spPr>
              <a:noFill/>
              <a:ln w="9525" cap="flat" cmpd="sng" algn="ctr">
                <a:solidFill>
                  <a:schemeClr val="tx1">
                    <a:lumMod val="65000"/>
                    <a:lumOff val="35000"/>
                  </a:schemeClr>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Sheet1!$D$2:$D$17</c:f>
              <c:numCache>
                <c:formatCode>General</c:formatCode>
                <c:ptCount val="16"/>
                <c:pt idx="0">
                  <c:v>7.4</c:v>
                </c:pt>
                <c:pt idx="1">
                  <c:v>7.283</c:v>
                </c:pt>
                <c:pt idx="2">
                  <c:v>7.216</c:v>
                </c:pt>
                <c:pt idx="3">
                  <c:v>7.211</c:v>
                </c:pt>
                <c:pt idx="7">
                  <c:v>7.419</c:v>
                </c:pt>
                <c:pt idx="11">
                  <c:v>7.414</c:v>
                </c:pt>
                <c:pt idx="15">
                  <c:v>7.514</c:v>
                </c:pt>
              </c:numCache>
            </c:numRef>
          </c:val>
          <c:smooth val="0"/>
        </c:ser>
        <c:ser>
          <c:idx val="3"/>
          <c:order val="3"/>
          <c:tx>
            <c:strRef>
              <c:f>Sheet1!$E$1</c:f>
              <c:strCache>
                <c:ptCount val="1"/>
                <c:pt idx="0">
                  <c:v>Cycle 4</c:v>
                </c:pt>
              </c:strCache>
            </c:strRef>
          </c:tx>
          <c:spPr>
            <a:ln w="19050" cap="rnd">
              <a:solidFill>
                <a:schemeClr val="accent3">
                  <a:lumMod val="60000"/>
                  <a:lumOff val="40000"/>
                </a:schemeClr>
              </a:solidFill>
              <a:round/>
            </a:ln>
            <a:effectLst/>
          </c:spPr>
          <c:marker>
            <c:symbol val="circle"/>
            <c:size val="5"/>
            <c:spPr>
              <a:solidFill>
                <a:schemeClr val="accent3">
                  <a:lumMod val="60000"/>
                  <a:lumOff val="40000"/>
                </a:schemeClr>
              </a:solidFill>
              <a:ln w="9525">
                <a:solidFill>
                  <a:schemeClr val="accent3">
                    <a:lumMod val="60000"/>
                    <a:lumOff val="40000"/>
                  </a:schemeClr>
                </a:solidFill>
              </a:ln>
              <a:effectLst/>
            </c:spPr>
          </c:marker>
          <c:dLbls>
            <c:delete val="1"/>
          </c:dLbls>
          <c:errBars>
            <c:errDir val="y"/>
            <c:errBarType val="both"/>
            <c:errValType val="cust"/>
            <c:noEndCap val="0"/>
            <c:plus>
              <c:numRef>
                <c:f>Sheet1!$E$22:$E$33</c:f>
                <c:numCache>
                  <c:formatCode>General</c:formatCode>
                  <c:ptCount val="12"/>
                  <c:pt idx="0">
                    <c:v>1.44015</c:v>
                  </c:pt>
                  <c:pt idx="1">
                    <c:v>1.2854</c:v>
                  </c:pt>
                  <c:pt idx="2">
                    <c:v>1.38015</c:v>
                  </c:pt>
                  <c:pt idx="3">
                    <c:v>1.3446</c:v>
                  </c:pt>
                  <c:pt idx="4">
                    <c:v>0</c:v>
                  </c:pt>
                  <c:pt idx="5">
                    <c:v>0</c:v>
                  </c:pt>
                  <c:pt idx="6">
                    <c:v>0</c:v>
                  </c:pt>
                  <c:pt idx="7">
                    <c:v>1.33515</c:v>
                  </c:pt>
                  <c:pt idx="8">
                    <c:v>0</c:v>
                  </c:pt>
                  <c:pt idx="9">
                    <c:v>0</c:v>
                  </c:pt>
                  <c:pt idx="10">
                    <c:v>0</c:v>
                  </c:pt>
                  <c:pt idx="11">
                    <c:v>1.29315</c:v>
                  </c:pt>
                </c:numCache>
              </c:numRef>
            </c:plus>
            <c:minus>
              <c:numRef>
                <c:f>Sheet1!$E$22:$E$33</c:f>
                <c:numCache>
                  <c:formatCode>General</c:formatCode>
                  <c:ptCount val="12"/>
                  <c:pt idx="0">
                    <c:v>1.44015</c:v>
                  </c:pt>
                  <c:pt idx="1">
                    <c:v>1.2854</c:v>
                  </c:pt>
                  <c:pt idx="2">
                    <c:v>1.38015</c:v>
                  </c:pt>
                  <c:pt idx="3">
                    <c:v>1.3446</c:v>
                  </c:pt>
                  <c:pt idx="4">
                    <c:v>0</c:v>
                  </c:pt>
                  <c:pt idx="5">
                    <c:v>0</c:v>
                  </c:pt>
                  <c:pt idx="6">
                    <c:v>0</c:v>
                  </c:pt>
                  <c:pt idx="7">
                    <c:v>1.33515</c:v>
                  </c:pt>
                  <c:pt idx="8">
                    <c:v>0</c:v>
                  </c:pt>
                  <c:pt idx="9">
                    <c:v>0</c:v>
                  </c:pt>
                  <c:pt idx="10">
                    <c:v>0</c:v>
                  </c:pt>
                  <c:pt idx="11">
                    <c:v>1.29315</c:v>
                  </c:pt>
                </c:numCache>
              </c:numRef>
            </c:minus>
            <c:spPr>
              <a:noFill/>
              <a:ln w="9525" cap="flat" cmpd="sng" algn="ctr">
                <a:solidFill>
                  <a:schemeClr val="tx1">
                    <a:lumMod val="65000"/>
                    <a:lumOff val="35000"/>
                  </a:schemeClr>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Sheet1!$E$2:$E$17</c:f>
              <c:numCache>
                <c:formatCode>General</c:formatCode>
                <c:ptCount val="16"/>
                <c:pt idx="0">
                  <c:v>7.161</c:v>
                </c:pt>
                <c:pt idx="1">
                  <c:v>7.117</c:v>
                </c:pt>
                <c:pt idx="2">
                  <c:v>7.233</c:v>
                </c:pt>
                <c:pt idx="3">
                  <c:v>6.9477</c:v>
                </c:pt>
                <c:pt idx="7">
                  <c:v>6.642</c:v>
                </c:pt>
                <c:pt idx="11">
                  <c:v>8.258</c:v>
                </c:pt>
              </c:numCache>
            </c:numRef>
          </c:val>
          <c:smooth val="0"/>
        </c:ser>
        <c:ser>
          <c:idx val="4"/>
          <c:order val="4"/>
          <c:tx>
            <c:strRef>
              <c:f>Sheet1!$F$1</c:f>
              <c:strCache>
                <c:ptCount val="1"/>
                <c:pt idx="0">
                  <c:v>Cycle 5</c:v>
                </c:pt>
              </c:strCache>
            </c:strRef>
          </c:tx>
          <c:spPr>
            <a:ln w="19050" cap="rnd">
              <a:solidFill>
                <a:schemeClr val="accent5">
                  <a:lumMod val="50000"/>
                </a:schemeClr>
              </a:solidFill>
              <a:round/>
            </a:ln>
            <a:effectLst/>
          </c:spPr>
          <c:marker>
            <c:symbol val="circle"/>
            <c:size val="5"/>
            <c:spPr>
              <a:solidFill>
                <a:schemeClr val="accent5">
                  <a:lumMod val="50000"/>
                </a:schemeClr>
              </a:solidFill>
              <a:ln w="9525">
                <a:solidFill>
                  <a:schemeClr val="accent5">
                    <a:lumMod val="50000"/>
                  </a:schemeClr>
                </a:solidFill>
              </a:ln>
              <a:effectLst/>
            </c:spPr>
          </c:marker>
          <c:dLbls>
            <c:delete val="1"/>
          </c:dLbls>
          <c:errBars>
            <c:errDir val="y"/>
            <c:errBarType val="both"/>
            <c:errValType val="cust"/>
            <c:noEndCap val="0"/>
            <c:plus>
              <c:numRef>
                <c:f>Sheet1!$F$22:$F$33</c:f>
                <c:numCache>
                  <c:formatCode>General</c:formatCode>
                  <c:ptCount val="12"/>
                  <c:pt idx="0">
                    <c:v>1.3382</c:v>
                  </c:pt>
                  <c:pt idx="1">
                    <c:v>1.273</c:v>
                  </c:pt>
                  <c:pt idx="2">
                    <c:v>1.3699</c:v>
                  </c:pt>
                  <c:pt idx="3">
                    <c:v>1.32215</c:v>
                  </c:pt>
                  <c:pt idx="4">
                    <c:v>0</c:v>
                  </c:pt>
                  <c:pt idx="5">
                    <c:v>0</c:v>
                  </c:pt>
                  <c:pt idx="6">
                    <c:v>0</c:v>
                  </c:pt>
                  <c:pt idx="7">
                    <c:v>1.1281</c:v>
                  </c:pt>
                  <c:pt idx="8">
                    <c:v>0</c:v>
                  </c:pt>
                  <c:pt idx="9">
                    <c:v>0</c:v>
                  </c:pt>
                  <c:pt idx="10">
                    <c:v>0</c:v>
                  </c:pt>
                  <c:pt idx="11">
                    <c:v>1.62585</c:v>
                  </c:pt>
                </c:numCache>
              </c:numRef>
            </c:plus>
            <c:minus>
              <c:numRef>
                <c:f>Sheet1!$F$22:$F$33</c:f>
                <c:numCache>
                  <c:formatCode>General</c:formatCode>
                  <c:ptCount val="12"/>
                  <c:pt idx="0">
                    <c:v>1.3382</c:v>
                  </c:pt>
                  <c:pt idx="1">
                    <c:v>1.273</c:v>
                  </c:pt>
                  <c:pt idx="2">
                    <c:v>1.3699</c:v>
                  </c:pt>
                  <c:pt idx="3">
                    <c:v>1.32215</c:v>
                  </c:pt>
                  <c:pt idx="4">
                    <c:v>0</c:v>
                  </c:pt>
                  <c:pt idx="5">
                    <c:v>0</c:v>
                  </c:pt>
                  <c:pt idx="6">
                    <c:v>0</c:v>
                  </c:pt>
                  <c:pt idx="7">
                    <c:v>1.1281</c:v>
                  </c:pt>
                  <c:pt idx="8">
                    <c:v>0</c:v>
                  </c:pt>
                  <c:pt idx="9">
                    <c:v>0</c:v>
                  </c:pt>
                  <c:pt idx="10">
                    <c:v>0</c:v>
                  </c:pt>
                  <c:pt idx="11">
                    <c:v>1.62585</c:v>
                  </c:pt>
                </c:numCache>
              </c:numRef>
            </c:minus>
            <c:spPr>
              <a:noFill/>
              <a:ln w="9525" cap="flat" cmpd="sng" algn="ctr">
                <a:solidFill>
                  <a:schemeClr val="tx1">
                    <a:lumMod val="65000"/>
                    <a:lumOff val="35000"/>
                  </a:schemeClr>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Sheet1!$F$2:$F$17</c:f>
              <c:numCache>
                <c:formatCode>General</c:formatCode>
                <c:ptCount val="16"/>
                <c:pt idx="0">
                  <c:v>6.997</c:v>
                </c:pt>
                <c:pt idx="1">
                  <c:v>7.216</c:v>
                </c:pt>
                <c:pt idx="2">
                  <c:v>7.414</c:v>
                </c:pt>
                <c:pt idx="3">
                  <c:v>7.044</c:v>
                </c:pt>
                <c:pt idx="7">
                  <c:v>6.806</c:v>
                </c:pt>
                <c:pt idx="11">
                  <c:v>8.453</c:v>
                </c:pt>
              </c:numCache>
            </c:numRef>
          </c:val>
          <c:smooth val="0"/>
        </c:ser>
        <c:dLbls>
          <c:showLegendKey val="0"/>
          <c:showVal val="0"/>
          <c:showCatName val="0"/>
          <c:showSerName val="0"/>
          <c:showPercent val="0"/>
          <c:showBubbleSize val="0"/>
        </c:dLbls>
        <c:marker val="1"/>
        <c:smooth val="0"/>
        <c:axId val="1597041616"/>
        <c:axId val="1597045776"/>
      </c:lineChart>
      <c:catAx>
        <c:axId val="1597041616"/>
        <c:scaling>
          <c:orientation val="minMax"/>
        </c:scaling>
        <c:delete val="1"/>
        <c:axPos val="b"/>
        <c:numFmt formatCode="General" sourceLinked="1"/>
        <c:majorTickMark val="none"/>
        <c:minorTickMark val="none"/>
        <c:tickLblPos val="nextTo"/>
        <c:txPr>
          <a:bodyPr rot="-60000000" spcFirstLastPara="0" vertOverflow="ellipsis" vert="horz" wrap="square" anchor="ctr" anchorCtr="1"/>
          <a:lstStyle/>
          <a:p>
            <a:pPr>
              <a:defRPr lang="zh-CN" sz="1400" b="0" i="0" u="none" strike="noStrike" kern="1200" baseline="0">
                <a:solidFill>
                  <a:schemeClr val="tx1">
                    <a:lumMod val="65000"/>
                    <a:lumOff val="35000"/>
                  </a:schemeClr>
                </a:solidFill>
                <a:latin typeface="+mn-lt"/>
                <a:ea typeface="+mn-ea"/>
                <a:cs typeface="+mn-cs"/>
              </a:defRPr>
            </a:pPr>
          </a:p>
        </c:txPr>
        <c:crossAx val="1597045776"/>
        <c:crosses val="autoZero"/>
        <c:auto val="1"/>
        <c:lblAlgn val="ctr"/>
        <c:lblOffset val="100"/>
        <c:tickMarkSkip val="4"/>
        <c:noMultiLvlLbl val="0"/>
      </c:catAx>
      <c:valAx>
        <c:axId val="1597045776"/>
        <c:scaling>
          <c:orientation val="minMax"/>
          <c:max val="12"/>
        </c:scaling>
        <c:delete val="1"/>
        <c:axPos val="l"/>
        <c:numFmt formatCode="General" sourceLinked="1"/>
        <c:majorTickMark val="none"/>
        <c:minorTickMark val="none"/>
        <c:tickLblPos val="none"/>
        <c:txPr>
          <a:bodyPr rot="-60000000" spcFirstLastPara="0" vertOverflow="ellipsis" vert="horz" wrap="square" anchor="ctr" anchorCtr="1"/>
          <a:lstStyle/>
          <a:p>
            <a:pPr>
              <a:defRPr lang="zh-CN" sz="1400" b="0" i="0" u="none" strike="noStrike" kern="1200" baseline="0">
                <a:solidFill>
                  <a:schemeClr val="tx1">
                    <a:lumMod val="65000"/>
                    <a:lumOff val="35000"/>
                  </a:schemeClr>
                </a:solidFill>
                <a:latin typeface="+mn-lt"/>
                <a:ea typeface="+mn-ea"/>
                <a:cs typeface="+mn-cs"/>
              </a:defRPr>
            </a:pPr>
          </a:p>
        </c:txPr>
        <c:crossAx val="1597041616"/>
        <c:crosses val="autoZero"/>
        <c:crossBetween val="between"/>
        <c:majorUnit val="3"/>
      </c:valAx>
      <c:spPr>
        <a:noFill/>
        <a:ln>
          <a:noFill/>
        </a:ln>
        <a:effectLst/>
      </c:spPr>
    </c:plotArea>
    <c:plotVisOnly val="1"/>
    <c:dispBlanksAs val="span"/>
    <c:showDLblsOverMax val="0"/>
  </c:chart>
  <c:spPr>
    <a:noFill/>
    <a:ln>
      <a:noFill/>
    </a:ln>
    <a:effectLst/>
  </c:spPr>
  <c:txPr>
    <a:bodyPr/>
    <a:lstStyle/>
    <a:p>
      <a:pPr>
        <a:defRPr lang="zh-CN" sz="1400"/>
      </a:pP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91690759427699"/>
          <c:y val="0"/>
          <c:w val="0.887126217912406"/>
          <c:h val="0.98159082706152"/>
        </c:manualLayout>
      </c:layout>
      <c:lineChart>
        <c:grouping val="standard"/>
        <c:varyColors val="0"/>
        <c:ser>
          <c:idx val="0"/>
          <c:order val="0"/>
          <c:tx>
            <c:strRef>
              <c:f>Sheet1!$B$1</c:f>
              <c:strCache>
                <c:ptCount val="1"/>
                <c:pt idx="0">
                  <c:v>Cycle 1</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dLbls>
            <c:delete val="1"/>
          </c:dLbls>
          <c:errBars>
            <c:errDir val="y"/>
            <c:errBarType val="both"/>
            <c:errValType val="cust"/>
            <c:noEndCap val="0"/>
            <c:plus>
              <c:numRef>
                <c:f>Sheet1!$B$22:$B$37</c:f>
                <c:numCache>
                  <c:formatCode>General</c:formatCode>
                  <c:ptCount val="16"/>
                  <c:pt idx="0">
                    <c:v>0.4035</c:v>
                  </c:pt>
                  <c:pt idx="1">
                    <c:v>0.37475</c:v>
                  </c:pt>
                  <c:pt idx="2">
                    <c:v>0.3581</c:v>
                  </c:pt>
                  <c:pt idx="3">
                    <c:v>0.34155</c:v>
                  </c:pt>
                  <c:pt idx="4">
                    <c:v>0</c:v>
                  </c:pt>
                  <c:pt idx="5">
                    <c:v>0</c:v>
                  </c:pt>
                  <c:pt idx="6">
                    <c:v>0</c:v>
                  </c:pt>
                  <c:pt idx="7">
                    <c:v>0.4044</c:v>
                  </c:pt>
                  <c:pt idx="8">
                    <c:v>0</c:v>
                  </c:pt>
                  <c:pt idx="9">
                    <c:v>0</c:v>
                  </c:pt>
                  <c:pt idx="10">
                    <c:v>0</c:v>
                  </c:pt>
                  <c:pt idx="11">
                    <c:v>0.3545</c:v>
                  </c:pt>
                  <c:pt idx="12">
                    <c:v>0</c:v>
                  </c:pt>
                  <c:pt idx="13">
                    <c:v>0</c:v>
                  </c:pt>
                  <c:pt idx="14">
                    <c:v>0</c:v>
                  </c:pt>
                  <c:pt idx="15">
                    <c:v>0.4249</c:v>
                  </c:pt>
                </c:numCache>
              </c:numRef>
            </c:plus>
            <c:minus>
              <c:numRef>
                <c:f>Sheet1!$B$22:$B$37</c:f>
                <c:numCache>
                  <c:formatCode>General</c:formatCode>
                  <c:ptCount val="16"/>
                  <c:pt idx="0">
                    <c:v>0.4035</c:v>
                  </c:pt>
                  <c:pt idx="1">
                    <c:v>0.37475</c:v>
                  </c:pt>
                  <c:pt idx="2">
                    <c:v>0.3581</c:v>
                  </c:pt>
                  <c:pt idx="3">
                    <c:v>0.34155</c:v>
                  </c:pt>
                  <c:pt idx="4">
                    <c:v>0</c:v>
                  </c:pt>
                  <c:pt idx="5">
                    <c:v>0</c:v>
                  </c:pt>
                  <c:pt idx="6">
                    <c:v>0</c:v>
                  </c:pt>
                  <c:pt idx="7">
                    <c:v>0.4044</c:v>
                  </c:pt>
                  <c:pt idx="8">
                    <c:v>0</c:v>
                  </c:pt>
                  <c:pt idx="9">
                    <c:v>0</c:v>
                  </c:pt>
                  <c:pt idx="10">
                    <c:v>0</c:v>
                  </c:pt>
                  <c:pt idx="11">
                    <c:v>0.3545</c:v>
                  </c:pt>
                  <c:pt idx="12">
                    <c:v>0</c:v>
                  </c:pt>
                  <c:pt idx="13">
                    <c:v>0</c:v>
                  </c:pt>
                  <c:pt idx="14">
                    <c:v>0</c:v>
                  </c:pt>
                  <c:pt idx="15">
                    <c:v>0.4249</c:v>
                  </c:pt>
                </c:numCache>
              </c:numRef>
            </c:minus>
            <c:spPr>
              <a:noFill/>
              <a:ln w="9525" cap="flat" cmpd="sng" algn="ctr">
                <a:solidFill>
                  <a:schemeClr val="tx1"/>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Sheet1!$B$2:$B$17</c:f>
              <c:numCache>
                <c:formatCode>General</c:formatCode>
                <c:ptCount val="16"/>
                <c:pt idx="0">
                  <c:v>1.671</c:v>
                </c:pt>
                <c:pt idx="1">
                  <c:v>1.695</c:v>
                </c:pt>
                <c:pt idx="2">
                  <c:v>1.655</c:v>
                </c:pt>
                <c:pt idx="3">
                  <c:v>1.556</c:v>
                </c:pt>
                <c:pt idx="7">
                  <c:v>1.718</c:v>
                </c:pt>
                <c:pt idx="11">
                  <c:v>1.63</c:v>
                </c:pt>
                <c:pt idx="15">
                  <c:v>1.745</c:v>
                </c:pt>
              </c:numCache>
            </c:numRef>
          </c:val>
          <c:smooth val="0"/>
        </c:ser>
        <c:ser>
          <c:idx val="1"/>
          <c:order val="1"/>
          <c:tx>
            <c:strRef>
              <c:f>Sheet1!$C$1</c:f>
              <c:strCache>
                <c:ptCount val="1"/>
                <c:pt idx="0">
                  <c:v>Cycle 2</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dLbls>
            <c:delete val="1"/>
          </c:dLbls>
          <c:errBars>
            <c:errDir val="y"/>
            <c:errBarType val="both"/>
            <c:errValType val="cust"/>
            <c:noEndCap val="0"/>
            <c:plus>
              <c:numRef>
                <c:f>Sheet1!$C$22:$C$37</c:f>
                <c:numCache>
                  <c:formatCode>General</c:formatCode>
                  <c:ptCount val="16"/>
                  <c:pt idx="0">
                    <c:v>0.37875</c:v>
                  </c:pt>
                  <c:pt idx="1">
                    <c:v>0.3837</c:v>
                  </c:pt>
                  <c:pt idx="2">
                    <c:v>0.3677</c:v>
                  </c:pt>
                  <c:pt idx="3">
                    <c:v>0.38505</c:v>
                  </c:pt>
                  <c:pt idx="4">
                    <c:v>0</c:v>
                  </c:pt>
                  <c:pt idx="5">
                    <c:v>0</c:v>
                  </c:pt>
                  <c:pt idx="6">
                    <c:v>0</c:v>
                  </c:pt>
                  <c:pt idx="7">
                    <c:v>0.36755</c:v>
                  </c:pt>
                  <c:pt idx="8">
                    <c:v>0</c:v>
                  </c:pt>
                  <c:pt idx="9">
                    <c:v>0</c:v>
                  </c:pt>
                  <c:pt idx="10">
                    <c:v>0</c:v>
                  </c:pt>
                  <c:pt idx="11">
                    <c:v>0.3956</c:v>
                  </c:pt>
                  <c:pt idx="12">
                    <c:v>0</c:v>
                  </c:pt>
                  <c:pt idx="13">
                    <c:v>0</c:v>
                  </c:pt>
                  <c:pt idx="14">
                    <c:v>0</c:v>
                  </c:pt>
                  <c:pt idx="15">
                    <c:v>0.37595</c:v>
                  </c:pt>
                </c:numCache>
              </c:numRef>
            </c:plus>
            <c:minus>
              <c:numRef>
                <c:f>Sheet1!$C$22:$C$37</c:f>
                <c:numCache>
                  <c:formatCode>General</c:formatCode>
                  <c:ptCount val="16"/>
                  <c:pt idx="0">
                    <c:v>0.37875</c:v>
                  </c:pt>
                  <c:pt idx="1">
                    <c:v>0.3837</c:v>
                  </c:pt>
                  <c:pt idx="2">
                    <c:v>0.3677</c:v>
                  </c:pt>
                  <c:pt idx="3">
                    <c:v>0.38505</c:v>
                  </c:pt>
                  <c:pt idx="4">
                    <c:v>0</c:v>
                  </c:pt>
                  <c:pt idx="5">
                    <c:v>0</c:v>
                  </c:pt>
                  <c:pt idx="6">
                    <c:v>0</c:v>
                  </c:pt>
                  <c:pt idx="7">
                    <c:v>0.36755</c:v>
                  </c:pt>
                  <c:pt idx="8">
                    <c:v>0</c:v>
                  </c:pt>
                  <c:pt idx="9">
                    <c:v>0</c:v>
                  </c:pt>
                  <c:pt idx="10">
                    <c:v>0</c:v>
                  </c:pt>
                  <c:pt idx="11">
                    <c:v>0.3956</c:v>
                  </c:pt>
                  <c:pt idx="12">
                    <c:v>0</c:v>
                  </c:pt>
                  <c:pt idx="13">
                    <c:v>0</c:v>
                  </c:pt>
                  <c:pt idx="14">
                    <c:v>0</c:v>
                  </c:pt>
                  <c:pt idx="15">
                    <c:v>0.37595</c:v>
                  </c:pt>
                </c:numCache>
              </c:numRef>
            </c:minus>
            <c:spPr>
              <a:noFill/>
              <a:ln w="9525" cap="flat" cmpd="sng" algn="ctr">
                <a:solidFill>
                  <a:schemeClr val="tx1"/>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Sheet1!$C$2:$C$17</c:f>
              <c:numCache>
                <c:formatCode>General</c:formatCode>
                <c:ptCount val="16"/>
                <c:pt idx="0">
                  <c:v>1.64</c:v>
                </c:pt>
                <c:pt idx="1">
                  <c:v>1.779</c:v>
                </c:pt>
                <c:pt idx="2">
                  <c:v>1.736</c:v>
                </c:pt>
                <c:pt idx="3">
                  <c:v>1.665</c:v>
                </c:pt>
                <c:pt idx="7">
                  <c:v>1.64</c:v>
                </c:pt>
                <c:pt idx="11">
                  <c:v>1.691</c:v>
                </c:pt>
                <c:pt idx="15">
                  <c:v>1.489</c:v>
                </c:pt>
              </c:numCache>
            </c:numRef>
          </c:val>
          <c:smooth val="0"/>
        </c:ser>
        <c:ser>
          <c:idx val="2"/>
          <c:order val="2"/>
          <c:tx>
            <c:strRef>
              <c:f>Sheet1!$D$1</c:f>
              <c:strCache>
                <c:ptCount val="1"/>
                <c:pt idx="0">
                  <c:v>Cycle 3</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dLbls>
            <c:delete val="1"/>
          </c:dLbls>
          <c:errBars>
            <c:errDir val="y"/>
            <c:errBarType val="both"/>
            <c:errValType val="cust"/>
            <c:noEndCap val="0"/>
            <c:plus>
              <c:numRef>
                <c:f>Sheet1!$D$22:$D$37</c:f>
                <c:numCache>
                  <c:formatCode>General</c:formatCode>
                  <c:ptCount val="16"/>
                  <c:pt idx="0">
                    <c:v>0.36765</c:v>
                  </c:pt>
                  <c:pt idx="1">
                    <c:v>0.3373</c:v>
                  </c:pt>
                  <c:pt idx="2">
                    <c:v>0.3389</c:v>
                  </c:pt>
                  <c:pt idx="3">
                    <c:v>0.3456</c:v>
                  </c:pt>
                  <c:pt idx="4">
                    <c:v>0</c:v>
                  </c:pt>
                  <c:pt idx="5">
                    <c:v>0</c:v>
                  </c:pt>
                  <c:pt idx="6">
                    <c:v>0</c:v>
                  </c:pt>
                  <c:pt idx="7">
                    <c:v>0.3313</c:v>
                  </c:pt>
                  <c:pt idx="8">
                    <c:v>0</c:v>
                  </c:pt>
                  <c:pt idx="9">
                    <c:v>0</c:v>
                  </c:pt>
                  <c:pt idx="10">
                    <c:v>0</c:v>
                  </c:pt>
                  <c:pt idx="11">
                    <c:v>0.39525</c:v>
                  </c:pt>
                  <c:pt idx="12">
                    <c:v>0</c:v>
                  </c:pt>
                  <c:pt idx="13">
                    <c:v>0</c:v>
                  </c:pt>
                  <c:pt idx="14">
                    <c:v>0</c:v>
                  </c:pt>
                  <c:pt idx="15">
                    <c:v>0.29515</c:v>
                  </c:pt>
                </c:numCache>
              </c:numRef>
            </c:plus>
            <c:minus>
              <c:numRef>
                <c:f>Sheet1!$D$22:$D$37</c:f>
                <c:numCache>
                  <c:formatCode>General</c:formatCode>
                  <c:ptCount val="16"/>
                  <c:pt idx="0">
                    <c:v>0.36765</c:v>
                  </c:pt>
                  <c:pt idx="1">
                    <c:v>0.3373</c:v>
                  </c:pt>
                  <c:pt idx="2">
                    <c:v>0.3389</c:v>
                  </c:pt>
                  <c:pt idx="3">
                    <c:v>0.3456</c:v>
                  </c:pt>
                  <c:pt idx="4">
                    <c:v>0</c:v>
                  </c:pt>
                  <c:pt idx="5">
                    <c:v>0</c:v>
                  </c:pt>
                  <c:pt idx="6">
                    <c:v>0</c:v>
                  </c:pt>
                  <c:pt idx="7">
                    <c:v>0.3313</c:v>
                  </c:pt>
                  <c:pt idx="8">
                    <c:v>0</c:v>
                  </c:pt>
                  <c:pt idx="9">
                    <c:v>0</c:v>
                  </c:pt>
                  <c:pt idx="10">
                    <c:v>0</c:v>
                  </c:pt>
                  <c:pt idx="11">
                    <c:v>0.39525</c:v>
                  </c:pt>
                  <c:pt idx="12">
                    <c:v>0</c:v>
                  </c:pt>
                  <c:pt idx="13">
                    <c:v>0</c:v>
                  </c:pt>
                  <c:pt idx="14">
                    <c:v>0</c:v>
                  </c:pt>
                  <c:pt idx="15">
                    <c:v>0.29515</c:v>
                  </c:pt>
                </c:numCache>
              </c:numRef>
            </c:minus>
            <c:spPr>
              <a:noFill/>
              <a:ln w="9525" cap="flat" cmpd="sng" algn="ctr">
                <a:solidFill>
                  <a:schemeClr val="tx1"/>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Sheet1!$D$2:$D$17</c:f>
              <c:numCache>
                <c:formatCode>General</c:formatCode>
                <c:ptCount val="16"/>
                <c:pt idx="0">
                  <c:v>1.636</c:v>
                </c:pt>
                <c:pt idx="1">
                  <c:v>1.623</c:v>
                </c:pt>
                <c:pt idx="2">
                  <c:v>1.631</c:v>
                </c:pt>
                <c:pt idx="3">
                  <c:v>1.592</c:v>
                </c:pt>
                <c:pt idx="7">
                  <c:v>1.607</c:v>
                </c:pt>
                <c:pt idx="11">
                  <c:v>1.668</c:v>
                </c:pt>
                <c:pt idx="15">
                  <c:v>1.837</c:v>
                </c:pt>
              </c:numCache>
            </c:numRef>
          </c:val>
          <c:smooth val="0"/>
        </c:ser>
        <c:ser>
          <c:idx val="3"/>
          <c:order val="3"/>
          <c:tx>
            <c:strRef>
              <c:f>Sheet1!$E$1</c:f>
              <c:strCache>
                <c:ptCount val="1"/>
                <c:pt idx="0">
                  <c:v>Cycle 4</c:v>
                </c:pt>
              </c:strCache>
            </c:strRef>
          </c:tx>
          <c:spPr>
            <a:ln w="19050" cap="rnd">
              <a:solidFill>
                <a:schemeClr val="accent3">
                  <a:lumMod val="60000"/>
                  <a:lumOff val="40000"/>
                </a:schemeClr>
              </a:solidFill>
              <a:round/>
            </a:ln>
            <a:effectLst/>
          </c:spPr>
          <c:marker>
            <c:symbol val="circle"/>
            <c:size val="5"/>
            <c:spPr>
              <a:solidFill>
                <a:schemeClr val="accent3">
                  <a:lumMod val="60000"/>
                  <a:lumOff val="40000"/>
                </a:schemeClr>
              </a:solidFill>
              <a:ln w="9525">
                <a:solidFill>
                  <a:schemeClr val="accent3">
                    <a:lumMod val="60000"/>
                    <a:lumOff val="40000"/>
                  </a:schemeClr>
                </a:solidFill>
              </a:ln>
              <a:effectLst/>
            </c:spPr>
          </c:marker>
          <c:dLbls>
            <c:delete val="1"/>
          </c:dLbls>
          <c:errBars>
            <c:errDir val="y"/>
            <c:errBarType val="both"/>
            <c:errValType val="cust"/>
            <c:noEndCap val="0"/>
            <c:plus>
              <c:numRef>
                <c:f>Sheet1!$E$22:$E$33</c:f>
                <c:numCache>
                  <c:formatCode>General</c:formatCode>
                  <c:ptCount val="12"/>
                  <c:pt idx="0">
                    <c:v>0.32135</c:v>
                  </c:pt>
                  <c:pt idx="1">
                    <c:v>0.33675</c:v>
                  </c:pt>
                  <c:pt idx="2">
                    <c:v>0.30375</c:v>
                  </c:pt>
                  <c:pt idx="3">
                    <c:v>0.30585</c:v>
                  </c:pt>
                  <c:pt idx="4">
                    <c:v>0</c:v>
                  </c:pt>
                  <c:pt idx="5">
                    <c:v>0</c:v>
                  </c:pt>
                  <c:pt idx="6">
                    <c:v>0</c:v>
                  </c:pt>
                  <c:pt idx="7">
                    <c:v>0.2714</c:v>
                  </c:pt>
                  <c:pt idx="8">
                    <c:v>0</c:v>
                  </c:pt>
                  <c:pt idx="9">
                    <c:v>0</c:v>
                  </c:pt>
                  <c:pt idx="10">
                    <c:v>0</c:v>
                  </c:pt>
                  <c:pt idx="11">
                    <c:v>0.3518</c:v>
                  </c:pt>
                </c:numCache>
              </c:numRef>
            </c:plus>
            <c:minus>
              <c:numRef>
                <c:f>Sheet1!$E$22:$E$33</c:f>
                <c:numCache>
                  <c:formatCode>General</c:formatCode>
                  <c:ptCount val="12"/>
                  <c:pt idx="0">
                    <c:v>0.32135</c:v>
                  </c:pt>
                  <c:pt idx="1">
                    <c:v>0.33675</c:v>
                  </c:pt>
                  <c:pt idx="2">
                    <c:v>0.30375</c:v>
                  </c:pt>
                  <c:pt idx="3">
                    <c:v>0.30585</c:v>
                  </c:pt>
                  <c:pt idx="4">
                    <c:v>0</c:v>
                  </c:pt>
                  <c:pt idx="5">
                    <c:v>0</c:v>
                  </c:pt>
                  <c:pt idx="6">
                    <c:v>0</c:v>
                  </c:pt>
                  <c:pt idx="7">
                    <c:v>0.2714</c:v>
                  </c:pt>
                  <c:pt idx="8">
                    <c:v>0</c:v>
                  </c:pt>
                  <c:pt idx="9">
                    <c:v>0</c:v>
                  </c:pt>
                  <c:pt idx="10">
                    <c:v>0</c:v>
                  </c:pt>
                  <c:pt idx="11">
                    <c:v>0.3518</c:v>
                  </c:pt>
                </c:numCache>
              </c:numRef>
            </c:minus>
            <c:spPr>
              <a:noFill/>
              <a:ln w="9525" cap="flat" cmpd="sng" algn="ctr">
                <a:solidFill>
                  <a:schemeClr val="tx1"/>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Sheet1!$E$2:$E$17</c:f>
              <c:numCache>
                <c:formatCode>General</c:formatCode>
                <c:ptCount val="16"/>
                <c:pt idx="0">
                  <c:v>1.516</c:v>
                </c:pt>
                <c:pt idx="1">
                  <c:v>1.651</c:v>
                </c:pt>
                <c:pt idx="2">
                  <c:v>1.542</c:v>
                </c:pt>
                <c:pt idx="3">
                  <c:v>1.581</c:v>
                </c:pt>
                <c:pt idx="7">
                  <c:v>1.546</c:v>
                </c:pt>
                <c:pt idx="11">
                  <c:v>1.452</c:v>
                </c:pt>
              </c:numCache>
            </c:numRef>
          </c:val>
          <c:smooth val="0"/>
        </c:ser>
        <c:ser>
          <c:idx val="4"/>
          <c:order val="4"/>
          <c:tx>
            <c:strRef>
              <c:f>Sheet1!$F$1</c:f>
              <c:strCache>
                <c:ptCount val="1"/>
                <c:pt idx="0">
                  <c:v>Cycle 5</c:v>
                </c:pt>
              </c:strCache>
            </c:strRef>
          </c:tx>
          <c:spPr>
            <a:ln w="19050" cap="rnd">
              <a:solidFill>
                <a:schemeClr val="accent5">
                  <a:lumMod val="50000"/>
                </a:schemeClr>
              </a:solidFill>
              <a:round/>
            </a:ln>
            <a:effectLst/>
          </c:spPr>
          <c:marker>
            <c:symbol val="circle"/>
            <c:size val="5"/>
            <c:spPr>
              <a:solidFill>
                <a:schemeClr val="accent5">
                  <a:lumMod val="50000"/>
                </a:schemeClr>
              </a:solidFill>
              <a:ln w="9525">
                <a:solidFill>
                  <a:schemeClr val="accent5">
                    <a:lumMod val="50000"/>
                  </a:schemeClr>
                </a:solidFill>
              </a:ln>
              <a:effectLst/>
            </c:spPr>
          </c:marker>
          <c:dLbls>
            <c:delete val="1"/>
          </c:dLbls>
          <c:errBars>
            <c:errDir val="y"/>
            <c:errBarType val="both"/>
            <c:errValType val="cust"/>
            <c:noEndCap val="0"/>
            <c:plus>
              <c:numRef>
                <c:f>Sheet1!$F$22:$F$33</c:f>
                <c:numCache>
                  <c:formatCode>General</c:formatCode>
                  <c:ptCount val="12"/>
                  <c:pt idx="0">
                    <c:v>0.3037</c:v>
                  </c:pt>
                  <c:pt idx="1">
                    <c:v>0.3372</c:v>
                  </c:pt>
                  <c:pt idx="2">
                    <c:v>0.3301</c:v>
                  </c:pt>
                  <c:pt idx="3">
                    <c:v>0.31335</c:v>
                  </c:pt>
                  <c:pt idx="4">
                    <c:v>0</c:v>
                  </c:pt>
                  <c:pt idx="5">
                    <c:v>0</c:v>
                  </c:pt>
                  <c:pt idx="6">
                    <c:v>0</c:v>
                  </c:pt>
                  <c:pt idx="7">
                    <c:v>0.33815</c:v>
                  </c:pt>
                  <c:pt idx="8">
                    <c:v>0</c:v>
                  </c:pt>
                  <c:pt idx="9">
                    <c:v>0</c:v>
                  </c:pt>
                  <c:pt idx="10">
                    <c:v>0</c:v>
                  </c:pt>
                  <c:pt idx="11">
                    <c:v>0.489</c:v>
                  </c:pt>
                </c:numCache>
              </c:numRef>
            </c:plus>
            <c:minus>
              <c:numRef>
                <c:f>Sheet1!$F$22:$F$33</c:f>
                <c:numCache>
                  <c:formatCode>General</c:formatCode>
                  <c:ptCount val="12"/>
                  <c:pt idx="0">
                    <c:v>0.3037</c:v>
                  </c:pt>
                  <c:pt idx="1">
                    <c:v>0.3372</c:v>
                  </c:pt>
                  <c:pt idx="2">
                    <c:v>0.3301</c:v>
                  </c:pt>
                  <c:pt idx="3">
                    <c:v>0.31335</c:v>
                  </c:pt>
                  <c:pt idx="4">
                    <c:v>0</c:v>
                  </c:pt>
                  <c:pt idx="5">
                    <c:v>0</c:v>
                  </c:pt>
                  <c:pt idx="6">
                    <c:v>0</c:v>
                  </c:pt>
                  <c:pt idx="7">
                    <c:v>0.33815</c:v>
                  </c:pt>
                  <c:pt idx="8">
                    <c:v>0</c:v>
                  </c:pt>
                  <c:pt idx="9">
                    <c:v>0</c:v>
                  </c:pt>
                  <c:pt idx="10">
                    <c:v>0</c:v>
                  </c:pt>
                  <c:pt idx="11">
                    <c:v>0.489</c:v>
                  </c:pt>
                </c:numCache>
              </c:numRef>
            </c:minus>
            <c:spPr>
              <a:noFill/>
              <a:ln w="9525" cap="flat" cmpd="sng" algn="ctr">
                <a:solidFill>
                  <a:schemeClr val="tx1"/>
                </a:solidFill>
                <a:round/>
              </a:ln>
              <a:effectLst/>
            </c:spPr>
          </c:errBars>
          <c:cat>
            <c:numRef>
              <c:f>Sheet1!$A$2:$A$17</c:f>
              <c:numCache>
                <c:formatCode>General</c:formatCode>
                <c:ptCount val="16"/>
                <c:pt idx="0">
                  <c:v>0</c:v>
                </c:pt>
                <c:pt idx="1">
                  <c:v>1</c:v>
                </c:pt>
                <c:pt idx="2">
                  <c:v>2</c:v>
                </c:pt>
                <c:pt idx="3">
                  <c:v>3</c:v>
                </c:pt>
                <c:pt idx="7">
                  <c:v>7</c:v>
                </c:pt>
                <c:pt idx="11">
                  <c:v>11</c:v>
                </c:pt>
                <c:pt idx="15">
                  <c:v>15</c:v>
                </c:pt>
              </c:numCache>
            </c:numRef>
          </c:cat>
          <c:val>
            <c:numRef>
              <c:f>Sheet1!$F$2:$F$17</c:f>
              <c:numCache>
                <c:formatCode>General</c:formatCode>
                <c:ptCount val="16"/>
                <c:pt idx="0">
                  <c:v>1.529</c:v>
                </c:pt>
                <c:pt idx="1">
                  <c:v>1.588</c:v>
                </c:pt>
                <c:pt idx="2">
                  <c:v>1.601</c:v>
                </c:pt>
                <c:pt idx="3">
                  <c:v>1.509</c:v>
                </c:pt>
                <c:pt idx="7">
                  <c:v>1.642</c:v>
                </c:pt>
                <c:pt idx="11">
                  <c:v>1.638</c:v>
                </c:pt>
              </c:numCache>
            </c:numRef>
          </c:val>
          <c:smooth val="0"/>
        </c:ser>
        <c:dLbls>
          <c:showLegendKey val="0"/>
          <c:showVal val="0"/>
          <c:showCatName val="0"/>
          <c:showSerName val="0"/>
          <c:showPercent val="0"/>
          <c:showBubbleSize val="0"/>
        </c:dLbls>
        <c:marker val="1"/>
        <c:smooth val="0"/>
        <c:axId val="1597041616"/>
        <c:axId val="1597045776"/>
      </c:lineChart>
      <c:catAx>
        <c:axId val="1597041616"/>
        <c:scaling>
          <c:orientation val="minMax"/>
        </c:scaling>
        <c:delete val="0"/>
        <c:axPos val="b"/>
        <c:numFmt formatCode="General" sourceLinked="1"/>
        <c:majorTickMark val="none"/>
        <c:minorTickMark val="none"/>
        <c:tickLblPos val="none"/>
        <c:spPr>
          <a:noFill/>
          <a:ln w="9525" cap="flat" cmpd="sng" algn="ctr">
            <a:noFill/>
            <a:round/>
          </a:ln>
          <a:effectLst/>
        </c:spPr>
        <c:txPr>
          <a:bodyPr rot="-60000000" spcFirstLastPara="1" vertOverflow="ellipsis" vert="horz" wrap="square" anchor="ctr" anchorCtr="1"/>
          <a:lstStyle/>
          <a:p>
            <a:pPr>
              <a:defRPr lang="zh-CN" sz="1000" b="0" i="0" u="none" strike="noStrike" kern="1200" baseline="0">
                <a:solidFill>
                  <a:schemeClr val="tx1"/>
                </a:solidFill>
                <a:latin typeface="+mn-lt"/>
                <a:ea typeface="+mn-ea"/>
                <a:cs typeface="+mn-cs"/>
              </a:defRPr>
            </a:pPr>
          </a:p>
        </c:txPr>
        <c:crossAx val="1597045776"/>
        <c:crosses val="autoZero"/>
        <c:auto val="1"/>
        <c:lblAlgn val="ctr"/>
        <c:lblOffset val="100"/>
        <c:tickMarkSkip val="4"/>
        <c:noMultiLvlLbl val="0"/>
      </c:catAx>
      <c:valAx>
        <c:axId val="1597045776"/>
        <c:scaling>
          <c:orientation val="minMax"/>
          <c:max val="3"/>
        </c:scaling>
        <c:delete val="0"/>
        <c:axPos val="l"/>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lang="zh-CN" sz="1200" b="0" i="0" u="none" strike="noStrike" kern="1200" baseline="0">
                <a:solidFill>
                  <a:schemeClr val="tx1"/>
                </a:solidFill>
                <a:latin typeface="+mn-lt"/>
                <a:ea typeface="+mn-ea"/>
                <a:cs typeface="+mn-cs"/>
              </a:defRPr>
            </a:pPr>
          </a:p>
        </c:txPr>
        <c:crossAx val="1597041616"/>
        <c:crosses val="autoZero"/>
        <c:crossBetween val="between"/>
      </c:valAx>
      <c:spPr>
        <a:noFill/>
        <a:ln>
          <a:noFill/>
        </a:ln>
        <a:effectLst/>
      </c:spPr>
    </c:plotArea>
    <c:plotVisOnly val="1"/>
    <c:dispBlanksAs val="span"/>
    <c:showDLblsOverMax val="0"/>
  </c:chart>
  <c:spPr>
    <a:noFill/>
    <a:ln>
      <a:noFill/>
    </a:ln>
    <a:effectLst/>
  </c:spPr>
  <c:txPr>
    <a:bodyPr/>
    <a:lstStyle/>
    <a:p>
      <a:pPr>
        <a:defRPr lang="zh-CN" sz="1400"/>
      </a:pPr>
    </a:p>
  </c:txPr>
  <c:externalData r:id="rId1">
    <c:autoUpdate val="0"/>
  </c:externalData>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withinLinearReversed" id="22">
  <a:schemeClr val="accent2"/>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3CBD88-F5CB-4644-948B-5D260DF89BAF}" type="datetimeFigureOut">
              <a:rPr lang="en-US" smtClean="0"/>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B44206-C036-4DE6-9946-ABCAD0A2FE62}" type="slidenum">
              <a:rPr lang="en-US" smtClean="0"/>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B44206-C036-4DE6-9946-ABCAD0A2FE62}" type="slidenum">
              <a:rPr lang="en-US" smtClean="0"/>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B44206-C036-4DE6-9946-ABCAD0A2FE62}" type="slidenum">
              <a:rPr lang="en-US" smtClean="0"/>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4B44206-C036-4DE6-9946-ABCAD0A2FE62}" type="slidenum">
              <a:rPr lang="en-US" smtClean="0"/>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majority of AESIs were mild or moderate in severity in both ADAPT and ADAPT+.</a:t>
            </a: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dirty="0"/>
              <a:t>COVID during ADAPT+: </a:t>
            </a:r>
            <a:r>
              <a:rPr lang="en-US" sz="1200" dirty="0">
                <a:effectLst/>
                <a:latin typeface="Segoe UI" panose="020B0502040204020203" pitchFamily="34" charset="0"/>
              </a:rPr>
              <a:t>18 patients received COVID-19 vaccinations during ADAPT+. Of these, only one patient contracted a mild case of COVID-19</a:t>
            </a: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44B44206-C036-4DE6-9946-ABCAD0A2FE6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p:cNvSpPr txBox="1"/>
          <p:nvPr/>
        </p:nvSpPr>
        <p:spPr>
          <a:xfrm>
            <a:off x="9845675" y="1441151"/>
            <a:ext cx="1918371" cy="714888"/>
          </a:xfrm>
          <a:prstGeom prst="rect">
            <a:avLst/>
          </a:prstGeom>
          <a:solidFill>
            <a:schemeClr val="bg1"/>
          </a:solidFill>
          <a:ln>
            <a:solidFill>
              <a:schemeClr val="tx1"/>
            </a:solidFill>
          </a:ln>
        </p:spPr>
        <p:txBody>
          <a:bodyPr wrap="square" lIns="98375" tIns="49187" rIns="98375" bIns="49187" rtlCol="0">
            <a:spAutoFit/>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en-US" altLang="nl-BE" sz="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From Eddie:</a:t>
            </a:r>
            <a:endParaRPr kumimoji="0" lang="en-US" altLang="nl-BE" sz="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defRPr/>
            </a:pPr>
            <a:endParaRPr kumimoji="0" lang="en-US" altLang="nl-BE" sz="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tab pos="92075" algn="l"/>
              </a:tabLst>
              <a:defRPr/>
            </a:pPr>
            <a:r>
              <a:rPr kumimoji="0" lang="en-US" altLang="en-US" sz="800" b="0" i="0" u="none" strike="noStrike" kern="1200" cap="none" spc="0" normalizeH="0" baseline="0" noProof="0" dirty="0">
                <a:ln>
                  <a:noFill/>
                </a:ln>
                <a:solidFill>
                  <a:prstClr val="black"/>
                </a:solidFill>
                <a:effectLst/>
                <a:highlight>
                  <a:srgbClr val="FFFF00"/>
                </a:highlight>
                <a:uLnTx/>
                <a:uFillTx/>
                <a:latin typeface="Arial" panose="020B0604020202020204" pitchFamily="34" charset="0"/>
                <a:ea typeface="Times New Roman" panose="02020603050405020304" pitchFamily="18" charset="0"/>
                <a:cs typeface="Times New Roman" panose="02020603050405020304" pitchFamily="18" charset="0"/>
              </a:rPr>
              <a:t>Source: Section 14, Table </a:t>
            </a:r>
            <a:r>
              <a:rPr kumimoji="0" lang="en-US" altLang="en-US" sz="800" b="0" i="0" u="none" strike="noStrike" kern="1200" cap="none" spc="0" normalizeH="0" baseline="0" noProof="0" dirty="0">
                <a:ln>
                  <a:noFill/>
                </a:ln>
                <a:solidFill>
                  <a:srgbClr val="FF0000"/>
                </a:solidFill>
                <a:effectLst/>
                <a:highlight>
                  <a:srgbClr val="FFFF00"/>
                </a:highlight>
                <a:uLnTx/>
                <a:uFillTx/>
                <a:latin typeface="Arial" panose="020B0604020202020204" pitchFamily="34" charset="0"/>
                <a:ea typeface="Times New Roman" panose="02020603050405020304" pitchFamily="18" charset="0"/>
                <a:cs typeface="Times New Roman" panose="02020603050405020304" pitchFamily="18" charset="0"/>
              </a:rPr>
              <a:t>14.3.1.2.2 (ADAPT) and 14.3.1.2 (Table 31) for ADAPT +</a:t>
            </a:r>
            <a:endParaRPr kumimoji="0" lang="en-US" altLang="en-US" sz="300" b="0" i="0" u="none" strike="noStrike" kern="120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endParaRPr>
          </a:p>
        </p:txBody>
      </p:sp>
      <p:sp>
        <p:nvSpPr>
          <p:cNvPr id="6" name="TextBox 5"/>
          <p:cNvSpPr txBox="1"/>
          <p:nvPr/>
        </p:nvSpPr>
        <p:spPr>
          <a:xfrm>
            <a:off x="7019925" y="1143000"/>
            <a:ext cx="2549525" cy="5885534"/>
          </a:xfrm>
          <a:prstGeom prst="rect">
            <a:avLst/>
          </a:prstGeom>
          <a:solidFill>
            <a:schemeClr val="bg1"/>
          </a:solidFill>
          <a:ln>
            <a:solidFill>
              <a:schemeClr val="tx1"/>
            </a:solidFill>
          </a:ln>
        </p:spPr>
        <p:txBody>
          <a:bodyPr wrap="square" lIns="98375" tIns="49187" rIns="98375" bIns="49187"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SLIDE</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rPr>
              <a:t>ADAPT</a:t>
            </a: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US" sz="800" dirty="0">
                <a:solidFill>
                  <a:prstClr val="black"/>
                </a:solidFill>
                <a:latin typeface="Calibri" panose="020F0502020204030204"/>
              </a:rPr>
              <a:t>ARGX-113-1704 CSR/pg152/Table 44</a:t>
            </a:r>
            <a:endParaRPr lang="en-US" sz="800" dirty="0">
              <a:solidFill>
                <a:prstClr val="black"/>
              </a:solidFill>
              <a:latin typeface="Calibri" panose="020F0502020204030204"/>
            </a:endParaRPr>
          </a:p>
          <a:p>
            <a:pPr>
              <a:defRPr/>
            </a:pPr>
            <a:r>
              <a:rPr lang="en-US" sz="800" i="1" dirty="0">
                <a:solidFill>
                  <a:prstClr val="black"/>
                </a:solidFill>
              </a:rPr>
              <a:t>IR/PY=m[event count]/PY of exposure</a:t>
            </a:r>
            <a:endParaRPr lang="en-US" sz="800" i="1"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defRPr/>
            </a:pPr>
            <a:r>
              <a:rPr lang="en-US" sz="800" dirty="0">
                <a:solidFill>
                  <a:prstClr val="black"/>
                </a:solidFill>
                <a:latin typeface="Calibri" panose="020F0502020204030204"/>
              </a:rPr>
              <a:t>IR Total PBO = 42/34.51 = 1.217; EG = 56/34.86 = 1.606</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sz="800" dirty="0">
                <a:solidFill>
                  <a:prstClr val="black"/>
                </a:solidFill>
                <a:latin typeface="Calibri" panose="020F0502020204030204"/>
              </a:rPr>
              <a:t>Bronchitis: PBO = 2/34.51 = 0.06;  EFG = 6/34.86 =  0.172</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sz="800" dirty="0">
                <a:solidFill>
                  <a:prstClr val="black"/>
                </a:solidFill>
                <a:latin typeface="Calibri" panose="020F0502020204030204"/>
              </a:rPr>
              <a:t>Nasopharyngitis: PBO = 17/34.51 = 0.492; EFG = 12/34.86 =  0.344</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US" sz="800" u="none" strike="noStrike" kern="1200" cap="none" spc="0" normalizeH="0" baseline="0" noProof="0" dirty="0">
                <a:ln>
                  <a:noFill/>
                </a:ln>
                <a:solidFill>
                  <a:prstClr val="black"/>
                </a:solidFill>
                <a:effectLst/>
                <a:uLnTx/>
                <a:uFillTx/>
                <a:latin typeface="Calibri" panose="020F0502020204030204"/>
                <a:ea typeface="+mn-ea"/>
                <a:cs typeface="+mn-cs"/>
              </a:rPr>
              <a:t>URTI </a:t>
            </a:r>
            <a:r>
              <a:rPr lang="en-US" sz="800" dirty="0">
                <a:solidFill>
                  <a:prstClr val="black"/>
                </a:solidFill>
                <a:latin typeface="Calibri" panose="020F0502020204030204"/>
              </a:rPr>
              <a:t>+ Viral URTI: PBO = 5/34.51 = 0.1448; EFG = 11/34.86 = 0.3155</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US" sz="800" u="none" strike="noStrike" kern="1200" cap="none" spc="0" normalizeH="0" baseline="0" noProof="0" dirty="0">
                <a:ln>
                  <a:noFill/>
                </a:ln>
                <a:solidFill>
                  <a:prstClr val="black"/>
                </a:solidFill>
                <a:effectLst/>
                <a:uLnTx/>
                <a:uFillTx/>
                <a:latin typeface="Calibri" panose="020F0502020204030204"/>
                <a:ea typeface="+mn-ea"/>
                <a:cs typeface="+mn-cs"/>
              </a:rPr>
              <a:t>UTI: PBO = 4/34.51 = 0.1159; EFG = 9/34.86 = 0.258</a:t>
            </a:r>
            <a:endParaRPr kumimoji="0" lang="en-US" sz="80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sz="800" dirty="0">
                <a:solidFill>
                  <a:prstClr val="black"/>
                </a:solidFill>
                <a:latin typeface="Calibri" panose="020F0502020204030204"/>
              </a:rPr>
              <a:t>Gastro: PBO = 1/34.51 = 0.0289; EFG = 2/34.86 = 0.057</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US" sz="800" u="none" strike="noStrike" kern="1200" cap="none" spc="0" normalizeH="0" baseline="0" noProof="0" dirty="0">
                <a:ln>
                  <a:noFill/>
                </a:ln>
                <a:solidFill>
                  <a:prstClr val="black"/>
                </a:solidFill>
                <a:effectLst/>
                <a:uLnTx/>
                <a:uFillTx/>
                <a:latin typeface="Calibri" panose="020F0502020204030204"/>
                <a:ea typeface="+mn-ea"/>
                <a:cs typeface="+mn-cs"/>
              </a:rPr>
              <a:t>Oral herpes: EFG = 1/34.86 = 0.0286</a:t>
            </a:r>
            <a:endParaRPr kumimoji="0" lang="en-US" sz="800" u="none" strike="noStrike" kern="1200" cap="none" spc="0" normalizeH="0" baseline="0" noProof="0" dirty="0">
              <a:ln>
                <a:noFill/>
              </a:ln>
              <a:solidFill>
                <a:prstClr val="black"/>
              </a:solidFill>
              <a:effectLst/>
              <a:uLnTx/>
              <a:uFillTx/>
              <a:latin typeface="Calibri" panose="020F0502020204030204"/>
              <a:ea typeface="+mn-ea"/>
              <a:cs typeface="+mn-cs"/>
            </a:endParaRPr>
          </a:p>
          <a:p>
            <a:pPr marR="0" lvl="0" algn="l" defTabSz="914400" rtl="0" eaLnBrk="1" fontAlgn="auto" latinLnBrk="0" hangingPunct="1">
              <a:lnSpc>
                <a:spcPct val="100000"/>
              </a:lnSpc>
              <a:spcBef>
                <a:spcPts val="0"/>
              </a:spcBef>
              <a:spcAft>
                <a:spcPts val="0"/>
              </a:spcAft>
              <a:buClrTx/>
              <a:buSzTx/>
              <a:defRPr/>
            </a:pPr>
            <a:endParaRPr lang="en-US" sz="800" dirty="0">
              <a:solidFill>
                <a:prstClr val="black"/>
              </a:solidFill>
              <a:latin typeface="Calibri" panose="020F0502020204030204"/>
            </a:endParaRPr>
          </a:p>
          <a:p>
            <a:pPr>
              <a:defRPr/>
            </a:pPr>
            <a:r>
              <a:rPr lang="en-US" sz="800" dirty="0">
                <a:solidFill>
                  <a:prstClr val="black"/>
                </a:solidFill>
                <a:latin typeface="Calibri" panose="020F0502020204030204"/>
              </a:rPr>
              <a:t>Footnotes b/c: ARGX-113-1704 CSR/pg158/S12.3.3.3</a:t>
            </a:r>
            <a:endParaRPr lang="en-US" sz="800" dirty="0">
              <a:solidFill>
                <a:prstClr val="black"/>
              </a:solidFill>
              <a:latin typeface="Calibri" panose="020F0502020204030204"/>
            </a:endParaRPr>
          </a:p>
          <a:p>
            <a:pPr marR="0" lvl="0" algn="l" defTabSz="914400" rtl="0" eaLnBrk="1" fontAlgn="auto" latinLnBrk="0" hangingPunct="1">
              <a:lnSpc>
                <a:spcPct val="100000"/>
              </a:lnSpc>
              <a:spcBef>
                <a:spcPts val="0"/>
              </a:spcBef>
              <a:spcAft>
                <a:spcPts val="0"/>
              </a:spcAft>
              <a:buClrTx/>
              <a:buSzTx/>
              <a:defRPr/>
            </a:pP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endParaRPr kumimoji="0" lang="en-US" sz="800" u="none" strike="noStrike" kern="1200" cap="none" spc="0" normalizeH="0" baseline="0" noProof="0" dirty="0">
              <a:ln>
                <a:noFill/>
              </a:ln>
              <a:solidFill>
                <a:prstClr val="black"/>
              </a:solidFill>
              <a:effectLst/>
              <a:uLnTx/>
              <a:uFillTx/>
              <a:latin typeface="Calibri" panose="020F0502020204030204"/>
              <a:ea typeface="+mn-ea"/>
              <a:cs typeface="+mn-cs"/>
            </a:endParaRPr>
          </a:p>
          <a:p>
            <a:pPr marR="0" lvl="0" algn="l" defTabSz="914400" rtl="0" eaLnBrk="1" fontAlgn="auto" latinLnBrk="0" hangingPunct="1">
              <a:lnSpc>
                <a:spcPct val="100000"/>
              </a:lnSpc>
              <a:spcBef>
                <a:spcPts val="0"/>
              </a:spcBef>
              <a:spcAft>
                <a:spcPts val="0"/>
              </a:spcAft>
              <a:buClrTx/>
              <a:buSzTx/>
              <a:defRPr/>
            </a:pPr>
            <a:r>
              <a:rPr lang="en-US" sz="800" b="1" dirty="0">
                <a:solidFill>
                  <a:prstClr val="black"/>
                </a:solidFill>
                <a:latin typeface="Calibri" panose="020F0502020204030204"/>
              </a:rPr>
              <a:t>ADAPT+</a:t>
            </a:r>
            <a:endParaRPr lang="en-US" sz="800" b="1" dirty="0">
              <a:solidFill>
                <a:prstClr val="black"/>
              </a:solidFill>
              <a:latin typeface="Calibri" panose="020F0502020204030204"/>
            </a:endParaRPr>
          </a:p>
          <a:p>
            <a:pPr>
              <a:defRPr/>
            </a:pPr>
            <a:r>
              <a:rPr lang="en-US" sz="800" dirty="0">
                <a:solidFill>
                  <a:prstClr val="black"/>
                </a:solidFill>
                <a:latin typeface="Calibri" panose="020F0502020204030204"/>
              </a:rPr>
              <a:t>argx-113-1705-tables-14.3-bundle/TABLE 14.3.1.2</a:t>
            </a:r>
            <a:endParaRPr lang="en-US" sz="800" dirty="0">
              <a:solidFill>
                <a:prstClr val="black"/>
              </a:solidFill>
              <a:latin typeface="Calibri" panose="020F0502020204030204"/>
            </a:endParaRPr>
          </a:p>
          <a:p>
            <a:pPr>
              <a:defRPr/>
            </a:pPr>
            <a:endParaRPr kumimoji="0" lang="en-US" sz="800" i="0" u="none" strike="noStrike" kern="1200" cap="none" spc="0" normalizeH="0" baseline="0" noProof="0" dirty="0">
              <a:ln>
                <a:noFill/>
              </a:ln>
              <a:solidFill>
                <a:prstClr val="black"/>
              </a:solidFill>
              <a:effectLst/>
              <a:uLnTx/>
              <a:uFillTx/>
              <a:latin typeface="Calibri" panose="020F0502020204030204"/>
              <a:ea typeface="+mn-ea"/>
              <a:cs typeface="+mn-cs"/>
            </a:endParaRPr>
          </a:p>
          <a:p>
            <a:pPr>
              <a:defRPr/>
            </a:pPr>
            <a:r>
              <a:rPr lang="en-US" sz="800" dirty="0">
                <a:solidFill>
                  <a:prstClr val="black"/>
                </a:solidFill>
                <a:latin typeface="Calibri" panose="020F0502020204030204"/>
              </a:rPr>
              <a:t>IR total: argx-113-1705-tables-14.3-bundle/TABLE 14.3.1.2/PDF pg 17/pg 4 of 45/Infections and Infestations</a:t>
            </a:r>
            <a:endParaRPr lang="en-US" sz="800" dirty="0">
              <a:solidFill>
                <a:prstClr val="black"/>
              </a:solidFill>
              <a:latin typeface="Calibri" panose="020F0502020204030204"/>
            </a:endParaRPr>
          </a:p>
          <a:p>
            <a:pPr marL="171450" indent="-171450">
              <a:buFont typeface="Arial" panose="020B0604020202020204" pitchFamily="34" charset="0"/>
              <a:buChar char="•"/>
              <a:defRPr/>
            </a:pPr>
            <a:r>
              <a:rPr lang="en-US" sz="800" dirty="0">
                <a:solidFill>
                  <a:prstClr val="black"/>
                </a:solidFill>
                <a:latin typeface="Calibri" panose="020F0502020204030204"/>
              </a:rPr>
              <a:t>Total IR = 116/138.14 = 0.839</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sz="800" dirty="0">
                <a:solidFill>
                  <a:prstClr val="black"/>
                </a:solidFill>
                <a:latin typeface="Calibri" panose="020F0502020204030204"/>
              </a:rPr>
              <a:t>Bronchitis: 5/138.14 = 0.0361</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sz="800" dirty="0">
                <a:solidFill>
                  <a:prstClr val="black"/>
                </a:solidFill>
                <a:latin typeface="Calibri" panose="020F0502020204030204"/>
              </a:rPr>
              <a:t>Nasopharyngitis: 19/138.14 = 0.1375</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US" sz="800" u="none" strike="noStrike" kern="1200" cap="none" spc="0" normalizeH="0" baseline="0" noProof="0" dirty="0">
                <a:ln>
                  <a:noFill/>
                </a:ln>
                <a:solidFill>
                  <a:prstClr val="black"/>
                </a:solidFill>
                <a:effectLst/>
                <a:uLnTx/>
                <a:uFillTx/>
                <a:latin typeface="Calibri" panose="020F0502020204030204"/>
                <a:ea typeface="+mn-ea"/>
                <a:cs typeface="+mn-cs"/>
              </a:rPr>
              <a:t>URTI </a:t>
            </a:r>
            <a:r>
              <a:rPr lang="en-US" sz="800" dirty="0">
                <a:solidFill>
                  <a:prstClr val="black"/>
                </a:solidFill>
                <a:latin typeface="Calibri" panose="020F0502020204030204"/>
              </a:rPr>
              <a:t>+ Viral URTI: 6+2 = 8/138.14 = 0.0579</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US" sz="800" u="none" strike="noStrike" kern="1200" cap="none" spc="0" normalizeH="0" baseline="0" noProof="0" dirty="0">
                <a:ln>
                  <a:noFill/>
                </a:ln>
                <a:solidFill>
                  <a:prstClr val="black"/>
                </a:solidFill>
                <a:effectLst/>
                <a:uLnTx/>
                <a:uFillTx/>
                <a:latin typeface="Calibri" panose="020F0502020204030204"/>
                <a:ea typeface="+mn-ea"/>
                <a:cs typeface="+mn-cs"/>
              </a:rPr>
              <a:t>COVID: 6+2 = 8/138.14 = 0.0579</a:t>
            </a:r>
            <a:endParaRPr kumimoji="0" lang="en-US" sz="80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US" sz="800" u="none" strike="noStrike" kern="1200" cap="none" spc="0" normalizeH="0" baseline="0" noProof="0" dirty="0">
                <a:ln>
                  <a:noFill/>
                </a:ln>
                <a:solidFill>
                  <a:prstClr val="black"/>
                </a:solidFill>
                <a:effectLst/>
                <a:uLnTx/>
                <a:uFillTx/>
                <a:latin typeface="Calibri" panose="020F0502020204030204"/>
                <a:ea typeface="+mn-ea"/>
                <a:cs typeface="+mn-cs"/>
              </a:rPr>
              <a:t>UTI: 13/138.14 = 0.0941</a:t>
            </a:r>
            <a:endParaRPr kumimoji="0" lang="en-US" sz="80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sz="800" dirty="0">
                <a:solidFill>
                  <a:prstClr val="black"/>
                </a:solidFill>
                <a:latin typeface="Calibri" panose="020F0502020204030204"/>
              </a:rPr>
              <a:t>Gastro: 2+2 = 4/138.14 = 0.0289</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US" sz="800" u="none" strike="noStrike" kern="1200" cap="none" spc="0" normalizeH="0" baseline="0" noProof="0" dirty="0">
                <a:ln>
                  <a:noFill/>
                </a:ln>
                <a:solidFill>
                  <a:prstClr val="black"/>
                </a:solidFill>
                <a:effectLst/>
                <a:uLnTx/>
                <a:uFillTx/>
                <a:latin typeface="Calibri" panose="020F0502020204030204"/>
                <a:ea typeface="+mn-ea"/>
                <a:cs typeface="+mn-cs"/>
              </a:rPr>
              <a:t>Zoster: 5/138.14 = 0.3614</a:t>
            </a:r>
            <a:endParaRPr kumimoji="0" lang="en-US" sz="80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US" sz="800" u="none" strike="noStrike" kern="1200" cap="none" spc="0" normalizeH="0" baseline="0" noProof="0" dirty="0">
                <a:ln>
                  <a:noFill/>
                </a:ln>
                <a:solidFill>
                  <a:prstClr val="black"/>
                </a:solidFill>
                <a:effectLst/>
                <a:uLnTx/>
                <a:uFillTx/>
                <a:latin typeface="Calibri" panose="020F0502020204030204"/>
                <a:ea typeface="+mn-ea"/>
                <a:cs typeface="+mn-cs"/>
              </a:rPr>
              <a:t>Oral herpes: 3/138.14 = 0.0217</a:t>
            </a:r>
            <a:endParaRPr lang="en-US" sz="800" dirty="0">
              <a:solidFill>
                <a:prstClr val="black"/>
              </a:solidFill>
              <a:latin typeface="Calibri" panose="020F0502020204030204"/>
            </a:endParaRPr>
          </a:p>
          <a:p>
            <a:pPr>
              <a:defRPr/>
            </a:pPr>
            <a:endParaRPr lang="en-US" sz="800" dirty="0">
              <a:solidFill>
                <a:prstClr val="black"/>
              </a:solidFill>
              <a:latin typeface="Calibri" panose="020F0502020204030204"/>
            </a:endParaRPr>
          </a:p>
          <a:p>
            <a:pPr>
              <a:defRPr/>
            </a:pPr>
            <a:r>
              <a:rPr lang="en-US" sz="800" dirty="0">
                <a:solidFill>
                  <a:prstClr val="black"/>
                </a:solidFill>
                <a:latin typeface="Calibri" panose="020F0502020204030204"/>
              </a:rPr>
              <a:t>Footnotes d/e: </a:t>
            </a:r>
            <a:endParaRPr lang="en-US" sz="800" dirty="0">
              <a:solidFill>
                <a:prstClr val="black"/>
              </a:solidFill>
              <a:latin typeface="Calibri" panose="020F0502020204030204"/>
            </a:endParaRPr>
          </a:p>
          <a:p>
            <a:pPr>
              <a:defRPr/>
            </a:pPr>
            <a:r>
              <a:rPr lang="en-US" sz="800" dirty="0">
                <a:solidFill>
                  <a:prstClr val="black"/>
                </a:solidFill>
                <a:latin typeface="Calibri" panose="020F0502020204030204"/>
              </a:rPr>
              <a:t>ARGX-113-1705 CSR 07 Jul 2021/pg116-118/Table 27/COVID-19 pneumonia, COVID-19, and UTI rows</a:t>
            </a:r>
            <a:endParaRPr lang="en-US" sz="800" dirty="0">
              <a:solidFill>
                <a:prstClr val="black"/>
              </a:solidFill>
              <a:latin typeface="Calibri" panose="020F0502020204030204"/>
            </a:endParaRPr>
          </a:p>
          <a:p>
            <a:pPr>
              <a:defRPr/>
            </a:pPr>
            <a:endParaRPr lang="en-US" sz="800" dirty="0">
              <a:solidFill>
                <a:prstClr val="black"/>
              </a:solidFill>
              <a:latin typeface="Calibri" panose="020F0502020204030204"/>
            </a:endParaRPr>
          </a:p>
          <a:p>
            <a:pPr>
              <a:defRPr/>
            </a:pPr>
            <a:r>
              <a:rPr lang="en-US" sz="800" dirty="0">
                <a:solidFill>
                  <a:prstClr val="black"/>
                </a:solidFill>
                <a:latin typeface="Calibri" panose="020F0502020204030204"/>
              </a:rPr>
              <a:t>ARGX-113-1705 CSR 07 Jul 2021/pg123-124/Table 30/COVID-19 pneumonia, COVID-19, and UTI rows</a:t>
            </a:r>
            <a:endParaRPr lang="en-US" sz="800" dirty="0">
              <a:solidFill>
                <a:prstClr val="black"/>
              </a:solidFill>
              <a:latin typeface="Calibri" panose="020F0502020204030204"/>
            </a:endParaRPr>
          </a:p>
          <a:p>
            <a:pPr>
              <a:defRPr/>
            </a:pPr>
            <a:endParaRPr lang="en-US" sz="800" dirty="0">
              <a:solidFill>
                <a:prstClr val="black"/>
              </a:solidFill>
              <a:latin typeface="Calibri" panose="020F0502020204030204"/>
            </a:endParaRPr>
          </a:p>
          <a:p>
            <a:pPr>
              <a:defRPr/>
            </a:pPr>
            <a:endParaRPr lang="en-US" sz="800" dirty="0">
              <a:solidFill>
                <a:prstClr val="black"/>
              </a:solidFill>
              <a:latin typeface="Calibri" panose="020F0502020204030204"/>
            </a:endParaRPr>
          </a:p>
          <a:p>
            <a:pPr>
              <a:defRPr/>
            </a:pPr>
            <a:r>
              <a:rPr kumimoji="0" lang="en-US" sz="800" b="1" i="0" u="none" strike="noStrike" kern="1200" cap="none" spc="0" normalizeH="0" baseline="0" noProof="0" dirty="0">
                <a:ln>
                  <a:noFill/>
                </a:ln>
                <a:solidFill>
                  <a:schemeClr val="accent6"/>
                </a:solidFill>
                <a:effectLst/>
                <a:uLnTx/>
                <a:uFillTx/>
                <a:latin typeface="Calibri" panose="020F0502020204030204"/>
                <a:ea typeface="+mn-ea"/>
                <a:cs typeface="+mn-cs"/>
              </a:rPr>
              <a:t>FC OK SB</a:t>
            </a:r>
            <a:endParaRPr kumimoji="0" lang="en-US" sz="800" b="1" i="0" u="none" strike="noStrike" kern="1200" cap="none" spc="0" normalizeH="0" baseline="0" noProof="0" dirty="0">
              <a:ln>
                <a:noFill/>
              </a:ln>
              <a:solidFill>
                <a:schemeClr val="accent6"/>
              </a:solidFill>
              <a:effectLst/>
              <a:uLnTx/>
              <a:uFillTx/>
              <a:latin typeface="Calibri" panose="020F0502020204030204"/>
              <a:ea typeface="+mn-ea"/>
              <a:cs typeface="+mn-cs"/>
            </a:endParaRPr>
          </a:p>
          <a:p>
            <a:pPr>
              <a:defRPr/>
            </a:pPr>
            <a:r>
              <a:rPr kumimoji="0" lang="en-US" sz="800" b="1" i="0" u="none" strike="noStrike" kern="1200" cap="none" spc="0" normalizeH="0" baseline="0" noProof="0" dirty="0">
                <a:ln>
                  <a:noFill/>
                </a:ln>
                <a:solidFill>
                  <a:schemeClr val="accent6"/>
                </a:solidFill>
                <a:effectLst/>
                <a:uLnTx/>
                <a:uFillTx/>
                <a:latin typeface="Calibri" panose="020F0502020204030204"/>
                <a:ea typeface="+mn-ea"/>
                <a:cs typeface="+mn-cs"/>
              </a:rPr>
              <a:t>IR/PY explanation should be added to previous slides if this will be submitted for MMRC in the future</a:t>
            </a:r>
            <a:endParaRPr kumimoji="0" lang="en-US" sz="800" b="1" i="0" u="none" strike="noStrike" kern="1200" cap="none" spc="0" normalizeH="0" baseline="0" noProof="0" dirty="0">
              <a:ln>
                <a:noFill/>
              </a:ln>
              <a:solidFill>
                <a:schemeClr val="accent6"/>
              </a:solidFill>
              <a:effectLst/>
              <a:uLnTx/>
              <a:uFillTx/>
              <a:latin typeface="Calibri" panose="020F0502020204030204"/>
              <a:ea typeface="+mn-ea"/>
              <a:cs typeface="+mn-cs"/>
            </a:endParaRPr>
          </a:p>
          <a:p>
            <a:pPr>
              <a:defRPr/>
            </a:pPr>
            <a:endParaRPr kumimoji="0" lang="en-US" sz="800" i="0" u="none" strike="noStrike" kern="1200" cap="none" spc="0" normalizeH="0" baseline="0" noProof="0" dirty="0">
              <a:ln>
                <a:noFill/>
              </a:ln>
              <a:solidFill>
                <a:schemeClr val="accent6"/>
              </a:solidFill>
              <a:effectLst/>
              <a:uLnTx/>
              <a:uFillTx/>
              <a:latin typeface="Calibri" panose="020F0502020204030204"/>
              <a:ea typeface="+mn-ea"/>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400"/>
              </a:spcBef>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44B44206-C036-4DE6-9946-ABCAD0A2FE6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p:cNvSpPr txBox="1"/>
          <p:nvPr/>
        </p:nvSpPr>
        <p:spPr>
          <a:xfrm>
            <a:off x="7061835" y="1143000"/>
            <a:ext cx="3328035" cy="2246769"/>
          </a:xfrm>
          <a:prstGeom prst="rect">
            <a:avLst/>
          </a:prstGeom>
          <a:noFill/>
          <a:ln>
            <a:solidFill>
              <a:schemeClr val="tx1"/>
            </a:solidFill>
          </a:ln>
        </p:spPr>
        <p:txBody>
          <a:bodyPr wrap="square" rtlCol="0">
            <a:spAutoFit/>
          </a:bodyPr>
          <a:lstStyle/>
          <a:p>
            <a:r>
              <a:rPr lang="en-US" sz="1000" b="1" dirty="0"/>
              <a:t>Left Graph: </a:t>
            </a:r>
            <a:endParaRPr lang="en-US" sz="1000" b="1" dirty="0"/>
          </a:p>
          <a:p>
            <a:r>
              <a:rPr lang="en-US" sz="1000" dirty="0"/>
              <a:t>ARGX-113-1705 CSR/pg97/Fig11</a:t>
            </a:r>
            <a:endParaRPr lang="en-US" sz="1000" dirty="0"/>
          </a:p>
          <a:p>
            <a:endParaRPr lang="en-US" sz="1000" dirty="0"/>
          </a:p>
          <a:p>
            <a:r>
              <a:rPr lang="en-US" sz="1000" dirty="0"/>
              <a:t>N’s: argx-113-1705-Pharmacodynamics-bundle/TABLE 14.2.3.2.1/PDF 493 of 1714</a:t>
            </a:r>
            <a:endParaRPr lang="en-US" sz="1000" dirty="0"/>
          </a:p>
          <a:p>
            <a:endParaRPr lang="en-US" sz="1000" dirty="0"/>
          </a:p>
          <a:p>
            <a:r>
              <a:rPr lang="en-US" sz="1000" b="1" dirty="0"/>
              <a:t>Right Graph: </a:t>
            </a:r>
            <a:endParaRPr lang="en-US" sz="1000" b="1" dirty="0"/>
          </a:p>
          <a:p>
            <a:r>
              <a:rPr lang="en-US" sz="1000" dirty="0"/>
              <a:t>ARGX-113-1705 CSR/pg102/Fig 12</a:t>
            </a:r>
            <a:endParaRPr lang="en-US" sz="1000" dirty="0"/>
          </a:p>
          <a:p>
            <a:endParaRPr lang="en-US" sz="1000" dirty="0"/>
          </a:p>
          <a:p>
            <a:pPr>
              <a:defRPr/>
            </a:pPr>
            <a:r>
              <a:rPr lang="en-US" sz="1000" dirty="0"/>
              <a:t>N’s: argx-113-1705-Pharmacodynamics-bundle/TABLE 14.2.3.3.2/PDF 991 of 1714</a:t>
            </a:r>
            <a:endParaRPr lang="en-US" sz="1000" dirty="0"/>
          </a:p>
          <a:p>
            <a:pPr lvl="0">
              <a:defRPr/>
            </a:pPr>
            <a:endParaRPr lang="en-US" sz="1000" dirty="0"/>
          </a:p>
          <a:p>
            <a:pPr>
              <a:defRPr/>
            </a:pPr>
            <a:r>
              <a:rPr lang="en-US" sz="1000" b="1" dirty="0">
                <a:solidFill>
                  <a:schemeClr val="accent6"/>
                </a:solidFill>
              </a:rPr>
              <a:t>SB FC OK</a:t>
            </a:r>
            <a:endParaRPr lang="en-US" sz="1000" b="1" dirty="0">
              <a:solidFill>
                <a:schemeClr val="accent6"/>
              </a:solidFill>
            </a:endParaRPr>
          </a:p>
          <a:p>
            <a:pPr lvl="0">
              <a:defRPr/>
            </a:pPr>
            <a:endParaRPr lang="en-US" sz="10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400"/>
              </a:spcBef>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44B44206-C036-4DE6-9946-ABCAD0A2FE6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p:cNvSpPr txBox="1"/>
          <p:nvPr/>
        </p:nvSpPr>
        <p:spPr>
          <a:xfrm>
            <a:off x="7061835" y="1143000"/>
            <a:ext cx="3328035" cy="2862322"/>
          </a:xfrm>
          <a:prstGeom prst="rect">
            <a:avLst/>
          </a:prstGeom>
          <a:noFill/>
          <a:ln>
            <a:solidFill>
              <a:schemeClr val="tx1"/>
            </a:solidFill>
          </a:ln>
        </p:spPr>
        <p:txBody>
          <a:bodyPr wrap="square" rtlCol="0">
            <a:spAutoFit/>
          </a:bodyPr>
          <a:lstStyle/>
          <a:p>
            <a:r>
              <a:rPr lang="en-US" sz="1200" b="1" dirty="0"/>
              <a:t>Mean </a:t>
            </a:r>
            <a:r>
              <a:rPr lang="en-US" sz="1200" b="1" dirty="0" err="1"/>
              <a:t>lymphos</a:t>
            </a:r>
            <a:endParaRPr lang="en-US" sz="1200" b="1" dirty="0"/>
          </a:p>
          <a:p>
            <a:r>
              <a:rPr lang="en-US" sz="1200" dirty="0">
                <a:effectLst/>
                <a:latin typeface="Calibri" panose="020F0502020204030204" pitchFamily="34" charset="0"/>
                <a:ea typeface="Calibri" panose="020F0502020204030204" pitchFamily="34" charset="0"/>
              </a:rPr>
              <a:t>argx-113-1705-tables-14.3-bundle/table 14.3.2.1/PDF pg758-770/table </a:t>
            </a:r>
            <a:r>
              <a:rPr lang="en-US" sz="1200" dirty="0" err="1">
                <a:effectLst/>
                <a:latin typeface="Calibri" panose="020F0502020204030204" pitchFamily="34" charset="0"/>
                <a:ea typeface="Calibri" panose="020F0502020204030204" pitchFamily="34" charset="0"/>
              </a:rPr>
              <a:t>pg</a:t>
            </a:r>
            <a:r>
              <a:rPr lang="en-US" sz="1200" dirty="0">
                <a:effectLst/>
                <a:latin typeface="Calibri" panose="020F0502020204030204" pitchFamily="34" charset="0"/>
                <a:ea typeface="Calibri" panose="020F0502020204030204" pitchFamily="34" charset="0"/>
              </a:rPr>
              <a:t> 546-558 of 764/Total EFG column</a:t>
            </a:r>
            <a:endParaRPr lang="en-US" sz="1200" dirty="0">
              <a:effectLst/>
              <a:latin typeface="Calibri" panose="020F0502020204030204" pitchFamily="34" charset="0"/>
              <a:ea typeface="Calibri" panose="020F0502020204030204" pitchFamily="34" charset="0"/>
            </a:endParaRPr>
          </a:p>
          <a:p>
            <a:endParaRPr lang="en-US" sz="1200" b="1" dirty="0">
              <a:latin typeface="Calibri" panose="020F0502020204030204" pitchFamily="34" charset="0"/>
            </a:endParaRPr>
          </a:p>
          <a:p>
            <a:r>
              <a:rPr lang="en-US" sz="1200" b="1" dirty="0"/>
              <a:t>Mean </a:t>
            </a:r>
            <a:r>
              <a:rPr lang="en-US" sz="1200" b="1" dirty="0" err="1"/>
              <a:t>neutros</a:t>
            </a:r>
            <a:endParaRPr lang="en-US" sz="1200" b="1" dirty="0"/>
          </a:p>
          <a:p>
            <a:r>
              <a:rPr lang="en-US" sz="1200" dirty="0">
                <a:effectLst/>
                <a:latin typeface="Calibri" panose="020F0502020204030204" pitchFamily="34" charset="0"/>
                <a:ea typeface="Calibri" panose="020F0502020204030204" pitchFamily="34" charset="0"/>
              </a:rPr>
              <a:t>argx-113-1705-tables-14.3-bundle/table 14.3.2.1/PDF pg826-838/table </a:t>
            </a:r>
            <a:r>
              <a:rPr lang="en-US" sz="1200" dirty="0" err="1">
                <a:effectLst/>
                <a:latin typeface="Calibri" panose="020F0502020204030204" pitchFamily="34" charset="0"/>
                <a:ea typeface="Calibri" panose="020F0502020204030204" pitchFamily="34" charset="0"/>
              </a:rPr>
              <a:t>pg</a:t>
            </a:r>
            <a:r>
              <a:rPr lang="en-US" sz="1200" dirty="0">
                <a:effectLst/>
                <a:latin typeface="Calibri" panose="020F0502020204030204" pitchFamily="34" charset="0"/>
                <a:ea typeface="Calibri" panose="020F0502020204030204" pitchFamily="34" charset="0"/>
              </a:rPr>
              <a:t> 614-626 of 764/Total EFG column</a:t>
            </a:r>
            <a:endParaRPr lang="en-US" sz="1200" dirty="0">
              <a:effectLst/>
              <a:latin typeface="Calibri" panose="020F0502020204030204" pitchFamily="34" charset="0"/>
              <a:ea typeface="Calibri" panose="020F0502020204030204" pitchFamily="34" charset="0"/>
            </a:endParaRPr>
          </a:p>
          <a:p>
            <a:endParaRPr lang="en-US" sz="1200" b="1" dirty="0"/>
          </a:p>
          <a:p>
            <a:r>
              <a:rPr lang="en-US" sz="1200" b="1" dirty="0"/>
              <a:t>Mean </a:t>
            </a:r>
            <a:r>
              <a:rPr lang="en-US" sz="1200" b="1" dirty="0" err="1"/>
              <a:t>leukos</a:t>
            </a:r>
            <a:endParaRPr lang="en-US" sz="1200" b="1" dirty="0"/>
          </a:p>
          <a:p>
            <a:r>
              <a:rPr lang="en-US" sz="1200" dirty="0">
                <a:effectLst/>
                <a:latin typeface="Calibri" panose="020F0502020204030204" pitchFamily="34" charset="0"/>
                <a:ea typeface="Calibri" panose="020F0502020204030204" pitchFamily="34" charset="0"/>
              </a:rPr>
              <a:t>argx-113-1705-tables-14.3-bundle/table 14.3.2.1/PDF pg894-906/table </a:t>
            </a:r>
            <a:r>
              <a:rPr lang="en-US" sz="1200" dirty="0" err="1">
                <a:effectLst/>
                <a:latin typeface="Calibri" panose="020F0502020204030204" pitchFamily="34" charset="0"/>
                <a:ea typeface="Calibri" panose="020F0502020204030204" pitchFamily="34" charset="0"/>
              </a:rPr>
              <a:t>pg</a:t>
            </a:r>
            <a:r>
              <a:rPr lang="en-US" sz="1200" dirty="0">
                <a:effectLst/>
                <a:latin typeface="Calibri" panose="020F0502020204030204" pitchFamily="34" charset="0"/>
                <a:ea typeface="Calibri" panose="020F0502020204030204" pitchFamily="34" charset="0"/>
              </a:rPr>
              <a:t> 682-694 of 764/Total EFG column</a:t>
            </a:r>
            <a:endParaRPr lang="en-US" sz="1200" dirty="0">
              <a:effectLst/>
              <a:latin typeface="Calibri" panose="020F0502020204030204" pitchFamily="34" charset="0"/>
              <a:ea typeface="Calibri" panose="020F0502020204030204" pitchFamily="34" charset="0"/>
            </a:endParaRPr>
          </a:p>
          <a:p>
            <a:endParaRPr lang="en-US" sz="1200" b="1"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44B44206-C036-4DE6-9946-ABCAD0A2FE6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p:cNvSpPr txBox="1"/>
          <p:nvPr/>
        </p:nvSpPr>
        <p:spPr>
          <a:xfrm>
            <a:off x="7092950" y="1143000"/>
            <a:ext cx="2165350" cy="6501087"/>
          </a:xfrm>
          <a:prstGeom prst="rect">
            <a:avLst/>
          </a:prstGeom>
          <a:solidFill>
            <a:schemeClr val="bg1"/>
          </a:solidFill>
          <a:ln>
            <a:solidFill>
              <a:schemeClr val="tx1"/>
            </a:solidFill>
          </a:ln>
        </p:spPr>
        <p:txBody>
          <a:bodyPr wrap="square" lIns="98375" tIns="49187" rIns="98375" bIns="49187"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rPr>
              <a:t>TE Abnormalities:</a:t>
            </a: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rPr>
              <a:t>ADAPT </a:t>
            </a: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rPr>
              <a:t>Lymphocytes</a:t>
            </a: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PBO: ADAPT Table 14.3.2.3.2 Laboratory Abnorm/pg383/SEB outcome/Worst Case [4+8+2 = 14/72 = 19.4]</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EFG: ADAPT Table 14.3.2.3.2 Laboratory Abnorm/pg371/SEB outcome/Worst Case [4+11+5 =20/72 = 27.8%]</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rPr>
              <a:t>Neutrophils</a:t>
            </a: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rPr>
              <a:t>PBO: </a:t>
            </a: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ADAPT Table 14.3.2.3.2 Laboratory Abnorm/pg431 of 479/SEB outcome [4+1=5/80=6.3%]</a:t>
            </a: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rPr>
              <a:t>EFG: </a:t>
            </a: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ADAPT Table 14.3.2.3.2 Laboratory Abnorm/pg419 of 479/SEB outcome [9+2 = 11/84 =13.1%]</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rPr>
              <a:t>WBCs</a:t>
            </a: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rPr>
              <a:t>PBO:</a:t>
            </a: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 ADAPT Table 14.3.2.3.2 Laboratory Abnorm/pg479 of 479/SEB outcome [1+1+2=4/80=5.1%]</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rPr>
              <a:t>EFG:</a:t>
            </a: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 ADAPT Table 14.3.2.3.2 Laboratory Abnorm/pg467 of 479/SEB outcome [3+7=10/81=12.3%]</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ADAPT+</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rPr>
              <a:t>Lymphocyte</a:t>
            </a: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IR: </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argx-113-1705-tables-14.3-bundle /TABLE 14.3.2.3/PDF pg 2997/pg 877 of 1097/SEB Outcome [1+3+18+6 = 28/115 = 24.3%]</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rPr>
              <a:t>Neutrophils</a:t>
            </a: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argx-113-1705-tables-14.3-bundle /TABLE 14.3.2.3/PDF pg 3107/pg 987 of 1097/SEB Outcome [1+5+13=19/130=14.6%]</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rPr>
              <a:t>WBCs</a:t>
            </a: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argx-113-1705-tables-14.3-bundle /TABLE 14.3.2.3/PDF pg 3217/pg1097 of 1097/SEB Outcome [13+4=17/128=13.3%]</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6"/>
                </a:solidFill>
                <a:effectLst/>
                <a:uLnTx/>
                <a:uFillTx/>
                <a:latin typeface="Calibri" panose="020F0502020204030204"/>
                <a:ea typeface="+mn-ea"/>
                <a:cs typeface="+mn-cs"/>
              </a:rPr>
              <a:t>SB FC OK</a:t>
            </a:r>
            <a:endParaRPr kumimoji="0" lang="en-US" sz="800" b="1" i="0" u="none" strike="noStrike" kern="1200" cap="none" spc="0" normalizeH="0" baseline="0" noProof="0" dirty="0">
              <a:ln>
                <a:noFill/>
              </a:ln>
              <a:solidFill>
                <a:schemeClr val="accent6"/>
              </a:solidFill>
              <a:effectLst/>
              <a:uLnTx/>
              <a:uFillTx/>
              <a:latin typeface="Calibri" panose="020F0502020204030204"/>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B44206-C036-4DE6-9946-ABCAD0A2FE62}" type="slidenum">
              <a:rPr lang="en-US" smtClean="0"/>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17538" y="1154113"/>
            <a:ext cx="5486400" cy="3086100"/>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4997DCFD-D15D-4A4F-8B5E-773D6D11DDB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p:cNvSpPr txBox="1"/>
          <p:nvPr/>
        </p:nvSpPr>
        <p:spPr>
          <a:xfrm>
            <a:off x="7143750" y="966934"/>
            <a:ext cx="6814185" cy="4093428"/>
          </a:xfrm>
          <a:prstGeom prst="rect">
            <a:avLst/>
          </a:prstGeom>
          <a:noFill/>
          <a:ln>
            <a:solidFill>
              <a:schemeClr val="tx1"/>
            </a:solidFill>
          </a:ln>
        </p:spPr>
        <p:txBody>
          <a:bodyPr wrap="square" rtlCol="0">
            <a:spAutoFit/>
          </a:bodyPr>
          <a:lstStyle/>
          <a:p>
            <a:r>
              <a:rPr lang="en-US" sz="1000" b="1" dirty="0"/>
              <a:t>FcRn</a:t>
            </a:r>
            <a:endParaRPr lang="en-US" sz="1000" b="1" dirty="0"/>
          </a:p>
          <a:p>
            <a:r>
              <a:rPr lang="en-US" sz="1000" dirty="0"/>
              <a:t>Sesarman 2010/pg2538/col2/P4</a:t>
            </a:r>
            <a:endParaRPr lang="en-US" sz="1000" dirty="0"/>
          </a:p>
          <a:p>
            <a:r>
              <a:rPr lang="en-US" sz="1000" dirty="0"/>
              <a:t>Sesarman 2010/pg2539/fig 3</a:t>
            </a:r>
            <a:endParaRPr lang="en-US" sz="1000" dirty="0"/>
          </a:p>
          <a:p>
            <a:r>
              <a:rPr lang="en-US" sz="1000" b="1" dirty="0"/>
              <a:t>Efgartigimod</a:t>
            </a:r>
            <a:endParaRPr lang="en-US" sz="1000" b="1" dirty="0"/>
          </a:p>
          <a:p>
            <a:r>
              <a:rPr lang="en-US" sz="1000" dirty="0"/>
              <a:t>Ulrichts 2018/pg4373/col1/P2</a:t>
            </a:r>
            <a:endParaRPr lang="en-US" sz="1000" dirty="0"/>
          </a:p>
          <a:p>
            <a:r>
              <a:rPr lang="en-US" sz="1000" b="1" dirty="0"/>
              <a:t>Efgartigimod was designed</a:t>
            </a:r>
            <a:endParaRPr lang="en-US" sz="1000" b="1" dirty="0"/>
          </a:p>
          <a:p>
            <a:r>
              <a:rPr lang="en-US" sz="1000" b="0" i="0" u="none" strike="noStrike" dirty="0" err="1">
                <a:effectLst/>
              </a:rPr>
              <a:t>Ulrichts</a:t>
            </a:r>
            <a:r>
              <a:rPr lang="en-US" sz="1000" b="0" i="0" u="none" strike="noStrike" dirty="0">
                <a:effectLst/>
              </a:rPr>
              <a:t> et al_2018 J Clin Inves_Ph1_Pg4379_Col2_Para1_Lines15-22 (p.9)</a:t>
            </a:r>
            <a:endParaRPr lang="en-US" sz="1000" b="0" i="0" u="none" strike="noStrike" dirty="0">
              <a:effectLst/>
            </a:endParaRPr>
          </a:p>
          <a:p>
            <a:r>
              <a:rPr lang="it-IT" sz="1000" b="0" i="0" u="none" strike="noStrike" dirty="0">
                <a:effectLst/>
              </a:rPr>
              <a:t>Vaccaro_Nat Biotech_2005_Pg1_Col2_Para2 (p.1)</a:t>
            </a:r>
            <a:endParaRPr lang="en-US" sz="1000" b="0" i="0" u="none" strike="noStrike" dirty="0">
              <a:effectLst/>
            </a:endParaRPr>
          </a:p>
          <a:p>
            <a:r>
              <a:rPr lang="it-IT" sz="1000" b="0" i="0" u="none" strike="noStrike" dirty="0">
                <a:effectLst/>
              </a:rPr>
              <a:t>p1283/col1/para2/L14-15 (p.1)</a:t>
            </a:r>
            <a:endParaRPr lang="it-IT" sz="1000" b="0" i="0" u="none" strike="noStrike" dirty="0">
              <a:effectLst/>
            </a:endParaRPr>
          </a:p>
          <a:p>
            <a:r>
              <a:rPr lang="en-US" sz="1000" dirty="0"/>
              <a:t>Howard 2021/pg527/col2/P2</a:t>
            </a:r>
            <a:endParaRPr lang="en-US" sz="1000" dirty="0"/>
          </a:p>
          <a:p>
            <a:r>
              <a:rPr lang="en-US" sz="1000" dirty="0">
                <a:solidFill>
                  <a:schemeClr val="accent6"/>
                </a:solidFill>
              </a:rPr>
              <a:t>SB can’t verify “w/o impacting production…” but that is inherent in the MOA</a:t>
            </a:r>
            <a:endParaRPr lang="en-US" sz="1000" dirty="0">
              <a:solidFill>
                <a:schemeClr val="accent6"/>
              </a:solidFill>
            </a:endParaRPr>
          </a:p>
          <a:p>
            <a:pPr lvl="0">
              <a:defRPr/>
            </a:pPr>
            <a:r>
              <a:rPr lang="en-US" sz="1000" b="1" dirty="0">
                <a:solidFill>
                  <a:prstClr val="black"/>
                </a:solidFill>
              </a:rPr>
              <a:t>Targeted</a:t>
            </a:r>
            <a:endParaRPr lang="en-US" sz="1000" b="1" dirty="0">
              <a:solidFill>
                <a:prstClr val="black"/>
              </a:solidFill>
            </a:endParaRPr>
          </a:p>
          <a:p>
            <a:pPr>
              <a:defRPr/>
            </a:pPr>
            <a:r>
              <a:rPr lang="en-US" sz="1000" dirty="0" err="1">
                <a:solidFill>
                  <a:prstClr val="black"/>
                </a:solidFill>
              </a:rPr>
              <a:t>Ulrichts</a:t>
            </a:r>
            <a:r>
              <a:rPr lang="en-US" sz="1000" dirty="0">
                <a:solidFill>
                  <a:prstClr val="black"/>
                </a:solidFill>
              </a:rPr>
              <a:t> 2018/pg4381/Fig.11</a:t>
            </a:r>
            <a:endParaRPr lang="en-US" sz="1000" dirty="0">
              <a:solidFill>
                <a:prstClr val="black"/>
              </a:solidFill>
            </a:endParaRPr>
          </a:p>
          <a:p>
            <a:pPr>
              <a:defRPr/>
            </a:pPr>
            <a:r>
              <a:rPr lang="en-US" sz="1000" dirty="0">
                <a:solidFill>
                  <a:prstClr val="black"/>
                </a:solidFill>
              </a:rPr>
              <a:t>Howard 2021/pg527/col2/P2</a:t>
            </a:r>
            <a:endParaRPr lang="en-US" sz="1000" dirty="0">
              <a:solidFill>
                <a:prstClr val="black"/>
              </a:solidFill>
            </a:endParaRPr>
          </a:p>
          <a:p>
            <a:pPr lvl="0">
              <a:defRPr/>
            </a:pPr>
            <a:r>
              <a:rPr lang="en-US" sz="1000" b="1" dirty="0">
                <a:solidFill>
                  <a:prstClr val="black"/>
                </a:solidFill>
              </a:rPr>
              <a:t>No impact</a:t>
            </a:r>
            <a:endParaRPr lang="en-US" sz="1000" b="1" dirty="0">
              <a:solidFill>
                <a:prstClr val="black"/>
              </a:solidFill>
            </a:endParaRPr>
          </a:p>
          <a:p>
            <a:pPr lvl="0">
              <a:defRPr/>
            </a:pPr>
            <a:r>
              <a:rPr lang="en-US" sz="1000" dirty="0" err="1">
                <a:solidFill>
                  <a:prstClr val="black"/>
                </a:solidFill>
              </a:rPr>
              <a:t>Ulrichts</a:t>
            </a:r>
            <a:r>
              <a:rPr lang="en-US" sz="1000" dirty="0">
                <a:solidFill>
                  <a:prstClr val="black"/>
                </a:solidFill>
              </a:rPr>
              <a:t> 2018 Suppl/pg4/Supp Figure 6</a:t>
            </a:r>
            <a:endParaRPr lang="en-US" sz="1000" dirty="0">
              <a:solidFill>
                <a:prstClr val="black"/>
              </a:solidFill>
            </a:endParaRPr>
          </a:p>
          <a:p>
            <a:pPr lvl="0">
              <a:defRPr/>
            </a:pPr>
            <a:r>
              <a:rPr lang="en-US" sz="1000" b="1" dirty="0">
                <a:solidFill>
                  <a:prstClr val="black"/>
                </a:solidFill>
              </a:rPr>
              <a:t>No reduction in albumin</a:t>
            </a:r>
            <a:endParaRPr lang="en-US" sz="1000" b="1" dirty="0">
              <a:solidFill>
                <a:prstClr val="black"/>
              </a:solidFill>
            </a:endParaRPr>
          </a:p>
          <a:p>
            <a:pPr>
              <a:defRPr/>
            </a:pPr>
            <a:r>
              <a:rPr lang="en-US" sz="1000" dirty="0" err="1">
                <a:solidFill>
                  <a:prstClr val="black"/>
                </a:solidFill>
              </a:rPr>
              <a:t>Ulrichts</a:t>
            </a:r>
            <a:r>
              <a:rPr lang="en-US" sz="1000" dirty="0">
                <a:solidFill>
                  <a:prstClr val="black"/>
                </a:solidFill>
              </a:rPr>
              <a:t> 2018 Suppl/pg4/Supp Figure 6</a:t>
            </a:r>
            <a:endParaRPr lang="en-US" sz="1000" b="1" dirty="0">
              <a:solidFill>
                <a:prstClr val="black"/>
              </a:solidFill>
            </a:endParaRPr>
          </a:p>
          <a:p>
            <a:pPr>
              <a:defRPr/>
            </a:pPr>
            <a:r>
              <a:rPr lang="en-US" sz="1000" dirty="0">
                <a:solidFill>
                  <a:prstClr val="black"/>
                </a:solidFill>
              </a:rPr>
              <a:t>Howard 2021/pg527/col2/P2</a:t>
            </a:r>
            <a:endParaRPr lang="en-US" sz="1000" b="1" dirty="0">
              <a:solidFill>
                <a:prstClr val="black"/>
              </a:solidFill>
            </a:endParaRPr>
          </a:p>
          <a:p>
            <a:pPr lvl="0">
              <a:defRPr/>
            </a:pPr>
            <a:r>
              <a:rPr lang="en-US" sz="1000" b="1" dirty="0">
                <a:solidFill>
                  <a:prstClr val="black"/>
                </a:solidFill>
              </a:rPr>
              <a:t>No increase in cholesterol</a:t>
            </a:r>
            <a:endParaRPr lang="en-US" sz="1000" b="1" dirty="0">
              <a:solidFill>
                <a:prstClr val="black"/>
              </a:solidFill>
            </a:endParaRPr>
          </a:p>
          <a:p>
            <a:pPr lvl="0">
              <a:defRPr/>
            </a:pPr>
            <a:r>
              <a:rPr lang="en-US" sz="1000" dirty="0"/>
              <a:t>5.3.5.1 ARGX-113-1704 ADAPT CSR/pg185/S12.4.2.1/P3 </a:t>
            </a:r>
            <a:r>
              <a:rPr lang="en-US" sz="1000" dirty="0">
                <a:solidFill>
                  <a:schemeClr val="accent6"/>
                </a:solidFill>
              </a:rPr>
              <a:t>– does not support this is just a list of tables</a:t>
            </a:r>
            <a:endParaRPr lang="en-US" sz="1000" dirty="0"/>
          </a:p>
          <a:p>
            <a:pPr>
              <a:defRPr/>
            </a:pPr>
            <a:r>
              <a:rPr lang="en-US" sz="1000" dirty="0">
                <a:latin typeface="Calibri" panose="020F0502020204030204" pitchFamily="34" charset="0"/>
                <a:ea typeface="Times New Roman" panose="02020603050405020304" pitchFamily="18" charset="0"/>
                <a:cs typeface="Times New Roman" panose="02020603050405020304" pitchFamily="18" charset="0"/>
              </a:rPr>
              <a:t>7_laboratory_data doc/table 14.3.2.1.1/pg71 of 489/ week 26/changes from SEB/mean/Median (highlighted)-</a:t>
            </a:r>
            <a:r>
              <a:rPr lang="en-US" sz="1000" dirty="0">
                <a:solidFill>
                  <a:schemeClr val="accent6"/>
                </a:solidFill>
                <a:latin typeface="Calibri" panose="020F0502020204030204" pitchFamily="34" charset="0"/>
                <a:ea typeface="Times New Roman" panose="02020603050405020304" pitchFamily="18" charset="0"/>
                <a:cs typeface="Times New Roman" panose="02020603050405020304" pitchFamily="18" charset="0"/>
              </a:rPr>
              <a:t>SB didn’t find highlighted version, moved file to job folder</a:t>
            </a:r>
            <a:endParaRPr lang="en-US" sz="1000" dirty="0"/>
          </a:p>
          <a:p>
            <a:pPr lvl="0">
              <a:defRPr/>
            </a:pPr>
            <a:endParaRPr lang="en-US" sz="1000" dirty="0"/>
          </a:p>
          <a:p>
            <a:pPr lvl="0">
              <a:defRPr/>
            </a:pPr>
            <a:r>
              <a:rPr lang="en-US" sz="1000" dirty="0">
                <a:solidFill>
                  <a:schemeClr val="accent6"/>
                </a:solidFill>
              </a:rPr>
              <a:t>SB edited annotations refs on slide face; FC OK except where noted</a:t>
            </a:r>
            <a:endParaRPr lang="en-US" sz="1000" dirty="0">
              <a:solidFill>
                <a:schemeClr val="accent6"/>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 the ADAPT study, the time between treatment cycles was at least five weeks (at least 8 weeks from the first infusion) and there were a maximum of three cycles</a:t>
            </a:r>
            <a:endParaRPr lang="en-US" dirty="0"/>
          </a:p>
          <a:p>
            <a:pPr marL="171450" indent="-171450">
              <a:buFont typeface="Arial" panose="020B0604020202020204" pitchFamily="34" charset="0"/>
              <a:buChar char="•"/>
            </a:pPr>
            <a:r>
              <a:rPr lang="en-US" dirty="0"/>
              <a:t>In the ADAPT+ study, the time between treatment cycles was at least 4 weeks (at least 7 weeks from the first infusion) and there were a maximum of 10 cycles (</a:t>
            </a:r>
            <a:r>
              <a:rPr lang="en-US" i="1" dirty="0"/>
              <a:t>As of the Feb 1, 2021 data cutoff</a:t>
            </a:r>
            <a:r>
              <a:rPr lang="en-US" dirty="0"/>
              <a:t>)</a:t>
            </a:r>
            <a:endParaRPr lang="en-US" dirty="0"/>
          </a:p>
          <a:p>
            <a:pPr marL="171450" indent="-171450">
              <a:buFont typeface="Arial" panose="020B0604020202020204" pitchFamily="34" charset="0"/>
              <a:buChar char="•"/>
            </a:pPr>
            <a:r>
              <a:rPr lang="en-US" dirty="0"/>
              <a:t>While 151 patients rolled over to the open-label extension, only 139 have received at least one dose as of Feb 2021. The remaining patients we either still responding from their last cycle during ADAPT, or dropped out between roll-over and when they would have received their first dose in ADAPT+</a:t>
            </a: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4B44206-C036-4DE6-9946-ABCAD0A2FE62}" type="slidenum">
              <a:rPr lang="en-US" smtClean="0"/>
            </a:fld>
            <a:endParaRPr lang="en-US" dirty="0"/>
          </a:p>
        </p:txBody>
      </p:sp>
      <p:sp>
        <p:nvSpPr>
          <p:cNvPr id="5" name="TextBox 4"/>
          <p:cNvSpPr txBox="1"/>
          <p:nvPr/>
        </p:nvSpPr>
        <p:spPr>
          <a:xfrm>
            <a:off x="7296150" y="1276350"/>
            <a:ext cx="2867025" cy="4093428"/>
          </a:xfrm>
          <a:prstGeom prst="rect">
            <a:avLst/>
          </a:prstGeom>
          <a:noFill/>
          <a:ln>
            <a:solidFill>
              <a:schemeClr val="tx1"/>
            </a:solidFill>
          </a:ln>
        </p:spPr>
        <p:txBody>
          <a:bodyPr wrap="square" rtlCol="0">
            <a:spAutoFit/>
          </a:bodyPr>
          <a:lstStyle/>
          <a:p>
            <a:r>
              <a:rPr lang="en-US" sz="1000" b="1" dirty="0"/>
              <a:t>ADAPT</a:t>
            </a:r>
            <a:endParaRPr lang="en-US" sz="1000" b="1" dirty="0"/>
          </a:p>
          <a:p>
            <a:endParaRPr lang="en-US" sz="1000" b="1" dirty="0"/>
          </a:p>
          <a:p>
            <a:r>
              <a:rPr lang="en-US" sz="1000" b="1" dirty="0"/>
              <a:t>Far left text box “2 weeks screening…</a:t>
            </a:r>
            <a:r>
              <a:rPr lang="en-US" sz="1000" b="1" dirty="0" err="1"/>
              <a:t>etc</a:t>
            </a:r>
            <a:r>
              <a:rPr lang="en-US" sz="1000" b="1" dirty="0"/>
              <a:t>”, footnotes a and b </a:t>
            </a:r>
            <a:endParaRPr lang="en-US" sz="1000" b="1" dirty="0"/>
          </a:p>
          <a:p>
            <a:r>
              <a:rPr lang="en-US" sz="1000" dirty="0"/>
              <a:t>Howard 2021/pg528/col1/P2</a:t>
            </a:r>
            <a:endParaRPr lang="en-US" sz="1000" dirty="0"/>
          </a:p>
          <a:p>
            <a:r>
              <a:rPr lang="en-US" sz="1000" dirty="0"/>
              <a:t>Howard 2021/pg528/col1/P3</a:t>
            </a:r>
            <a:endParaRPr lang="en-US" sz="1000" dirty="0"/>
          </a:p>
          <a:p>
            <a:endParaRPr lang="en-US" sz="1000" i="1" dirty="0"/>
          </a:p>
          <a:p>
            <a:r>
              <a:rPr lang="en-US" sz="1000" i="1" dirty="0"/>
              <a:t>Design and Footnote C</a:t>
            </a:r>
            <a:endParaRPr lang="en-US" sz="1000" i="1" dirty="0"/>
          </a:p>
          <a:p>
            <a:r>
              <a:rPr lang="en-US" sz="1000" dirty="0"/>
              <a:t>Howard 2021/pg528/col2/P2</a:t>
            </a:r>
            <a:endParaRPr lang="en-US" sz="1000" dirty="0"/>
          </a:p>
          <a:p>
            <a:endParaRPr lang="en-US" sz="1000" i="1" dirty="0"/>
          </a:p>
          <a:p>
            <a:r>
              <a:rPr lang="en-US" sz="1000" i="1" dirty="0"/>
              <a:t>Ns</a:t>
            </a:r>
            <a:endParaRPr lang="en-US" sz="1000" i="1" dirty="0"/>
          </a:p>
          <a:p>
            <a:r>
              <a:rPr lang="en-US" sz="1000" dirty="0"/>
              <a:t>Howard 2021/pg529/Fig 1</a:t>
            </a:r>
            <a:endParaRPr lang="en-US" sz="1000" dirty="0"/>
          </a:p>
          <a:p>
            <a:endParaRPr lang="en-US" sz="1000" i="1" dirty="0"/>
          </a:p>
          <a:p>
            <a:r>
              <a:rPr lang="en-US" sz="1000" b="1" i="1" dirty="0"/>
              <a:t>ADAPT+</a:t>
            </a:r>
            <a:endParaRPr lang="en-US" sz="1000" b="1" i="1" dirty="0"/>
          </a:p>
          <a:p>
            <a:r>
              <a:rPr lang="en-US" sz="1000" i="1" dirty="0"/>
              <a:t>Design</a:t>
            </a:r>
            <a:endParaRPr lang="en-US" sz="1000" i="1" dirty="0"/>
          </a:p>
          <a:p>
            <a:r>
              <a:rPr lang="en-US" sz="1000" dirty="0"/>
              <a:t>ARGX-113-1705 CSR 07 Jul 2021/pg31/Figs 1-2</a:t>
            </a:r>
            <a:endParaRPr lang="en-US" sz="1000" dirty="0"/>
          </a:p>
          <a:p>
            <a:endParaRPr lang="en-US" sz="1000" dirty="0"/>
          </a:p>
          <a:p>
            <a:r>
              <a:rPr lang="en-US" sz="1000" i="1" dirty="0"/>
              <a:t>Retreatment and Footnote C</a:t>
            </a:r>
            <a:endParaRPr lang="en-US" sz="1000" i="1" dirty="0"/>
          </a:p>
          <a:p>
            <a:r>
              <a:rPr lang="en-US" sz="1000" dirty="0"/>
              <a:t>ARGX-113-1705 CSR 07 Jul 2021/pg36/S9.4.5.1</a:t>
            </a:r>
            <a:endParaRPr lang="en-US" sz="1000" dirty="0"/>
          </a:p>
          <a:p>
            <a:endParaRPr lang="en-US" sz="1000" i="1" dirty="0"/>
          </a:p>
          <a:p>
            <a:r>
              <a:rPr lang="en-US" sz="1000" i="1" dirty="0"/>
              <a:t>Ns</a:t>
            </a:r>
            <a:endParaRPr lang="en-US" sz="1000" i="1" dirty="0"/>
          </a:p>
          <a:p>
            <a:r>
              <a:rPr lang="en-US" sz="1000" dirty="0"/>
              <a:t>ARGX-113-1705 CSR 07 Jul 2021/pg67/Table 8/Rollover patients set row</a:t>
            </a:r>
            <a:endParaRPr lang="en-US" sz="1000" dirty="0"/>
          </a:p>
          <a:p>
            <a:endParaRPr lang="en-US" sz="1000" b="1" dirty="0"/>
          </a:p>
          <a:p>
            <a:r>
              <a:rPr lang="en-US" sz="1000" b="1" dirty="0">
                <a:solidFill>
                  <a:schemeClr val="accent6"/>
                </a:solidFill>
              </a:rPr>
              <a:t>SB FC OK</a:t>
            </a:r>
            <a:endParaRPr lang="en-US" sz="1000" b="1" dirty="0">
              <a:solidFill>
                <a:schemeClr val="accent6"/>
              </a:solidFill>
            </a:endParaRPr>
          </a:p>
          <a:p>
            <a:pPr lvl="0">
              <a:defRPr/>
            </a:pPr>
            <a:endParaRPr lang="en-US" sz="10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400"/>
              </a:spcBef>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44B44206-C036-4DE6-9946-ABCAD0A2FE6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p:cNvSpPr txBox="1"/>
          <p:nvPr/>
        </p:nvSpPr>
        <p:spPr>
          <a:xfrm>
            <a:off x="7061835" y="1143000"/>
            <a:ext cx="3328035" cy="1169551"/>
          </a:xfrm>
          <a:prstGeom prst="rect">
            <a:avLst/>
          </a:prstGeom>
          <a:noFill/>
          <a:ln>
            <a:solidFill>
              <a:schemeClr val="tx1"/>
            </a:solidFill>
          </a:ln>
        </p:spPr>
        <p:txBody>
          <a:bodyPr wrap="square" rtlCol="0">
            <a:spAutoFit/>
          </a:bodyPr>
          <a:lstStyle/>
          <a:p>
            <a:r>
              <a:rPr lang="en-US" sz="1000" b="1" dirty="0"/>
              <a:t>Left Graph: </a:t>
            </a:r>
            <a:endParaRPr lang="en-US" sz="1000" b="1" dirty="0"/>
          </a:p>
          <a:p>
            <a:r>
              <a:rPr lang="en-US" sz="1000" dirty="0"/>
              <a:t>ARGX-113-1705 CSR/pg80/Fig3</a:t>
            </a:r>
            <a:endParaRPr lang="en-US" sz="1000" dirty="0"/>
          </a:p>
          <a:p>
            <a:endParaRPr lang="en-US" sz="1000" dirty="0"/>
          </a:p>
          <a:p>
            <a:r>
              <a:rPr lang="en-US" sz="1000" b="1" dirty="0"/>
              <a:t>Right Graph: </a:t>
            </a:r>
            <a:endParaRPr lang="en-US" sz="1000" b="1" dirty="0"/>
          </a:p>
          <a:p>
            <a:r>
              <a:rPr lang="en-US" sz="1000" dirty="0"/>
              <a:t>ARGX-113-1705 CSR/pg91/Fig8</a:t>
            </a:r>
            <a:endParaRPr lang="en-US" sz="1000" dirty="0"/>
          </a:p>
          <a:p>
            <a:endParaRPr lang="en-US" sz="1000" dirty="0"/>
          </a:p>
          <a:p>
            <a:pPr>
              <a:defRPr/>
            </a:pPr>
            <a:r>
              <a:rPr lang="en-US" sz="1000" b="1" dirty="0">
                <a:solidFill>
                  <a:schemeClr val="accent6"/>
                </a:solidFill>
              </a:rPr>
              <a:t>SB FC OK</a:t>
            </a:r>
            <a:endParaRPr lang="en-US" sz="1000" b="1" dirty="0">
              <a:solidFill>
                <a:schemeClr val="accent6"/>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44B44206-C036-4DE6-9946-ABCAD0A2FE6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p:cNvSpPr txBox="1"/>
          <p:nvPr/>
        </p:nvSpPr>
        <p:spPr>
          <a:xfrm>
            <a:off x="7061835" y="1132367"/>
            <a:ext cx="3328035" cy="2092881"/>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rPr>
              <a:t>MG-ADL</a:t>
            </a:r>
            <a:endPar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1000" i="1" u="none" strike="noStrike" kern="1200" cap="none" spc="0" normalizeH="0" baseline="0" noProof="0" dirty="0">
                <a:ln>
                  <a:noFill/>
                </a:ln>
                <a:solidFill>
                  <a:prstClr val="black"/>
                </a:solidFill>
                <a:effectLst/>
                <a:uLnTx/>
                <a:uFillTx/>
                <a:latin typeface="Calibri" panose="020F0502020204030204"/>
                <a:ea typeface="+mn-ea"/>
                <a:cs typeface="+mn-cs"/>
              </a:rPr>
              <a:t>ADAPT PBO Week 3:</a:t>
            </a:r>
            <a:endParaRPr kumimoji="0" lang="en-US" sz="100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ARGX-113-1704/ADAPT 14.2.1.10.2 MG-ADL Freq CFB/pg 2-3 of 39/Changes from CNB/Placebo/Week3</a:t>
            </a: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1000" i="1" u="none" strike="noStrike" kern="1200" cap="none" spc="0" normalizeH="0" baseline="0" noProof="0" dirty="0">
                <a:ln>
                  <a:noFill/>
                </a:ln>
                <a:solidFill>
                  <a:prstClr val="black"/>
                </a:solidFill>
                <a:effectLst/>
                <a:uLnTx/>
                <a:uFillTx/>
                <a:latin typeface="Calibri" panose="020F0502020204030204"/>
                <a:ea typeface="+mn-ea"/>
                <a:cs typeface="+mn-cs"/>
              </a:rPr>
              <a:t>ADAPT+ EFG Total EFG Seropositive C1-7:</a:t>
            </a:r>
            <a:endParaRPr kumimoji="0" lang="en-US" sz="100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ARGX-113-1705/argx-113-1705-tables-14.2-bundle/PDF pg317/table pgs 2-3, 9, 14-15, 20, 25, 29-30, 33-34 of 80 [see highlighted version]</a:t>
            </a: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000" b="1" i="0" u="none" strike="noStrike" kern="1200" cap="none" spc="0" normalizeH="0" baseline="0" noProof="0" dirty="0">
              <a:ln>
                <a:noFill/>
              </a:ln>
              <a:solidFill>
                <a:schemeClr val="accent6"/>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US" sz="1000" b="1" dirty="0">
                <a:solidFill>
                  <a:schemeClr val="accent6"/>
                </a:solidFill>
                <a:latin typeface="Calibri" panose="020F0502020204030204"/>
              </a:rPr>
              <a:t>Why aren’t these values the same as in slide 7? Graphs match for QMG values.</a:t>
            </a:r>
            <a:endParaRPr kumimoji="0" lang="en-US" sz="1000" b="1" i="0" u="none" strike="noStrike" kern="1200" cap="none" spc="0" normalizeH="0" baseline="0" noProof="0" dirty="0">
              <a:ln>
                <a:noFill/>
              </a:ln>
              <a:solidFill>
                <a:schemeClr val="accent6"/>
              </a:solidFill>
              <a:effectLst/>
              <a:uLnTx/>
              <a:uFillTx/>
              <a:latin typeface="Calibri" panose="020F0502020204030204"/>
              <a:ea typeface="+mn-ea"/>
              <a:cs typeface="+mn-cs"/>
            </a:endParaRPr>
          </a:p>
        </p:txBody>
      </p:sp>
      <p:sp>
        <p:nvSpPr>
          <p:cNvPr id="6" name="TextBox 5"/>
          <p:cNvSpPr txBox="1"/>
          <p:nvPr/>
        </p:nvSpPr>
        <p:spPr>
          <a:xfrm>
            <a:off x="7061834" y="3507998"/>
            <a:ext cx="3328035" cy="1785104"/>
          </a:xfrm>
          <a:prstGeom prst="rect">
            <a:avLst/>
          </a:prstGeom>
          <a:noFill/>
          <a:ln>
            <a:solidFill>
              <a:schemeClr val="tx1"/>
            </a:solidFill>
          </a:ln>
        </p:spPr>
        <p:txBody>
          <a:bodyPr wrap="square" rtlCol="0">
            <a:spAutoFit/>
          </a:bodyPr>
          <a:lstStyle/>
          <a:p>
            <a:r>
              <a:rPr lang="en-US" sz="1000" b="1" dirty="0"/>
              <a:t>QMG</a:t>
            </a:r>
            <a:endParaRPr lang="en-US" sz="1000" b="1" dirty="0"/>
          </a:p>
          <a:p>
            <a:r>
              <a:rPr lang="en-US" sz="1000" i="1" dirty="0"/>
              <a:t>ADAPT PBO Week 3:</a:t>
            </a:r>
            <a:endParaRPr lang="en-US" sz="1000" i="1" dirty="0"/>
          </a:p>
          <a:p>
            <a:r>
              <a:rPr lang="en-US" sz="1000" dirty="0"/>
              <a:t>ARGX-113-1704/ ADAPT TABLE 14.2.2.9.2  QMG Freq CFB/pg3/ of 39/ Changes from CNB/Placebo/Week 3</a:t>
            </a:r>
            <a:endParaRPr lang="en-US" sz="1000" dirty="0"/>
          </a:p>
          <a:p>
            <a:endParaRPr lang="en-US" sz="1000" dirty="0"/>
          </a:p>
          <a:p>
            <a:r>
              <a:rPr lang="en-US" sz="1000" i="1" dirty="0"/>
              <a:t>ADAPT+ EFG Total EFG Seropositive QMG C1-7:</a:t>
            </a:r>
            <a:endParaRPr lang="en-US" sz="1000" i="1" dirty="0"/>
          </a:p>
          <a:p>
            <a:r>
              <a:rPr lang="en-US" sz="1000" dirty="0"/>
              <a:t>ARGX-113-1705/argx-113-1705-tables-14.2-bundle/TABLE14.2.2.2.2/PDF pg 639/pg2-3, 8-9, 14-15, 19-20, 24-25, 29-30, 33 of 64</a:t>
            </a:r>
            <a:endParaRPr lang="en-US" sz="1000" dirty="0"/>
          </a:p>
          <a:p>
            <a:endParaRPr lang="en-US" sz="1000" dirty="0"/>
          </a:p>
          <a:p>
            <a:r>
              <a:rPr lang="en-US" sz="1000" b="1" dirty="0">
                <a:solidFill>
                  <a:schemeClr val="accent6"/>
                </a:solidFill>
              </a:rPr>
              <a:t>SB FC OK</a:t>
            </a:r>
            <a:endParaRPr lang="en-US" sz="1000" b="1" dirty="0">
              <a:solidFill>
                <a:schemeClr val="accent6"/>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00" b="0" dirty="0"/>
              <a:t>All AEs were treatment-emergent AEs</a:t>
            </a:r>
            <a:endParaRPr lang="en-US" sz="1000" b="0" dirty="0"/>
          </a:p>
          <a:p>
            <a:pPr marL="171450" indent="-171450">
              <a:buFont typeface="Arial" panose="020B0604020202020204" pitchFamily="34" charset="0"/>
              <a:buChar char="•"/>
            </a:pPr>
            <a:r>
              <a:rPr lang="en-US" sz="1000" b="0" dirty="0"/>
              <a:t>Majority of AEs in the ADAPT and ADAPT+ trial were mild to moderate in severity</a:t>
            </a:r>
            <a:endParaRPr lang="en-US" sz="1000" b="0" dirty="0"/>
          </a:p>
          <a:p>
            <a:pPr marL="171450" indent="-171450">
              <a:buFont typeface="Arial" panose="020B0604020202020204" pitchFamily="34" charset="0"/>
              <a:buChar char="•"/>
            </a:pPr>
            <a:r>
              <a:rPr lang="en-US" sz="1000" dirty="0"/>
              <a:t>AE Incidence Rate rates similar across PBO, EFG and ADAPT+</a:t>
            </a:r>
            <a:endParaRPr lang="en-US" sz="1000" dirty="0"/>
          </a:p>
          <a:p>
            <a:pPr marL="174625" indent="-174625">
              <a:buFont typeface="Arial" panose="020B0604020202020204" pitchFamily="34" charset="0"/>
              <a:buChar char="•"/>
            </a:pPr>
            <a:r>
              <a:rPr lang="nl-BE" sz="1000" b="0" dirty="0">
                <a:solidFill>
                  <a:schemeClr val="tx1">
                    <a:lumMod val="50000"/>
                  </a:schemeClr>
                </a:solidFill>
                <a:effectLst>
                  <a:glow>
                    <a:srgbClr val="000000"/>
                  </a:glow>
                </a:effectLst>
              </a:rPr>
              <a:t>All infusion-related reactions were mild in severity, with the exception of a moderate rash</a:t>
            </a:r>
            <a:endParaRPr lang="nl-BE" sz="1000" b="0" dirty="0">
              <a:solidFill>
                <a:schemeClr val="tx1">
                  <a:lumMod val="50000"/>
                </a:schemeClr>
              </a:solidFill>
              <a:effectLst>
                <a:glow>
                  <a:srgbClr val="000000"/>
                </a:glow>
              </a:effectLst>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nl-BE" sz="1000" b="0" i="0" u="none" strike="noStrike" kern="1200" cap="none" spc="0" normalizeH="0" baseline="0" noProof="0" dirty="0">
                <a:ln>
                  <a:noFill/>
                </a:ln>
                <a:solidFill>
                  <a:srgbClr val="595A59">
                    <a:lumMod val="75000"/>
                  </a:srgbClr>
                </a:solidFill>
                <a:effectLst>
                  <a:glow>
                    <a:srgbClr val="000000"/>
                  </a:glow>
                </a:effectLst>
                <a:uLnTx/>
                <a:uFillTx/>
                <a:ea typeface="+mn-ea"/>
                <a:cs typeface="+mn-cs"/>
              </a:rPr>
              <a:t>SAEs placebo group: 1 case each of myocardial ischemia, atrial fibrillation, spinal ligament ossification (that led to treatment discontinuation); remaining events were URTI, spinal compression fracture, MG worsening, and MG crisis.</a:t>
            </a:r>
            <a:endParaRPr kumimoji="0" lang="nl-BE" sz="1000" b="0" i="0" u="none" strike="noStrike" kern="1200" cap="none" spc="0" normalizeH="0" baseline="0" noProof="0" dirty="0">
              <a:ln>
                <a:noFill/>
              </a:ln>
              <a:solidFill>
                <a:srgbClr val="595A59">
                  <a:lumMod val="75000"/>
                </a:srgbClr>
              </a:solidFill>
              <a:effectLst>
                <a:glow>
                  <a:srgbClr val="000000"/>
                </a:glow>
              </a:effectLst>
              <a:uLnTx/>
              <a:uFillTx/>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nl-BE" sz="1000" b="0" i="0" u="none" strike="noStrike" kern="1200" cap="none" spc="0" normalizeH="0" baseline="0" noProof="0" dirty="0">
                <a:ln>
                  <a:noFill/>
                </a:ln>
                <a:solidFill>
                  <a:srgbClr val="595A59">
                    <a:lumMod val="75000"/>
                  </a:srgbClr>
                </a:solidFill>
                <a:effectLst>
                  <a:glow>
                    <a:srgbClr val="000000"/>
                  </a:glow>
                </a:effectLst>
                <a:uLnTx/>
                <a:uFillTx/>
                <a:ea typeface="+mn-ea"/>
                <a:cs typeface="+mn-cs"/>
              </a:rPr>
              <a:t>SAEs efgartigimod group: thrombocytosis, rectal adenocarcinoma, MG worsening (each leading to treatment discontinuation), and depression.</a:t>
            </a:r>
            <a:endParaRPr kumimoji="0" lang="nl-BE" sz="1000" b="0" i="0" u="none" strike="noStrike" kern="1200" cap="none" spc="0" normalizeH="0" baseline="0" noProof="0" dirty="0">
              <a:ln>
                <a:noFill/>
              </a:ln>
              <a:solidFill>
                <a:srgbClr val="595A59">
                  <a:lumMod val="75000"/>
                </a:srgbClr>
              </a:solidFill>
              <a:effectLst>
                <a:glow>
                  <a:srgbClr val="000000"/>
                </a:glow>
              </a:effectLst>
              <a:uLnTx/>
              <a:uFillTx/>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nl-BE" sz="1000" b="0" i="0" u="none" strike="noStrike" kern="1200" cap="none" spc="0" normalizeH="0" baseline="0" noProof="0" dirty="0">
                <a:ln>
                  <a:noFill/>
                </a:ln>
                <a:solidFill>
                  <a:srgbClr val="595A59">
                    <a:lumMod val="75000"/>
                  </a:srgbClr>
                </a:solidFill>
                <a:effectLst>
                  <a:glow>
                    <a:srgbClr val="000000"/>
                  </a:glow>
                </a:effectLst>
                <a:uLnTx/>
                <a:uFillTx/>
                <a:ea typeface="+mn-ea"/>
                <a:cs typeface="+mn-cs"/>
              </a:rPr>
              <a:t>All infusion AEs were mild in severity.</a:t>
            </a:r>
            <a:endParaRPr kumimoji="0" lang="nl-BE" sz="1000" b="0" i="0" u="none" strike="noStrike" kern="1200" cap="none" spc="0" normalizeH="0" baseline="0" noProof="0" dirty="0">
              <a:ln>
                <a:noFill/>
              </a:ln>
              <a:solidFill>
                <a:srgbClr val="595A59">
                  <a:lumMod val="75000"/>
                </a:srgbClr>
              </a:solidFill>
              <a:effectLst>
                <a:glow>
                  <a:srgbClr val="000000"/>
                </a:glow>
              </a:effectLst>
              <a:uLnTx/>
              <a:uFillTx/>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nl-BE" sz="1000" b="0" i="0" u="none" strike="noStrike" kern="1200" cap="none" spc="0" normalizeH="0" baseline="0" noProof="0" dirty="0">
                <a:ln>
                  <a:noFill/>
                </a:ln>
                <a:solidFill>
                  <a:srgbClr val="595A59">
                    <a:lumMod val="75000"/>
                  </a:srgbClr>
                </a:solidFill>
                <a:effectLst>
                  <a:glow>
                    <a:srgbClr val="000000"/>
                  </a:glow>
                </a:effectLst>
                <a:uLnTx/>
                <a:uFillTx/>
                <a:ea typeface="+mn-ea"/>
                <a:cs typeface="+mn-cs"/>
              </a:rPr>
              <a:t>All infections were mild to moderate in severity except for 3 severe events: influenza </a:t>
            </a:r>
            <a:r>
              <a:rPr lang="nl-BE" sz="1000" dirty="0">
                <a:solidFill>
                  <a:srgbClr val="595A59">
                    <a:lumMod val="75000"/>
                  </a:srgbClr>
                </a:solidFill>
                <a:effectLst>
                  <a:glow>
                    <a:srgbClr val="000000"/>
                  </a:glow>
                </a:effectLst>
              </a:rPr>
              <a:t>and pharyngitis (efgartigimod) and URTI (placebo).</a:t>
            </a:r>
            <a:endParaRPr lang="nl-BE" sz="1000" dirty="0">
              <a:solidFill>
                <a:srgbClr val="595A59">
                  <a:lumMod val="75000"/>
                </a:srgbClr>
              </a:solidFill>
              <a:effectLst>
                <a:glow>
                  <a:srgbClr val="000000"/>
                </a:glow>
              </a:effectLst>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nl-BE" sz="1000" dirty="0">
                <a:solidFill>
                  <a:srgbClr val="595A59">
                    <a:lumMod val="75000"/>
                  </a:srgbClr>
                </a:solidFill>
                <a:effectLst>
                  <a:glow>
                    <a:srgbClr val="000000"/>
                  </a:glow>
                </a:effectLst>
              </a:rPr>
              <a:t>In ADAPT+, </a:t>
            </a:r>
            <a:r>
              <a:rPr lang="en-US" sz="1000" dirty="0">
                <a:solidFill>
                  <a:srgbClr val="595A59">
                    <a:lumMod val="75000"/>
                  </a:srgbClr>
                </a:solidFill>
                <a:effectLst>
                  <a:glow>
                    <a:srgbClr val="000000"/>
                  </a:glow>
                </a:effectLst>
              </a:rPr>
              <a:t>5.8% (8/139) patients had COVID19/COVID19 pneumonia; 3 events were severe and serious.</a:t>
            </a:r>
            <a:endParaRPr lang="nl-BE" sz="1000" dirty="0">
              <a:solidFill>
                <a:srgbClr val="595A59">
                  <a:lumMod val="75000"/>
                </a:srgbClr>
              </a:solidFill>
              <a:effectLst>
                <a:glow>
                  <a:srgbClr val="000000"/>
                </a:glow>
              </a:effectLst>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nl-BE" sz="1000" dirty="0">
                <a:solidFill>
                  <a:srgbClr val="595A59">
                    <a:lumMod val="75000"/>
                  </a:srgbClr>
                </a:solidFill>
                <a:effectLst>
                  <a:glow>
                    <a:srgbClr val="000000"/>
                  </a:glow>
                </a:effectLst>
              </a:rPr>
              <a:t>P</a:t>
            </a:r>
            <a:r>
              <a:rPr lang="en-US" sz="1000" dirty="0" err="1">
                <a:solidFill>
                  <a:srgbClr val="595A59">
                    <a:lumMod val="75000"/>
                  </a:srgbClr>
                </a:solidFill>
                <a:effectLst>
                  <a:glow>
                    <a:srgbClr val="000000"/>
                  </a:glow>
                </a:effectLst>
              </a:rPr>
              <a:t>lacebo</a:t>
            </a:r>
            <a:r>
              <a:rPr lang="en-US" sz="1000" dirty="0">
                <a:solidFill>
                  <a:srgbClr val="595A59">
                    <a:lumMod val="75000"/>
                  </a:srgbClr>
                </a:solidFill>
                <a:effectLst>
                  <a:glow>
                    <a:srgbClr val="000000"/>
                  </a:glow>
                </a:effectLst>
              </a:rPr>
              <a:t> group discontinuations: myocardial </a:t>
            </a:r>
            <a:r>
              <a:rPr kumimoji="0" lang="en-US" sz="1000" b="0" i="0" u="none" strike="noStrike" kern="1200" cap="none" spc="0" normalizeH="0" baseline="0" noProof="0" dirty="0">
                <a:ln>
                  <a:noFill/>
                </a:ln>
                <a:solidFill>
                  <a:srgbClr val="595A59">
                    <a:lumMod val="75000"/>
                  </a:srgbClr>
                </a:solidFill>
                <a:effectLst>
                  <a:glow>
                    <a:srgbClr val="000000"/>
                  </a:glow>
                </a:effectLst>
                <a:uLnTx/>
                <a:uFillTx/>
                <a:ea typeface="+mn-ea"/>
                <a:cs typeface="+mn-cs"/>
              </a:rPr>
              <a:t>ischemia, atrial fibrillation, spinal ligament ossification (all SAEs)</a:t>
            </a:r>
            <a:endParaRPr kumimoji="0" lang="en-US" sz="1000" b="0" i="0" u="none" strike="noStrike" kern="1200" cap="none" spc="0" normalizeH="0" baseline="0" noProof="0" dirty="0">
              <a:ln>
                <a:noFill/>
              </a:ln>
              <a:solidFill>
                <a:srgbClr val="595A59">
                  <a:lumMod val="75000"/>
                </a:srgbClr>
              </a:solidFill>
              <a:effectLst>
                <a:glow>
                  <a:srgbClr val="000000"/>
                </a:glow>
              </a:effectLst>
              <a:uLnTx/>
              <a:uFillTx/>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sz="1000" dirty="0">
                <a:solidFill>
                  <a:srgbClr val="595A59">
                    <a:lumMod val="75000"/>
                  </a:srgbClr>
                </a:solidFill>
                <a:effectLst>
                  <a:glow>
                    <a:srgbClr val="000000"/>
                  </a:glow>
                </a:effectLst>
              </a:rPr>
              <a:t>E</a:t>
            </a:r>
            <a:r>
              <a:rPr kumimoji="0" lang="en-US" sz="1000" b="0" i="0" u="none" strike="noStrike" kern="1200" cap="none" spc="0" normalizeH="0" baseline="0" noProof="0" dirty="0" err="1">
                <a:ln>
                  <a:noFill/>
                </a:ln>
                <a:solidFill>
                  <a:srgbClr val="595A59">
                    <a:lumMod val="75000"/>
                  </a:srgbClr>
                </a:solidFill>
                <a:effectLst>
                  <a:glow>
                    <a:srgbClr val="000000"/>
                  </a:glow>
                </a:effectLst>
                <a:uLnTx/>
                <a:uFillTx/>
                <a:ea typeface="+mn-ea"/>
                <a:cs typeface="+mn-cs"/>
              </a:rPr>
              <a:t>fgartigimod</a:t>
            </a:r>
            <a:r>
              <a:rPr kumimoji="0" lang="en-US" sz="1000" b="0" i="0" u="none" strike="noStrike" kern="1200" cap="none" spc="0" normalizeH="0" baseline="0" noProof="0" dirty="0">
                <a:ln>
                  <a:noFill/>
                </a:ln>
                <a:solidFill>
                  <a:srgbClr val="595A59">
                    <a:lumMod val="75000"/>
                  </a:srgbClr>
                </a:solidFill>
                <a:effectLst>
                  <a:glow>
                    <a:srgbClr val="000000"/>
                  </a:glow>
                </a:effectLst>
                <a:uLnTx/>
                <a:uFillTx/>
                <a:ea typeface="+mn-ea"/>
                <a:cs typeface="+mn-cs"/>
              </a:rPr>
              <a:t> group discontinuations: MG worsening, rectal adenocarcinoma, thrombocytosis (all SAEs). </a:t>
            </a:r>
            <a:endParaRPr kumimoji="0" lang="en-US" sz="1000" b="0" i="0" u="none" strike="noStrike" kern="1200" cap="none" spc="0" normalizeH="0" baseline="0" noProof="0" dirty="0">
              <a:ln>
                <a:noFill/>
              </a:ln>
              <a:solidFill>
                <a:srgbClr val="595A59">
                  <a:lumMod val="75000"/>
                </a:srgbClr>
              </a:solidFill>
              <a:effectLst>
                <a:glow>
                  <a:srgbClr val="000000"/>
                </a:glow>
              </a:effectLst>
              <a:uLnTx/>
              <a:uFillTx/>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sz="1000" dirty="0">
                <a:solidFill>
                  <a:srgbClr val="595A59">
                    <a:lumMod val="75000"/>
                  </a:srgbClr>
                </a:solidFill>
                <a:effectLst>
                  <a:glow>
                    <a:srgbClr val="000000"/>
                  </a:glow>
                </a:effectLst>
              </a:rPr>
              <a:t>5 deaths occurred in the Open Label Long Term Extension Study (ADAPT+); 0 deaths occurred in ADAPT (details on next slide)</a:t>
            </a:r>
            <a:endParaRPr lang="en-US" sz="1000" dirty="0">
              <a:solidFill>
                <a:srgbClr val="595A59">
                  <a:lumMod val="75000"/>
                </a:srgbClr>
              </a:solidFill>
              <a:effectLst>
                <a:glow>
                  <a:srgbClr val="000000"/>
                </a:glow>
              </a:effectLst>
            </a:endParaRPr>
          </a:p>
          <a:p>
            <a:pPr marL="631825" lvl="1" indent="-174625">
              <a:buFont typeface="Arial" panose="020B0604020202020204" pitchFamily="34" charset="0"/>
              <a:buChar char="•"/>
            </a:pPr>
            <a:endParaRPr lang="en-US" sz="1050" dirty="0"/>
          </a:p>
          <a:p>
            <a:pPr marL="174625" indent="-174625">
              <a:buFont typeface="Arial" panose="020B0604020202020204" pitchFamily="34" charset="0"/>
              <a:buChar char="•"/>
            </a:pPr>
            <a:endParaRPr lang="nl-BE" sz="1050" b="0" dirty="0">
              <a:solidFill>
                <a:schemeClr val="tx1">
                  <a:lumMod val="50000"/>
                </a:schemeClr>
              </a:solidFill>
              <a:effectLst>
                <a:glow>
                  <a:srgbClr val="000000"/>
                </a:glow>
              </a:effectLst>
            </a:endParaRPr>
          </a:p>
          <a:p>
            <a:endParaRPr lang="en-US" sz="1050" dirty="0"/>
          </a:p>
          <a:p>
            <a:endParaRPr lang="en-US" sz="1050" dirty="0"/>
          </a:p>
          <a:p>
            <a:pPr marL="171450" marR="0" lvl="0" indent="-171450" algn="l" defTabSz="914400" rtl="0" eaLnBrk="1" fontAlgn="auto" latinLnBrk="0" hangingPunct="1">
              <a:lnSpc>
                <a:spcPct val="100000"/>
              </a:lnSpc>
              <a:spcBef>
                <a:spcPts val="400"/>
              </a:spcBef>
              <a:spcAft>
                <a:spcPts val="0"/>
              </a:spcAft>
              <a:buClrTx/>
              <a:buSzTx/>
              <a:buFont typeface="Arial" panose="020B0604020202020204" pitchFamily="34" charset="0"/>
              <a:buChar char="•"/>
              <a:defRPr/>
            </a:pPr>
            <a:endParaRPr lang="en-US" sz="105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44B44206-C036-4DE6-9946-ABCAD0A2FE6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6" name="Table 5"/>
          <p:cNvGraphicFramePr>
            <a:graphicFrameLocks noGrp="1"/>
          </p:cNvGraphicFramePr>
          <p:nvPr/>
        </p:nvGraphicFramePr>
        <p:xfrm>
          <a:off x="7027545" y="7556844"/>
          <a:ext cx="5481993" cy="2256738"/>
        </p:xfrm>
        <a:graphic>
          <a:graphicData uri="http://schemas.openxmlformats.org/drawingml/2006/table">
            <a:tbl>
              <a:tblPr firstRow="1" firstCol="1" bandRow="1">
                <a:tableStyleId>{1FECB4D8-DB02-4DC6-A0A2-4F2EBAE1DC90}</a:tableStyleId>
              </a:tblPr>
              <a:tblGrid>
                <a:gridCol w="380273"/>
                <a:gridCol w="1741518"/>
                <a:gridCol w="411631"/>
                <a:gridCol w="633279"/>
                <a:gridCol w="2315292"/>
              </a:tblGrid>
              <a:tr h="310988">
                <a:tc>
                  <a:txBody>
                    <a:bodyPr/>
                    <a:lstStyle/>
                    <a:p>
                      <a:pPr algn="ctr" rtl="0"/>
                      <a:r>
                        <a:rPr lang="en-US" sz="700" dirty="0">
                          <a:effectLst/>
                        </a:rPr>
                        <a:t>Age/</a:t>
                      </a:r>
                      <a:endParaRPr lang="en-US" sz="700" dirty="0">
                        <a:effectLst/>
                      </a:endParaRPr>
                    </a:p>
                    <a:p>
                      <a:pPr algn="ctr" rtl="0"/>
                      <a:r>
                        <a:rPr lang="en-US" sz="700" dirty="0">
                          <a:effectLst/>
                        </a:rPr>
                        <a:t>Sex</a:t>
                      </a:r>
                      <a:endParaRPr lang="en-US" sz="700" dirty="0">
                        <a:effectLst/>
                        <a:latin typeface="+mn-lt"/>
                      </a:endParaRPr>
                    </a:p>
                  </a:txBody>
                  <a:tcPr marL="0" marR="0" marT="0" marB="0" anchor="ctr"/>
                </a:tc>
                <a:tc>
                  <a:txBody>
                    <a:bodyPr/>
                    <a:lstStyle/>
                    <a:p>
                      <a:pPr algn="ctr" rtl="0"/>
                      <a:r>
                        <a:rPr lang="en-US" sz="700" dirty="0">
                          <a:effectLst/>
                        </a:rPr>
                        <a:t>COD</a:t>
                      </a:r>
                      <a:endParaRPr lang="en-US" sz="700" dirty="0">
                        <a:effectLst/>
                        <a:latin typeface="+mn-lt"/>
                      </a:endParaRPr>
                    </a:p>
                  </a:txBody>
                  <a:tcPr marL="0" marR="0" marT="0" marB="0" anchor="ctr"/>
                </a:tc>
                <a:tc>
                  <a:txBody>
                    <a:bodyPr/>
                    <a:lstStyle/>
                    <a:p>
                      <a:pPr algn="ctr" rtl="0"/>
                      <a:r>
                        <a:rPr lang="en-US" sz="700" dirty="0">
                          <a:effectLst/>
                        </a:rPr>
                        <a:t>Last dose</a:t>
                      </a:r>
                      <a:endParaRPr lang="en-US" sz="700" dirty="0">
                        <a:effectLst/>
                        <a:latin typeface="+mn-lt"/>
                      </a:endParaRPr>
                    </a:p>
                  </a:txBody>
                  <a:tcPr marL="0" marR="0" marT="0" marB="0" anchor="ctr"/>
                </a:tc>
                <a:tc>
                  <a:txBody>
                    <a:bodyPr/>
                    <a:lstStyle/>
                    <a:p>
                      <a:pPr algn="ctr" rtl="0"/>
                      <a:r>
                        <a:rPr lang="en-US" sz="700" dirty="0">
                          <a:effectLst/>
                        </a:rPr>
                        <a:t>Number of Infusions</a:t>
                      </a:r>
                      <a:r>
                        <a:rPr lang="en-US" sz="700" baseline="30000" dirty="0">
                          <a:effectLst/>
                        </a:rPr>
                        <a:t>a</a:t>
                      </a:r>
                      <a:endParaRPr lang="en-US" sz="700" baseline="30000" dirty="0">
                        <a:effectLst/>
                        <a:latin typeface="+mn-lt"/>
                      </a:endParaRPr>
                    </a:p>
                  </a:txBody>
                  <a:tcPr marL="0" marR="0" marT="0" marB="0" anchor="ctr"/>
                </a:tc>
                <a:tc>
                  <a:txBody>
                    <a:bodyPr/>
                    <a:lstStyle/>
                    <a:p>
                      <a:pPr algn="ctr" rtl="0"/>
                      <a:r>
                        <a:rPr lang="en-US" sz="700" dirty="0">
                          <a:effectLst/>
                        </a:rPr>
                        <a:t>Comorbidities</a:t>
                      </a:r>
                      <a:endParaRPr lang="en-US" sz="700" dirty="0">
                        <a:effectLst/>
                        <a:latin typeface="+mn-lt"/>
                      </a:endParaRPr>
                    </a:p>
                  </a:txBody>
                  <a:tcPr marL="0" marR="0" marT="0" marB="0" anchor="ctr"/>
                </a:tc>
              </a:tr>
              <a:tr h="459691">
                <a:tc>
                  <a:txBody>
                    <a:bodyPr/>
                    <a:lstStyle/>
                    <a:p>
                      <a:pPr algn="ctr" rtl="0"/>
                      <a:r>
                        <a:rPr lang="en-US" sz="700" dirty="0">
                          <a:effectLst/>
                        </a:rPr>
                        <a:t>72/F</a:t>
                      </a:r>
                      <a:endParaRPr lang="en-US" sz="700" dirty="0">
                        <a:effectLst/>
                      </a:endParaRPr>
                    </a:p>
                  </a:txBody>
                  <a:tcPr marL="0" marR="0" marT="0" marB="0" anchor="ctr"/>
                </a:tc>
                <a:tc>
                  <a:txBody>
                    <a:bodyPr/>
                    <a:lstStyle/>
                    <a:p>
                      <a:pPr algn="ctr" rtl="0"/>
                      <a:r>
                        <a:rPr lang="en-US" sz="700" dirty="0">
                          <a:effectLst/>
                        </a:rPr>
                        <a:t>Unknown; Preexisting CV disease, </a:t>
                      </a:r>
                      <a:r>
                        <a:rPr lang="en-US" sz="700" dirty="0"/>
                        <a:t>autopsy confirmed coronary artery atherosclerosis and cardiomegaly</a:t>
                      </a:r>
                      <a:endParaRPr lang="en-US" sz="700" dirty="0">
                        <a:effectLst/>
                        <a:latin typeface="+mn-lt"/>
                      </a:endParaRPr>
                    </a:p>
                  </a:txBody>
                  <a:tcPr marL="0" marR="0" marT="0" marB="0" anchor="ctr"/>
                </a:tc>
                <a:tc>
                  <a:txBody>
                    <a:bodyPr/>
                    <a:lstStyle/>
                    <a:p>
                      <a:pPr algn="ctr" fontAlgn="b"/>
                      <a:r>
                        <a:rPr lang="en-US" sz="700" b="0" u="none" strike="noStrike" dirty="0">
                          <a:solidFill>
                            <a:srgbClr val="000000"/>
                          </a:solidFill>
                          <a:effectLst/>
                        </a:rPr>
                        <a:t>4</a:t>
                      </a:r>
                      <a:endParaRPr lang="en-US" sz="700" b="0" u="none" strike="noStrike" dirty="0">
                        <a:solidFill>
                          <a:srgbClr val="000000"/>
                        </a:solidFill>
                        <a:effectLst/>
                      </a:endParaRPr>
                    </a:p>
                    <a:p>
                      <a:pPr algn="ctr" fontAlgn="b"/>
                      <a:r>
                        <a:rPr lang="en-US" sz="700" b="0" u="none" strike="noStrike" dirty="0">
                          <a:solidFill>
                            <a:srgbClr val="000000"/>
                          </a:solidFill>
                          <a:effectLst/>
                        </a:rPr>
                        <a:t>days</a:t>
                      </a:r>
                      <a:endParaRPr lang="en-US" sz="700" b="0" i="0" u="none" strike="noStrike" dirty="0">
                        <a:solidFill>
                          <a:srgbClr val="000000"/>
                        </a:solidFill>
                        <a:effectLst/>
                        <a:latin typeface="+mn-lt"/>
                      </a:endParaRPr>
                    </a:p>
                  </a:txBody>
                  <a:tcPr marL="5864" marR="5864" marT="5864" marB="0" anchor="ctr"/>
                </a:tc>
                <a:tc>
                  <a:txBody>
                    <a:bodyPr/>
                    <a:lstStyle/>
                    <a:p>
                      <a:pPr marL="0" indent="0" algn="ctr" fontAlgn="b">
                        <a:buFontTx/>
                        <a:buNone/>
                      </a:pPr>
                      <a:r>
                        <a:rPr lang="en-US" sz="700" b="0" u="none" strike="noStrike" dirty="0">
                          <a:solidFill>
                            <a:srgbClr val="000000"/>
                          </a:solidFill>
                          <a:effectLst/>
                        </a:rPr>
                        <a:t>4 in ADAPT and 9 in ADAPT+</a:t>
                      </a:r>
                      <a:endParaRPr lang="en-US" sz="700" b="0" i="0" u="none" strike="noStrike" dirty="0">
                        <a:solidFill>
                          <a:srgbClr val="000000"/>
                        </a:solidFill>
                        <a:effectLst/>
                        <a:latin typeface="+mn-lt"/>
                      </a:endParaRPr>
                    </a:p>
                  </a:txBody>
                  <a:tcPr marL="5864" marR="5864" marT="5864" marB="0" anchor="ctr"/>
                </a:tc>
                <a:tc>
                  <a:txBody>
                    <a:bodyPr/>
                    <a:lstStyle/>
                    <a:p>
                      <a:pPr marL="0" marR="0" lvl="0" indent="0" algn="ctr" defTabSz="914400" rtl="0" eaLnBrk="1" fontAlgn="b" latinLnBrk="0" hangingPunct="1">
                        <a:lnSpc>
                          <a:spcPct val="100000"/>
                        </a:lnSpc>
                        <a:spcBef>
                          <a:spcPts val="0"/>
                        </a:spcBef>
                        <a:spcAft>
                          <a:spcPts val="0"/>
                        </a:spcAft>
                        <a:buClrTx/>
                        <a:buSzTx/>
                        <a:buFont typeface="Arial" panose="020B0604020202020204" pitchFamily="34" charset="0"/>
                        <a:buNone/>
                        <a:defRPr/>
                      </a:pPr>
                      <a:r>
                        <a:rPr lang="en-US" sz="700" dirty="0"/>
                        <a:t>Pulmonary embolism, chronic obstructive pulmonary disease, hypertension, spinal stenosis, depression, osteopenia, carpal tunnel syndrome, dipoplia, deafness, hypokalemia, GERD, and colon bladder fistula</a:t>
                      </a:r>
                      <a:endParaRPr lang="en-US" sz="700" dirty="0"/>
                    </a:p>
                  </a:txBody>
                  <a:tcPr marL="5864" marR="5864" marT="5864" marB="0" anchor="ctr"/>
                </a:tc>
              </a:tr>
              <a:tr h="316387">
                <a:tc>
                  <a:txBody>
                    <a:bodyPr/>
                    <a:lstStyle/>
                    <a:p>
                      <a:pPr algn="ctr" rtl="0"/>
                      <a:r>
                        <a:rPr lang="en-US" sz="700" dirty="0">
                          <a:effectLst/>
                        </a:rPr>
                        <a:t>79/M</a:t>
                      </a:r>
                      <a:endParaRPr lang="en-US" sz="700" dirty="0">
                        <a:effectLst/>
                      </a:endParaRPr>
                    </a:p>
                  </a:txBody>
                  <a:tcPr marL="0" marR="0" marT="0" marB="0" anchor="ctr"/>
                </a:tc>
                <a:tc>
                  <a:txBody>
                    <a:bodyPr/>
                    <a:lstStyle/>
                    <a:p>
                      <a:pPr algn="ctr" rtl="0"/>
                      <a:r>
                        <a:rPr lang="en-US" sz="700" dirty="0">
                          <a:effectLst/>
                        </a:rPr>
                        <a:t>MG crisis and progression of underlying disease/</a:t>
                      </a:r>
                      <a:r>
                        <a:rPr lang="en-US" sz="700" dirty="0">
                          <a:solidFill>
                            <a:schemeClr val="tx1"/>
                          </a:solidFill>
                          <a:effectLst/>
                        </a:rPr>
                        <a:t>Pneumonia</a:t>
                      </a:r>
                      <a:endParaRPr lang="en-US" sz="700" dirty="0">
                        <a:solidFill>
                          <a:schemeClr val="tx1"/>
                        </a:solidFill>
                        <a:effectLst/>
                        <a:latin typeface="+mn-lt"/>
                      </a:endParaRPr>
                    </a:p>
                  </a:txBody>
                  <a:tcPr marL="0" marR="0" marT="0" marB="0" anchor="ctr"/>
                </a:tc>
                <a:tc>
                  <a:txBody>
                    <a:bodyPr/>
                    <a:lstStyle/>
                    <a:p>
                      <a:pPr algn="ctr" fontAlgn="b"/>
                      <a:r>
                        <a:rPr lang="en-US" sz="700" b="0" u="none" strike="noStrike" dirty="0">
                          <a:solidFill>
                            <a:srgbClr val="000000"/>
                          </a:solidFill>
                          <a:effectLst/>
                        </a:rPr>
                        <a:t>79</a:t>
                      </a:r>
                      <a:endParaRPr lang="en-US" sz="700" b="0" u="none" strike="noStrike" dirty="0">
                        <a:solidFill>
                          <a:srgbClr val="000000"/>
                        </a:solidFill>
                        <a:effectLst/>
                      </a:endParaRPr>
                    </a:p>
                    <a:p>
                      <a:pPr algn="ctr" fontAlgn="b"/>
                      <a:r>
                        <a:rPr lang="en-US" sz="700" b="0" u="none" strike="noStrike" dirty="0">
                          <a:solidFill>
                            <a:srgbClr val="000000"/>
                          </a:solidFill>
                          <a:effectLst/>
                        </a:rPr>
                        <a:t>days</a:t>
                      </a:r>
                      <a:endParaRPr lang="en-US" sz="700" b="0" i="0" u="none" strike="noStrike" dirty="0">
                        <a:solidFill>
                          <a:srgbClr val="000000"/>
                        </a:solidFill>
                        <a:effectLst/>
                        <a:latin typeface="+mn-lt"/>
                      </a:endParaRPr>
                    </a:p>
                  </a:txBody>
                  <a:tcPr marL="5864" marR="5864" marT="5864"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defRPr/>
                      </a:pPr>
                      <a:r>
                        <a:rPr lang="en-US" sz="700" b="0" u="none" strike="noStrike" dirty="0">
                          <a:solidFill>
                            <a:srgbClr val="000000"/>
                          </a:solidFill>
                          <a:effectLst/>
                        </a:rPr>
                        <a:t>8 in ADAPT and 4 in ADAPT+</a:t>
                      </a:r>
                      <a:endParaRPr lang="en-US" sz="700" b="0" u="none" strike="noStrike" dirty="0">
                        <a:solidFill>
                          <a:srgbClr val="000000"/>
                        </a:solidFill>
                        <a:effectLst/>
                      </a:endParaRPr>
                    </a:p>
                  </a:txBody>
                  <a:tcPr marL="5864" marR="5864" marT="5864" marB="0" anchor="ctr"/>
                </a:tc>
                <a:tc>
                  <a:txBody>
                    <a:bodyPr/>
                    <a:lstStyle/>
                    <a:p>
                      <a:pPr marL="0" indent="0" algn="ctr" fontAlgn="b">
                        <a:buFont typeface="Arial" panose="020B0604020202020204" pitchFamily="34" charset="0"/>
                        <a:buNone/>
                      </a:pPr>
                      <a:r>
                        <a:rPr lang="en-US" sz="700" dirty="0"/>
                        <a:t>Chronic rhinitis and anxiety </a:t>
                      </a:r>
                      <a:endParaRPr lang="en-US" sz="700" b="0" i="0" u="none" strike="noStrike" dirty="0">
                        <a:solidFill>
                          <a:srgbClr val="000000"/>
                        </a:solidFill>
                        <a:effectLst/>
                        <a:latin typeface="+mn-lt"/>
                      </a:endParaRPr>
                    </a:p>
                  </a:txBody>
                  <a:tcPr marL="5864" marR="5864" marT="5864" marB="0" anchor="ctr"/>
                </a:tc>
              </a:tr>
              <a:tr h="414651">
                <a:tc>
                  <a:txBody>
                    <a:bodyPr/>
                    <a:lstStyle/>
                    <a:p>
                      <a:pPr algn="ctr" rtl="0"/>
                      <a:r>
                        <a:rPr lang="en-US" sz="700" dirty="0">
                          <a:effectLst/>
                        </a:rPr>
                        <a:t>66/F</a:t>
                      </a:r>
                      <a:endParaRPr lang="en-US" sz="700" dirty="0">
                        <a:effectLst/>
                      </a:endParaRPr>
                    </a:p>
                  </a:txBody>
                  <a:tcPr marL="0" marR="0" marT="0" marB="0" anchor="ctr"/>
                </a:tc>
                <a:tc>
                  <a:txBody>
                    <a:bodyPr/>
                    <a:lstStyle/>
                    <a:p>
                      <a:pPr algn="ctr" rtl="0"/>
                      <a:r>
                        <a:rPr lang="en-US" sz="700" dirty="0">
                          <a:effectLst/>
                        </a:rPr>
                        <a:t>Malignant lung neoplasm</a:t>
                      </a:r>
                      <a:endParaRPr lang="en-US" sz="700" dirty="0">
                        <a:effectLst/>
                      </a:endParaRPr>
                    </a:p>
                    <a:p>
                      <a:pPr algn="ctr" rtl="0"/>
                      <a:r>
                        <a:rPr lang="en-US" sz="700" dirty="0">
                          <a:effectLst/>
                        </a:rPr>
                        <a:t>(Stage IV)</a:t>
                      </a:r>
                      <a:endParaRPr lang="en-US" sz="700" dirty="0">
                        <a:effectLst/>
                        <a:latin typeface="+mn-lt"/>
                      </a:endParaRPr>
                    </a:p>
                  </a:txBody>
                  <a:tcPr marL="0" marR="0" marT="0" marB="0" anchor="ctr"/>
                </a:tc>
                <a:tc>
                  <a:txBody>
                    <a:bodyPr/>
                    <a:lstStyle/>
                    <a:p>
                      <a:pPr algn="ctr" fontAlgn="b"/>
                      <a:r>
                        <a:rPr lang="en-US" sz="700" b="0" u="none" strike="noStrike" dirty="0">
                          <a:solidFill>
                            <a:srgbClr val="000000"/>
                          </a:solidFill>
                          <a:effectLst/>
                        </a:rPr>
                        <a:t>60</a:t>
                      </a:r>
                      <a:endParaRPr lang="en-US" sz="700" b="0" u="none" strike="noStrike" dirty="0">
                        <a:solidFill>
                          <a:srgbClr val="000000"/>
                        </a:solidFill>
                        <a:effectLst/>
                      </a:endParaRPr>
                    </a:p>
                    <a:p>
                      <a:pPr algn="ctr" fontAlgn="b"/>
                      <a:r>
                        <a:rPr lang="en-US" sz="700" b="0" u="none" strike="noStrike" dirty="0">
                          <a:solidFill>
                            <a:srgbClr val="000000"/>
                          </a:solidFill>
                          <a:effectLst/>
                        </a:rPr>
                        <a:t>days</a:t>
                      </a:r>
                      <a:endParaRPr lang="en-US" sz="700" b="0" i="0" u="none" strike="noStrike" dirty="0">
                        <a:solidFill>
                          <a:srgbClr val="000000"/>
                        </a:solidFill>
                        <a:effectLst/>
                        <a:latin typeface="+mn-lt"/>
                      </a:endParaRPr>
                    </a:p>
                  </a:txBody>
                  <a:tcPr marL="5864" marR="5864" marT="5864" marB="0" anchor="ctr"/>
                </a:tc>
                <a:tc>
                  <a:txBody>
                    <a:bodyPr/>
                    <a:lstStyle/>
                    <a:p>
                      <a:pPr marL="0" indent="0" algn="ctr" fontAlgn="b">
                        <a:buFontTx/>
                        <a:buNone/>
                      </a:pPr>
                      <a:r>
                        <a:rPr lang="en-US" sz="700" b="0" u="none" strike="noStrike" dirty="0">
                          <a:solidFill>
                            <a:srgbClr val="000000"/>
                          </a:solidFill>
                          <a:effectLst/>
                        </a:rPr>
                        <a:t>4 in ADAPT and 8 in ADAPT+</a:t>
                      </a:r>
                      <a:endParaRPr lang="en-US" sz="700" b="0" i="0" u="none" strike="noStrike" dirty="0">
                        <a:solidFill>
                          <a:srgbClr val="000000"/>
                        </a:solidFill>
                        <a:effectLst/>
                        <a:latin typeface="+mn-lt"/>
                      </a:endParaRPr>
                    </a:p>
                  </a:txBody>
                  <a:tcPr marL="5864" marR="5864" marT="5864" marB="0" anchor="ctr"/>
                </a:tc>
                <a:tc>
                  <a:txBody>
                    <a:bodyPr/>
                    <a:lstStyle/>
                    <a:p>
                      <a:pPr marL="0" marR="0" lvl="0" indent="0" algn="ctr" defTabSz="914400" rtl="0" eaLnBrk="1" fontAlgn="b" latinLnBrk="0" hangingPunct="1">
                        <a:lnSpc>
                          <a:spcPct val="100000"/>
                        </a:lnSpc>
                        <a:spcBef>
                          <a:spcPts val="0"/>
                        </a:spcBef>
                        <a:spcAft>
                          <a:spcPts val="0"/>
                        </a:spcAft>
                        <a:buClrTx/>
                        <a:buSzTx/>
                        <a:buFont typeface="Arial" panose="020B0604020202020204" pitchFamily="34" charset="0"/>
                        <a:buNone/>
                        <a:defRPr/>
                      </a:pPr>
                      <a:r>
                        <a:rPr lang="en-US" sz="700" dirty="0"/>
                        <a:t>Histoplasmosis, diabetes mellitus, hypercholesterolemia, macular degeneration, hypertension, squamous cell carcinoma, and bundle branch block</a:t>
                      </a:r>
                      <a:endParaRPr lang="en-US" sz="700" b="0" i="0" u="none" strike="noStrike" dirty="0">
                        <a:solidFill>
                          <a:srgbClr val="000000"/>
                        </a:solidFill>
                        <a:effectLst/>
                        <a:latin typeface="+mn-lt"/>
                      </a:endParaRPr>
                    </a:p>
                  </a:txBody>
                  <a:tcPr marL="5864" marR="5864" marT="5864" marB="0" anchor="ctr"/>
                </a:tc>
              </a:tr>
              <a:tr h="414651">
                <a:tc>
                  <a:txBody>
                    <a:bodyPr/>
                    <a:lstStyle/>
                    <a:p>
                      <a:pPr algn="ctr" rtl="0"/>
                      <a:r>
                        <a:rPr lang="en-US" sz="700" dirty="0">
                          <a:effectLst/>
                        </a:rPr>
                        <a:t>55/M</a:t>
                      </a:r>
                      <a:endParaRPr lang="en-US" sz="700" dirty="0">
                        <a:effectLst/>
                      </a:endParaRPr>
                    </a:p>
                  </a:txBody>
                  <a:tcPr marL="0" marR="0" marT="0" marB="0" anchor="ctr"/>
                </a:tc>
                <a:tc>
                  <a:txBody>
                    <a:bodyPr/>
                    <a:lstStyle/>
                    <a:p>
                      <a:pPr algn="ctr" rtl="0"/>
                      <a:r>
                        <a:rPr lang="en-US" sz="700" dirty="0">
                          <a:effectLst/>
                        </a:rPr>
                        <a:t>Acute MI </a:t>
                      </a:r>
                      <a:r>
                        <a:rPr lang="en-US" sz="700" dirty="0"/>
                        <a:t>and generalized unspecified atherosclerosis</a:t>
                      </a:r>
                      <a:endParaRPr lang="en-US" sz="700" dirty="0">
                        <a:effectLst/>
                      </a:endParaRPr>
                    </a:p>
                  </a:txBody>
                  <a:tcPr marL="0" marR="0" marT="0" marB="0" anchor="ctr"/>
                </a:tc>
                <a:tc>
                  <a:txBody>
                    <a:bodyPr/>
                    <a:lstStyle/>
                    <a:p>
                      <a:pPr algn="ctr" rtl="0"/>
                      <a:r>
                        <a:rPr lang="en-US" sz="700" dirty="0">
                          <a:effectLst/>
                        </a:rPr>
                        <a:t>24</a:t>
                      </a:r>
                      <a:endParaRPr lang="en-US" sz="700" dirty="0">
                        <a:effectLst/>
                      </a:endParaRPr>
                    </a:p>
                    <a:p>
                      <a:pPr algn="ctr" rtl="0"/>
                      <a:r>
                        <a:rPr lang="en-US" sz="700" dirty="0">
                          <a:effectLst/>
                        </a:rPr>
                        <a:t>days</a:t>
                      </a:r>
                      <a:endParaRPr lang="en-US" sz="700" dirty="0">
                        <a:effectLst/>
                      </a:endParaRPr>
                    </a:p>
                  </a:txBody>
                  <a:tcPr marL="0" marR="0" marT="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defRPr/>
                      </a:pPr>
                      <a:r>
                        <a:rPr lang="en-US" sz="700" b="0" u="none" strike="noStrike" dirty="0">
                          <a:solidFill>
                            <a:srgbClr val="000000"/>
                          </a:solidFill>
                          <a:effectLst/>
                        </a:rPr>
                        <a:t>8 (PBO) in ADAPT and 16 in ADAPT+</a:t>
                      </a:r>
                      <a:endParaRPr lang="en-US" sz="700" b="0" u="none" strike="noStrike" dirty="0">
                        <a:solidFill>
                          <a:srgbClr val="000000"/>
                        </a:solidFill>
                        <a:effectLst/>
                      </a:endParaRPr>
                    </a:p>
                  </a:txBody>
                  <a:tcPr marL="0" marR="0" marT="0" marB="0" anchor="ctr"/>
                </a:tc>
                <a:tc>
                  <a:txBody>
                    <a:bodyPr/>
                    <a:lstStyle/>
                    <a:p>
                      <a:pPr marL="0" indent="0" algn="ctr" rtl="0">
                        <a:buFont typeface="Arial" panose="020B0604020202020204" pitchFamily="34" charset="0"/>
                        <a:buNone/>
                      </a:pPr>
                      <a:r>
                        <a:rPr lang="en-US" sz="700" dirty="0"/>
                        <a:t>Anemia, subarachnoid hemorrhage, and tibia fracture </a:t>
                      </a:r>
                      <a:endParaRPr lang="en-US" sz="700" b="0" i="0" u="none" strike="noStrike" dirty="0">
                        <a:solidFill>
                          <a:srgbClr val="000000"/>
                        </a:solidFill>
                        <a:effectLst/>
                        <a:latin typeface="+mn-lt"/>
                      </a:endParaRPr>
                    </a:p>
                  </a:txBody>
                  <a:tcPr marL="0" marR="0" marT="0" marB="0" anchor="ctr"/>
                </a:tc>
              </a:tr>
              <a:tr h="340370">
                <a:tc>
                  <a:txBody>
                    <a:bodyPr/>
                    <a:lstStyle/>
                    <a:p>
                      <a:pPr algn="ctr" rtl="0"/>
                      <a:r>
                        <a:rPr lang="en-US" sz="700" dirty="0">
                          <a:effectLst/>
                        </a:rPr>
                        <a:t>63/M</a:t>
                      </a:r>
                      <a:endParaRPr lang="en-US" sz="700" dirty="0">
                        <a:effectLst/>
                      </a:endParaRPr>
                    </a:p>
                  </a:txBody>
                  <a:tcPr marL="0" marR="0" marT="0" marB="0" anchor="ctr"/>
                </a:tc>
                <a:tc>
                  <a:txBody>
                    <a:bodyPr/>
                    <a:lstStyle/>
                    <a:p>
                      <a:pPr algn="ctr" rtl="0"/>
                      <a:r>
                        <a:rPr lang="en-US" sz="700" dirty="0">
                          <a:effectLst/>
                        </a:rPr>
                        <a:t>Septic shock/</a:t>
                      </a:r>
                      <a:endParaRPr lang="en-US" sz="700" dirty="0">
                        <a:effectLst/>
                      </a:endParaRPr>
                    </a:p>
                    <a:p>
                      <a:pPr algn="ctr" rtl="0"/>
                      <a:r>
                        <a:rPr lang="en-US" sz="700" dirty="0">
                          <a:effectLst/>
                        </a:rPr>
                        <a:t>COVID-19 pneumonia</a:t>
                      </a:r>
                      <a:endParaRPr lang="en-US" sz="700" dirty="0">
                        <a:effectLst/>
                      </a:endParaRPr>
                    </a:p>
                  </a:txBody>
                  <a:tcPr marL="0" marR="0" marT="0" marB="0" anchor="ctr"/>
                </a:tc>
                <a:tc>
                  <a:txBody>
                    <a:bodyPr/>
                    <a:lstStyle/>
                    <a:p>
                      <a:pPr algn="ctr" rtl="0"/>
                      <a:r>
                        <a:rPr lang="en-US" sz="700" dirty="0">
                          <a:effectLst/>
                        </a:rPr>
                        <a:t>69</a:t>
                      </a:r>
                      <a:endParaRPr lang="en-US" sz="700" dirty="0">
                        <a:effectLst/>
                      </a:endParaRPr>
                    </a:p>
                    <a:p>
                      <a:pPr algn="ctr" rtl="0"/>
                      <a:r>
                        <a:rPr lang="en-US" sz="700" dirty="0">
                          <a:effectLst/>
                        </a:rPr>
                        <a:t>days</a:t>
                      </a:r>
                      <a:endParaRPr lang="en-US" sz="700" dirty="0">
                        <a:effectLst/>
                      </a:endParaRPr>
                    </a:p>
                  </a:txBody>
                  <a:tcPr marL="0" marR="0" marT="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defRPr/>
                      </a:pPr>
                      <a:r>
                        <a:rPr lang="en-US" sz="700" b="0" u="none" strike="noStrike" dirty="0">
                          <a:solidFill>
                            <a:srgbClr val="000000"/>
                          </a:solidFill>
                          <a:effectLst/>
                        </a:rPr>
                        <a:t>8 in ADAPT and 16 in ADAPT+</a:t>
                      </a:r>
                      <a:endParaRPr lang="en-US" sz="700" b="0" u="none" strike="noStrike" dirty="0">
                        <a:solidFill>
                          <a:srgbClr val="000000"/>
                        </a:solidFill>
                        <a:effectLst/>
                      </a:endParaRPr>
                    </a:p>
                  </a:txBody>
                  <a:tcPr marL="0" marR="0" marT="0" marB="0" anchor="ctr"/>
                </a:tc>
                <a:tc>
                  <a:txBody>
                    <a:bodyPr/>
                    <a:lstStyle/>
                    <a:p>
                      <a:pPr marL="0" indent="0" algn="ctr" rtl="0">
                        <a:buFont typeface="Arial" panose="020B0604020202020204" pitchFamily="34" charset="0"/>
                        <a:buNone/>
                      </a:pPr>
                      <a:r>
                        <a:rPr lang="en-US" sz="700" dirty="0"/>
                        <a:t>Chronic venous insufficiency, arterial hypertension, deep vein thrombosis, rheumatoid arthritis, and paroxysmal atrial fibrillation</a:t>
                      </a:r>
                      <a:endParaRPr lang="en-US" sz="700" b="0" i="0" u="none" strike="noStrike" dirty="0">
                        <a:solidFill>
                          <a:srgbClr val="000000"/>
                        </a:solidFill>
                        <a:effectLst/>
                        <a:latin typeface="+mn-lt"/>
                      </a:endParaRPr>
                    </a:p>
                  </a:txBody>
                  <a:tcPr marL="0" marR="0" marT="0" marB="0" anchor="ctr"/>
                </a:tc>
              </a:tr>
            </a:tbl>
          </a:graphicData>
        </a:graphic>
      </p:graphicFrame>
      <p:sp>
        <p:nvSpPr>
          <p:cNvPr id="7" name="TextBox 6"/>
          <p:cNvSpPr txBox="1"/>
          <p:nvPr/>
        </p:nvSpPr>
        <p:spPr>
          <a:xfrm>
            <a:off x="7027545" y="1143000"/>
            <a:ext cx="3430905" cy="6131755"/>
          </a:xfrm>
          <a:prstGeom prst="rect">
            <a:avLst/>
          </a:prstGeom>
          <a:solidFill>
            <a:schemeClr val="bg1"/>
          </a:solidFill>
          <a:ln>
            <a:solidFill>
              <a:schemeClr val="tx1"/>
            </a:solidFill>
          </a:ln>
        </p:spPr>
        <p:txBody>
          <a:bodyPr wrap="square" lIns="98375" tIns="49187" rIns="98375" bIns="49187"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SLIDE</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rPr>
              <a:t>Table, ADAPT, Row AE’s-Death</a:t>
            </a: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ARGX-113-1704/tables/6a_adverse_events/PDF pg7/ table pg 1 of 4</a:t>
            </a:r>
            <a:endParaRPr lang="en-US" sz="8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u="none" strike="noStrike" kern="1200" cap="none" spc="0" normalizeH="0" baseline="0" noProof="0" dirty="0">
                <a:ln>
                  <a:noFill/>
                </a:ln>
                <a:solidFill>
                  <a:srgbClr val="FF0000"/>
                </a:solidFill>
                <a:effectLst/>
                <a:uLnTx/>
                <a:uFillTx/>
                <a:latin typeface="Calibri" panose="020F0502020204030204"/>
                <a:ea typeface="+mn-ea"/>
                <a:cs typeface="+mn-cs"/>
              </a:rPr>
              <a:t>Confirm with Eddie: IRR IR 0.89 or 0.09 (latter in the TFL)</a:t>
            </a:r>
            <a:endParaRPr lang="en-US" sz="800" dirty="0">
              <a:solidFill>
                <a:srgbClr val="FF0000"/>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i="1" u="none" strike="noStrike" kern="1200" cap="none" spc="0" normalizeH="0" baseline="0" noProof="0" dirty="0">
              <a:ln>
                <a:noFill/>
              </a:ln>
              <a:solidFill>
                <a:schemeClr val="accent6"/>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rPr>
              <a:t>Table, ADAPT+, Row AE’s-Death</a:t>
            </a:r>
            <a:b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ARGX-113-1705/ARGX-113-1705-tables-14.3-bundle/PDF pg2/ table pg 1 of 12</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US" sz="800" i="1" dirty="0">
                <a:solidFill>
                  <a:prstClr val="black"/>
                </a:solidFill>
                <a:latin typeface="Calibri" panose="020F0502020204030204"/>
              </a:rPr>
              <a:t>IRs/PY = m/total PY</a:t>
            </a:r>
            <a:endParaRPr lang="en-US" sz="800" i="1"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US" sz="800" b="0" u="none" strike="noStrike" kern="1200" cap="none" spc="0" normalizeH="0" baseline="0" noProof="0" dirty="0">
                <a:ln>
                  <a:noFill/>
                </a:ln>
                <a:solidFill>
                  <a:prstClr val="black"/>
                </a:solidFill>
                <a:effectLst/>
                <a:uLnTx/>
                <a:uFillTx/>
                <a:latin typeface="Calibri" panose="020F0502020204030204"/>
                <a:ea typeface="+mn-ea"/>
                <a:cs typeface="+mn-cs"/>
              </a:rPr>
              <a:t>AEs: 561/138.14=4.06</a:t>
            </a:r>
            <a:endParaRPr kumimoji="0" lang="en-US" sz="800" b="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sz="800" dirty="0">
                <a:solidFill>
                  <a:prstClr val="black"/>
                </a:solidFill>
                <a:latin typeface="Calibri" panose="020F0502020204030204"/>
              </a:rPr>
              <a:t>SAE: 35/138.14=0.253</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US" sz="800" b="0" u="none" strike="noStrike" kern="1200" cap="none" spc="0" normalizeH="0" baseline="0" noProof="0" dirty="0">
                <a:ln>
                  <a:noFill/>
                </a:ln>
                <a:solidFill>
                  <a:prstClr val="black"/>
                </a:solidFill>
                <a:effectLst/>
                <a:uLnTx/>
                <a:uFillTx/>
                <a:latin typeface="Calibri" panose="020F0502020204030204"/>
                <a:ea typeface="+mn-ea"/>
                <a:cs typeface="+mn-cs"/>
              </a:rPr>
              <a:t>IRR: 12/138.14=0.087</a:t>
            </a:r>
            <a:endParaRPr kumimoji="0" lang="en-US" sz="800" b="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US" sz="800" b="0" u="none" strike="noStrike" kern="1200" cap="none" spc="0" normalizeH="0" baseline="0" noProof="0" dirty="0">
                <a:ln>
                  <a:noFill/>
                </a:ln>
                <a:solidFill>
                  <a:prstClr val="black"/>
                </a:solidFill>
                <a:effectLst/>
                <a:uLnTx/>
                <a:uFillTx/>
                <a:latin typeface="Calibri" panose="020F0502020204030204"/>
                <a:ea typeface="+mn-ea"/>
                <a:cs typeface="+mn-cs"/>
              </a:rPr>
              <a:t>Infections: 116/138.14=0.840</a:t>
            </a:r>
            <a:endParaRPr kumimoji="0" lang="en-US" sz="800" b="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sz="800" dirty="0">
                <a:solidFill>
                  <a:prstClr val="black"/>
                </a:solidFill>
                <a:latin typeface="Calibri" panose="020F0502020204030204"/>
              </a:rPr>
              <a:t>Severe AE: 57/138.14=0.413</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kumimoji="0" lang="en-US" sz="800" b="0" u="none" strike="noStrike" kern="1200" cap="none" spc="0" normalizeH="0" baseline="0" noProof="0" dirty="0">
                <a:ln>
                  <a:noFill/>
                </a:ln>
                <a:solidFill>
                  <a:prstClr val="black"/>
                </a:solidFill>
                <a:effectLst/>
                <a:uLnTx/>
                <a:uFillTx/>
                <a:latin typeface="Calibri" panose="020F0502020204030204"/>
                <a:ea typeface="+mn-ea"/>
                <a:cs typeface="+mn-cs"/>
              </a:rPr>
              <a:t>Death:</a:t>
            </a:r>
            <a:r>
              <a:rPr lang="en-US" sz="800" dirty="0">
                <a:solidFill>
                  <a:prstClr val="black"/>
                </a:solidFill>
                <a:latin typeface="Calibri" panose="020F0502020204030204"/>
              </a:rPr>
              <a:t> 5/138.15=0.036</a:t>
            </a:r>
            <a:endParaRPr lang="en-US" sz="800" dirty="0">
              <a:solidFill>
                <a:prstClr val="black"/>
              </a:solidFill>
              <a:latin typeface="Calibri" panose="020F0502020204030204"/>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rPr>
              <a:t>Table, ADAPT, Most frequent AEs</a:t>
            </a: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ARGX-113-1704/tables/6a_adverse_events/PDF </a:t>
            </a:r>
            <a:r>
              <a:rPr kumimoji="0" lang="en-US" sz="800" b="0" i="0" u="none" strike="noStrike" kern="1200" cap="none" spc="0" normalizeH="0" baseline="0" noProof="0" dirty="0" err="1">
                <a:ln>
                  <a:noFill/>
                </a:ln>
                <a:solidFill>
                  <a:prstClr val="black"/>
                </a:solidFill>
                <a:effectLst/>
                <a:uLnTx/>
                <a:uFillTx/>
                <a:latin typeface="Calibri" panose="020F0502020204030204"/>
                <a:ea typeface="+mn-ea"/>
                <a:cs typeface="+mn-cs"/>
              </a:rPr>
              <a:t>pg</a:t>
            </a:r>
            <a:r>
              <a:rPr lang="en-US" sz="800" dirty="0">
                <a:latin typeface="Calibri" panose="020F0502020204030204"/>
              </a:rPr>
              <a:t>32</a:t>
            </a: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 table pgs 2,4, 7 of 24</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US" sz="800" i="1" dirty="0">
                <a:solidFill>
                  <a:prstClr val="black"/>
                </a:solidFill>
                <a:latin typeface="Calibri" panose="020F0502020204030204"/>
              </a:rPr>
              <a:t>IRs/PY = m/total PY</a:t>
            </a:r>
            <a:endParaRPr kumimoji="0" lang="en-US" sz="80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sz="800" dirty="0">
                <a:solidFill>
                  <a:prstClr val="black"/>
                </a:solidFill>
                <a:latin typeface="Calibri" panose="020F0502020204030204"/>
              </a:rPr>
              <a:t>Nasopharyngitis(pg34)</a:t>
            </a:r>
            <a:endParaRPr lang="en-US" sz="800" dirty="0">
              <a:solidFill>
                <a:prstClr val="black"/>
              </a:solidFill>
              <a:latin typeface="Calibri" panose="020F0502020204030204"/>
            </a:endParaRPr>
          </a:p>
          <a:p>
            <a:pPr marL="628650" lvl="1" indent="-171450">
              <a:buFont typeface="Arial" panose="020B0604020202020204" pitchFamily="34" charset="0"/>
              <a:buChar char="•"/>
              <a:defRPr/>
            </a:pPr>
            <a:r>
              <a:rPr lang="en-US" sz="800" dirty="0">
                <a:solidFill>
                  <a:prstClr val="black"/>
                </a:solidFill>
                <a:latin typeface="Calibri" panose="020F0502020204030204"/>
              </a:rPr>
              <a:t>PBO:17/34.51=0.493</a:t>
            </a:r>
            <a:endParaRPr lang="en-US" sz="800" dirty="0">
              <a:solidFill>
                <a:prstClr val="black"/>
              </a:solidFill>
              <a:latin typeface="Calibri" panose="020F0502020204030204"/>
            </a:endParaRPr>
          </a:p>
          <a:p>
            <a:pPr marL="628650" lvl="1" indent="-171450">
              <a:buFont typeface="Arial" panose="020B0604020202020204" pitchFamily="34" charset="0"/>
              <a:buChar char="•"/>
              <a:defRPr/>
            </a:pPr>
            <a:r>
              <a:rPr lang="en-US" sz="800" dirty="0">
                <a:solidFill>
                  <a:prstClr val="black"/>
                </a:solidFill>
                <a:latin typeface="Calibri" panose="020F0502020204030204"/>
              </a:rPr>
              <a:t>EFG:12/34.86=0.344</a:t>
            </a:r>
            <a:endParaRPr lang="en-US" sz="800" dirty="0">
              <a:solidFill>
                <a:prstClr val="black"/>
              </a:solidFill>
              <a:latin typeface="Calibri" panose="020F0502020204030204"/>
            </a:endParaRPr>
          </a:p>
          <a:p>
            <a:pPr marL="171450" indent="-171450">
              <a:buFont typeface="Arial" panose="020B0604020202020204" pitchFamily="34" charset="0"/>
              <a:buChar char="•"/>
              <a:defRPr/>
            </a:pPr>
            <a:r>
              <a:rPr lang="en-US" sz="800" dirty="0">
                <a:solidFill>
                  <a:prstClr val="black"/>
                </a:solidFill>
                <a:latin typeface="Calibri" panose="020F0502020204030204"/>
              </a:rPr>
              <a:t>URTI (pg34)</a:t>
            </a:r>
            <a:endParaRPr lang="en-US" sz="800" dirty="0">
              <a:solidFill>
                <a:prstClr val="black"/>
              </a:solidFill>
              <a:latin typeface="Calibri" panose="020F0502020204030204"/>
            </a:endParaRPr>
          </a:p>
          <a:p>
            <a:pPr marL="628650" lvl="1" indent="-171450">
              <a:buFont typeface="Arial" panose="020B0604020202020204" pitchFamily="34" charset="0"/>
              <a:buChar char="•"/>
              <a:defRPr/>
            </a:pPr>
            <a:r>
              <a:rPr lang="en-US" sz="800" dirty="0">
                <a:solidFill>
                  <a:prstClr val="black"/>
                </a:solidFill>
                <a:latin typeface="Calibri" panose="020F0502020204030204"/>
              </a:rPr>
              <a:t>PBO: 5/34.51= 0.145</a:t>
            </a:r>
            <a:endParaRPr lang="en-US" sz="800" dirty="0">
              <a:solidFill>
                <a:prstClr val="black"/>
              </a:solidFill>
              <a:latin typeface="Calibri" panose="020F0502020204030204"/>
            </a:endParaRPr>
          </a:p>
          <a:p>
            <a:pPr marL="628650" lvl="1" indent="-171450">
              <a:buFont typeface="Arial" panose="020B0604020202020204" pitchFamily="34" charset="0"/>
              <a:buChar char="•"/>
              <a:defRPr/>
            </a:pPr>
            <a:r>
              <a:rPr lang="en-US" sz="800" dirty="0">
                <a:solidFill>
                  <a:prstClr val="black"/>
                </a:solidFill>
                <a:latin typeface="Calibri" panose="020F0502020204030204"/>
              </a:rPr>
              <a:t>EFG: 11/34.86=0.316</a:t>
            </a:r>
            <a:endParaRPr lang="en-US" sz="800" dirty="0">
              <a:solidFill>
                <a:prstClr val="black"/>
              </a:solidFill>
              <a:latin typeface="Calibri" panose="020F0502020204030204"/>
            </a:endParaRPr>
          </a:p>
          <a:p>
            <a:pPr marL="171450" indent="-171450">
              <a:buFont typeface="Arial" panose="020B0604020202020204" pitchFamily="34" charset="0"/>
              <a:buChar char="•"/>
              <a:defRPr/>
            </a:pPr>
            <a:r>
              <a:rPr lang="en-US" sz="800" dirty="0">
                <a:solidFill>
                  <a:prstClr val="black"/>
                </a:solidFill>
                <a:latin typeface="Calibri" panose="020F0502020204030204"/>
              </a:rPr>
              <a:t>UTI (Pg34)</a:t>
            </a:r>
            <a:endParaRPr lang="en-US" sz="800" dirty="0">
              <a:solidFill>
                <a:prstClr val="black"/>
              </a:solidFill>
              <a:latin typeface="Calibri" panose="020F0502020204030204"/>
            </a:endParaRPr>
          </a:p>
          <a:p>
            <a:pPr marL="628650" lvl="1" indent="-171450">
              <a:buFont typeface="Arial" panose="020B0604020202020204" pitchFamily="34" charset="0"/>
              <a:buChar char="•"/>
              <a:defRPr/>
            </a:pPr>
            <a:r>
              <a:rPr lang="en-US" sz="800" dirty="0">
                <a:solidFill>
                  <a:prstClr val="black"/>
                </a:solidFill>
                <a:latin typeface="Calibri" panose="020F0502020204030204"/>
              </a:rPr>
              <a:t>PBO: 4/34.51=0.116</a:t>
            </a:r>
            <a:endParaRPr lang="en-US" sz="800" dirty="0">
              <a:solidFill>
                <a:prstClr val="black"/>
              </a:solidFill>
              <a:latin typeface="Calibri" panose="020F0502020204030204"/>
            </a:endParaRPr>
          </a:p>
          <a:p>
            <a:pPr marL="628650" lvl="1" indent="-171450">
              <a:buFont typeface="Arial" panose="020B0604020202020204" pitchFamily="34" charset="0"/>
              <a:buChar char="•"/>
              <a:defRPr/>
            </a:pPr>
            <a:r>
              <a:rPr lang="en-US" sz="800" dirty="0">
                <a:solidFill>
                  <a:prstClr val="black"/>
                </a:solidFill>
                <a:latin typeface="Calibri" panose="020F0502020204030204"/>
              </a:rPr>
              <a:t>EFG: 9/34.86=0.258</a:t>
            </a:r>
            <a:endParaRPr lang="en-US" sz="800" dirty="0">
              <a:solidFill>
                <a:prstClr val="black"/>
              </a:solidFill>
              <a:latin typeface="Calibri" panose="020F0502020204030204"/>
            </a:endParaRPr>
          </a:p>
          <a:p>
            <a:pPr marL="171450" indent="-171450">
              <a:buFont typeface="Arial" panose="020B0604020202020204" pitchFamily="34" charset="0"/>
              <a:buChar char="•"/>
              <a:defRPr/>
            </a:pPr>
            <a:r>
              <a:rPr lang="en-US" sz="800" dirty="0">
                <a:solidFill>
                  <a:prstClr val="black"/>
                </a:solidFill>
                <a:latin typeface="Calibri" panose="020F0502020204030204"/>
              </a:rPr>
              <a:t>Headache (pg37)</a:t>
            </a:r>
            <a:endParaRPr lang="en-US" sz="800" dirty="0">
              <a:solidFill>
                <a:prstClr val="black"/>
              </a:solidFill>
              <a:latin typeface="Calibri" panose="020F0502020204030204"/>
            </a:endParaRPr>
          </a:p>
          <a:p>
            <a:pPr marL="628650" lvl="1" indent="-171450">
              <a:buFont typeface="Arial" panose="020B0604020202020204" pitchFamily="34" charset="0"/>
              <a:buChar char="•"/>
              <a:defRPr/>
            </a:pPr>
            <a:r>
              <a:rPr lang="en-US" sz="800" dirty="0">
                <a:solidFill>
                  <a:prstClr val="black"/>
                </a:solidFill>
                <a:latin typeface="Calibri" panose="020F0502020204030204"/>
              </a:rPr>
              <a:t>PBO: 39/34.51=1.130</a:t>
            </a:r>
            <a:endParaRPr lang="en-US" sz="800" dirty="0">
              <a:solidFill>
                <a:prstClr val="black"/>
              </a:solidFill>
              <a:latin typeface="Calibri" panose="020F0502020204030204"/>
            </a:endParaRPr>
          </a:p>
          <a:p>
            <a:pPr marL="628650" lvl="1" indent="-171450">
              <a:buFont typeface="Arial" panose="020B0604020202020204" pitchFamily="34" charset="0"/>
              <a:buChar char="•"/>
              <a:defRPr/>
            </a:pPr>
            <a:r>
              <a:rPr lang="en-US" sz="800" dirty="0">
                <a:solidFill>
                  <a:prstClr val="black"/>
                </a:solidFill>
                <a:latin typeface="Calibri" panose="020F0502020204030204"/>
              </a:rPr>
              <a:t>EFG: 40/34.86=1.147</a:t>
            </a:r>
            <a:endParaRPr lang="en-US" sz="800" dirty="0">
              <a:solidFill>
                <a:prstClr val="black"/>
              </a:solidFill>
              <a:latin typeface="Calibri" panose="020F0502020204030204"/>
            </a:endParaRPr>
          </a:p>
          <a:p>
            <a:pPr marL="171450" indent="-171450">
              <a:buFont typeface="Arial" panose="020B0604020202020204" pitchFamily="34" charset="0"/>
              <a:buChar char="•"/>
              <a:defRPr/>
            </a:pPr>
            <a:r>
              <a:rPr lang="en-US" sz="800" dirty="0">
                <a:solidFill>
                  <a:prstClr val="black"/>
                </a:solidFill>
                <a:latin typeface="Calibri" panose="020F0502020204030204"/>
              </a:rPr>
              <a:t>Nausea (</a:t>
            </a:r>
            <a:r>
              <a:rPr lang="en-US" sz="800" dirty="0" err="1">
                <a:solidFill>
                  <a:prstClr val="black"/>
                </a:solidFill>
                <a:latin typeface="Calibri" panose="020F0502020204030204"/>
              </a:rPr>
              <a:t>pg</a:t>
            </a:r>
            <a:r>
              <a:rPr lang="en-US" sz="800" dirty="0">
                <a:solidFill>
                  <a:prstClr val="black"/>
                </a:solidFill>
                <a:latin typeface="Calibri" panose="020F0502020204030204"/>
              </a:rPr>
              <a:t> 32)</a:t>
            </a:r>
            <a:endParaRPr lang="en-US" sz="800" dirty="0">
              <a:solidFill>
                <a:prstClr val="black"/>
              </a:solidFill>
              <a:latin typeface="Calibri" panose="020F0502020204030204"/>
            </a:endParaRPr>
          </a:p>
          <a:p>
            <a:pPr marL="628650" lvl="1" indent="-171450">
              <a:buFont typeface="Arial" panose="020B0604020202020204" pitchFamily="34" charset="0"/>
              <a:buChar char="•"/>
              <a:defRPr/>
            </a:pPr>
            <a:r>
              <a:rPr lang="en-US" sz="800" dirty="0">
                <a:solidFill>
                  <a:prstClr val="black"/>
                </a:solidFill>
                <a:latin typeface="Calibri" panose="020F0502020204030204"/>
              </a:rPr>
              <a:t>PBO:15/34.51=0.435</a:t>
            </a:r>
            <a:endParaRPr lang="en-US" sz="800" dirty="0">
              <a:solidFill>
                <a:prstClr val="black"/>
              </a:solidFill>
              <a:latin typeface="Calibri" panose="020F0502020204030204"/>
            </a:endParaRPr>
          </a:p>
          <a:p>
            <a:pPr marL="628650" lvl="1" indent="-171450">
              <a:buFont typeface="Arial" panose="020B0604020202020204" pitchFamily="34" charset="0"/>
              <a:buChar char="•"/>
              <a:defRPr/>
            </a:pPr>
            <a:r>
              <a:rPr lang="en-US" sz="800" dirty="0">
                <a:solidFill>
                  <a:prstClr val="black"/>
                </a:solidFill>
                <a:latin typeface="Calibri" panose="020F0502020204030204"/>
              </a:rPr>
              <a:t>EFG:7/34.86=0.201</a:t>
            </a:r>
            <a:endParaRPr lang="en-US" sz="800" dirty="0">
              <a:solidFill>
                <a:prstClr val="black"/>
              </a:solidFill>
              <a:latin typeface="Calibri" panose="020F0502020204030204"/>
            </a:endParaRPr>
          </a:p>
          <a:p>
            <a:pPr marL="171450" indent="-171450">
              <a:buFont typeface="Arial" panose="020B0604020202020204" pitchFamily="34" charset="0"/>
              <a:buChar char="•"/>
              <a:defRPr/>
            </a:pPr>
            <a:r>
              <a:rPr lang="en-US" sz="800" dirty="0">
                <a:solidFill>
                  <a:prstClr val="black"/>
                </a:solidFill>
                <a:latin typeface="Calibri" panose="020F0502020204030204"/>
              </a:rPr>
              <a:t>Diarrhea (pg32)</a:t>
            </a:r>
            <a:endParaRPr lang="en-US" sz="800" dirty="0">
              <a:solidFill>
                <a:prstClr val="black"/>
              </a:solidFill>
              <a:latin typeface="Calibri" panose="020F0502020204030204"/>
            </a:endParaRPr>
          </a:p>
          <a:p>
            <a:pPr marL="628650" lvl="1" indent="-171450">
              <a:buFont typeface="Arial" panose="020B0604020202020204" pitchFamily="34" charset="0"/>
              <a:buChar char="•"/>
              <a:defRPr/>
            </a:pPr>
            <a:r>
              <a:rPr lang="en-US" sz="800" dirty="0">
                <a:solidFill>
                  <a:prstClr val="black"/>
                </a:solidFill>
                <a:latin typeface="Calibri" panose="020F0502020204030204"/>
              </a:rPr>
              <a:t>PBO: 14/34.51=0.406</a:t>
            </a:r>
            <a:endParaRPr lang="en-US" sz="800" dirty="0">
              <a:solidFill>
                <a:prstClr val="black"/>
              </a:solidFill>
              <a:latin typeface="Calibri" panose="020F0502020204030204"/>
            </a:endParaRPr>
          </a:p>
          <a:p>
            <a:pPr marL="628650" lvl="1" indent="-171450">
              <a:buFont typeface="Arial" panose="020B0604020202020204" pitchFamily="34" charset="0"/>
              <a:buChar char="•"/>
              <a:defRPr/>
            </a:pPr>
            <a:r>
              <a:rPr lang="en-US" sz="800" dirty="0">
                <a:solidFill>
                  <a:prstClr val="black"/>
                </a:solidFill>
                <a:latin typeface="Calibri" panose="020F0502020204030204"/>
              </a:rPr>
              <a:t>EFG: 6/34.86=0.172</a:t>
            </a:r>
            <a:endParaRPr lang="en-US" sz="8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sz="8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rPr>
              <a:t>Table, ADAPT+, Most frequent AEs</a:t>
            </a:r>
            <a:b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rPr>
              <a:t>ARGX-113-1705/ARGX-113-1705-tables-14.3-bundle/PDF pg15/ table pg 2, 3,5,6,9 of 45</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defRPr/>
            </a:pPr>
            <a:r>
              <a:rPr lang="en-US" sz="800" i="1" dirty="0">
                <a:solidFill>
                  <a:prstClr val="black"/>
                </a:solidFill>
                <a:latin typeface="Calibri" panose="020F0502020204030204"/>
              </a:rPr>
              <a:t>IRs/PY = m/total PY</a:t>
            </a:r>
            <a:endParaRPr kumimoji="0" lang="en-US" sz="80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sz="800" i="1" dirty="0">
                <a:solidFill>
                  <a:prstClr val="black"/>
                </a:solidFill>
                <a:latin typeface="Calibri" panose="020F0502020204030204"/>
              </a:rPr>
              <a:t>Nasopharyngitis (pg18):19/138.14=0.138</a:t>
            </a:r>
            <a:endParaRPr lang="en-US" sz="800" i="1" dirty="0">
              <a:solidFill>
                <a:prstClr val="black"/>
              </a:solidFill>
              <a:latin typeface="Calibri" panose="020F0502020204030204"/>
            </a:endParaRPr>
          </a:p>
          <a:p>
            <a:pPr marL="171450" indent="-171450">
              <a:buFont typeface="Arial" panose="020B0604020202020204" pitchFamily="34" charset="0"/>
              <a:buChar char="•"/>
              <a:defRPr/>
            </a:pPr>
            <a:r>
              <a:rPr lang="en-US" sz="800" i="1" dirty="0">
                <a:solidFill>
                  <a:prstClr val="black"/>
                </a:solidFill>
                <a:latin typeface="Calibri" panose="020F0502020204030204"/>
              </a:rPr>
              <a:t>URTI (pg18):6/138.14=0.043</a:t>
            </a:r>
            <a:endParaRPr lang="en-US" sz="800" i="1" dirty="0">
              <a:solidFill>
                <a:prstClr val="black"/>
              </a:solidFill>
              <a:latin typeface="Calibri" panose="020F0502020204030204"/>
            </a:endParaRPr>
          </a:p>
          <a:p>
            <a:pPr marL="171450" indent="-171450">
              <a:buFont typeface="Arial" panose="020B0604020202020204" pitchFamily="34" charset="0"/>
              <a:buChar char="•"/>
              <a:defRPr/>
            </a:pPr>
            <a:r>
              <a:rPr lang="en-US" sz="800" i="1" dirty="0">
                <a:solidFill>
                  <a:prstClr val="black"/>
                </a:solidFill>
                <a:latin typeface="Calibri" panose="020F0502020204030204"/>
              </a:rPr>
              <a:t>UTI (Pg18): 13/138.14=0.094</a:t>
            </a:r>
            <a:endParaRPr lang="en-US" sz="800" i="1" dirty="0">
              <a:solidFill>
                <a:prstClr val="black"/>
              </a:solidFill>
              <a:latin typeface="Calibri" panose="020F0502020204030204"/>
            </a:endParaRPr>
          </a:p>
          <a:p>
            <a:pPr marL="171450" indent="-171450">
              <a:buFont typeface="Arial" panose="020B0604020202020204" pitchFamily="34" charset="0"/>
              <a:buChar char="•"/>
              <a:defRPr/>
            </a:pPr>
            <a:r>
              <a:rPr lang="en-US" sz="800" i="1" dirty="0">
                <a:solidFill>
                  <a:prstClr val="black"/>
                </a:solidFill>
                <a:latin typeface="Calibri" panose="020F0502020204030204"/>
              </a:rPr>
              <a:t>Headache (pg22): 68/138.14=0.492</a:t>
            </a:r>
            <a:endParaRPr lang="en-US" sz="800" i="1" dirty="0">
              <a:solidFill>
                <a:prstClr val="black"/>
              </a:solidFill>
              <a:latin typeface="Calibri" panose="020F0502020204030204"/>
            </a:endParaRPr>
          </a:p>
          <a:p>
            <a:pPr marL="171450" indent="-171450">
              <a:buFont typeface="Arial" panose="020B0604020202020204" pitchFamily="34" charset="0"/>
              <a:buChar char="•"/>
              <a:defRPr/>
            </a:pPr>
            <a:r>
              <a:rPr lang="en-US" sz="800" i="1" dirty="0">
                <a:solidFill>
                  <a:prstClr val="black"/>
                </a:solidFill>
                <a:latin typeface="Calibri" panose="020F0502020204030204"/>
              </a:rPr>
              <a:t>Nausea (</a:t>
            </a:r>
            <a:r>
              <a:rPr lang="en-US" sz="800" i="1" dirty="0" err="1">
                <a:solidFill>
                  <a:prstClr val="black"/>
                </a:solidFill>
                <a:latin typeface="Calibri" panose="020F0502020204030204"/>
              </a:rPr>
              <a:t>pg</a:t>
            </a:r>
            <a:r>
              <a:rPr lang="en-US" sz="800" i="1" dirty="0">
                <a:solidFill>
                  <a:prstClr val="black"/>
                </a:solidFill>
                <a:latin typeface="Calibri" panose="020F0502020204030204"/>
              </a:rPr>
              <a:t> 16): 10/138.14=0.072</a:t>
            </a:r>
            <a:endParaRPr lang="en-US" sz="800" i="1" dirty="0">
              <a:solidFill>
                <a:prstClr val="black"/>
              </a:solidFill>
              <a:latin typeface="Calibri" panose="020F0502020204030204"/>
            </a:endParaRPr>
          </a:p>
          <a:p>
            <a:pPr marL="171450" indent="-171450">
              <a:buFont typeface="Arial" panose="020B0604020202020204" pitchFamily="34" charset="0"/>
              <a:buChar char="•"/>
              <a:defRPr/>
            </a:pPr>
            <a:r>
              <a:rPr lang="en-US" sz="800" i="1" dirty="0">
                <a:solidFill>
                  <a:prstClr val="black"/>
                </a:solidFill>
                <a:latin typeface="Calibri" panose="020F0502020204030204"/>
              </a:rPr>
              <a:t>Diarrhea (pg15): 15/138.14=0.109</a:t>
            </a:r>
            <a:endParaRPr lang="en-US" sz="800" i="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dirty="0"/>
              <a:t>Additional detail: </a:t>
            </a:r>
            <a:endParaRPr lang="en-US" sz="900" b="1" dirty="0"/>
          </a:p>
          <a:p>
            <a:pPr marL="171450" indent="-171450">
              <a:buFont typeface="Arial" panose="020B0604020202020204" pitchFamily="34" charset="0"/>
              <a:buChar char="•"/>
              <a:defRPr/>
            </a:pPr>
            <a:r>
              <a:rPr lang="en-US" sz="900" dirty="0"/>
              <a:t>72/F [USA0012029/MG]</a:t>
            </a:r>
            <a:endParaRPr lang="en-US" sz="900" dirty="0"/>
          </a:p>
          <a:p>
            <a:pPr marL="628650" lvl="1" indent="-171450">
              <a:buFont typeface="Arial" panose="020B0604020202020204" pitchFamily="34" charset="0"/>
              <a:buChar char="•"/>
              <a:defRPr/>
            </a:pPr>
            <a:r>
              <a:rPr lang="en-US" sz="900" dirty="0"/>
              <a:t># infusions: </a:t>
            </a:r>
            <a:r>
              <a:rPr lang="en-US" sz="900" b="0" u="none" strike="noStrike" dirty="0">
                <a:solidFill>
                  <a:srgbClr val="000000"/>
                </a:solidFill>
                <a:effectLst/>
              </a:rPr>
              <a:t>4 in ADAPT and 9 in ADAPT+</a:t>
            </a:r>
            <a:endParaRPr lang="en-US" sz="900" b="0" u="none" strike="noStrike" dirty="0">
              <a:solidFill>
                <a:srgbClr val="000000"/>
              </a:solidFill>
              <a:effectLst/>
            </a:endParaRPr>
          </a:p>
          <a:p>
            <a:pPr marL="628650" lvl="1" indent="-171450">
              <a:buFont typeface="Arial" panose="020B0604020202020204" pitchFamily="34" charset="0"/>
              <a:buChar char="•"/>
              <a:defRPr/>
            </a:pPr>
            <a:r>
              <a:rPr lang="en-US" sz="900" b="0" i="0" u="none" strike="noStrike" dirty="0">
                <a:solidFill>
                  <a:srgbClr val="000000"/>
                </a:solidFill>
                <a:effectLst/>
                <a:latin typeface="+mn-lt"/>
              </a:rPr>
              <a:t>Patient was found at home, had died without witness, the cause of death remains unknown.</a:t>
            </a:r>
            <a:endParaRPr lang="en-US" sz="900" b="0" i="0" u="none" strike="noStrike" dirty="0">
              <a:solidFill>
                <a:srgbClr val="000000"/>
              </a:solidFill>
              <a:effectLst/>
              <a:latin typeface="+mn-lt"/>
            </a:endParaRPr>
          </a:p>
          <a:p>
            <a:pPr marL="628650" lvl="1" indent="-171450">
              <a:buFont typeface="Arial" panose="020B0604020202020204" pitchFamily="34" charset="0"/>
              <a:buChar char="•"/>
              <a:defRPr/>
            </a:pPr>
            <a:r>
              <a:rPr lang="en-US" sz="900" b="0" i="0" u="none" strike="noStrike" dirty="0">
                <a:solidFill>
                  <a:srgbClr val="000000"/>
                </a:solidFill>
                <a:effectLst/>
                <a:latin typeface="+mn-lt"/>
              </a:rPr>
              <a:t>Autopsy confirmed coronary artery atherosclerosis and cardiomegaly. </a:t>
            </a:r>
            <a:endParaRPr lang="en-US" sz="900" b="0" i="0" u="none" strike="noStrike" dirty="0">
              <a:solidFill>
                <a:srgbClr val="000000"/>
              </a:solidFill>
              <a:effectLst/>
              <a:latin typeface="+mn-lt"/>
            </a:endParaRPr>
          </a:p>
          <a:p>
            <a:pPr marL="628650" lvl="1" indent="-171450">
              <a:buFont typeface="Arial" panose="020B0604020202020204" pitchFamily="34" charset="0"/>
              <a:buChar char="•"/>
              <a:defRPr/>
            </a:pPr>
            <a:r>
              <a:rPr lang="en-US" sz="900" b="0" i="0" u="none" strike="noStrike" dirty="0">
                <a:solidFill>
                  <a:srgbClr val="000000"/>
                </a:solidFill>
                <a:effectLst/>
                <a:latin typeface="+mn-lt"/>
              </a:rPr>
              <a:t>Patient had additional co-morbidities including pulmonary embolism, chronic obstructive pulmonary disease, hypertension, hypokalemia, and colon bladder fistula</a:t>
            </a:r>
            <a:endParaRPr lang="en-US" sz="900" b="0" i="0" u="none" strike="noStrike" dirty="0">
              <a:solidFill>
                <a:srgbClr val="000000"/>
              </a:solidFill>
              <a:effectLst/>
              <a:latin typeface="+mn-lt"/>
            </a:endParaRPr>
          </a:p>
          <a:p>
            <a:pPr marL="171450" indent="-171450">
              <a:buFont typeface="Arial" panose="020B0604020202020204" pitchFamily="34" charset="0"/>
              <a:buChar char="•"/>
            </a:pPr>
            <a:r>
              <a:rPr lang="en-US" sz="900" dirty="0"/>
              <a:t>79/M [GEO0002100/MG}</a:t>
            </a:r>
            <a:endParaRPr lang="en-US" sz="900" dirty="0"/>
          </a:p>
          <a:p>
            <a:pPr marL="628650" lvl="1" indent="-171450">
              <a:buFont typeface="Arial" panose="020B0604020202020204" pitchFamily="34" charset="0"/>
              <a:buChar char="•"/>
            </a:pPr>
            <a:r>
              <a:rPr lang="en-US" sz="900" b="0" u="none" strike="noStrike" dirty="0">
                <a:solidFill>
                  <a:srgbClr val="000000"/>
                </a:solidFill>
                <a:effectLst/>
              </a:rPr>
              <a:t># Infusions</a:t>
            </a:r>
            <a:r>
              <a:rPr lang="en-US" sz="900" dirty="0">
                <a:solidFill>
                  <a:srgbClr val="000000"/>
                </a:solidFill>
              </a:rPr>
              <a:t>: 8 in ADAPT and 4 in ADAPT+</a:t>
            </a:r>
            <a:endParaRPr lang="en-US" sz="900" dirty="0">
              <a:solidFill>
                <a:srgbClr val="000000"/>
              </a:solidFill>
            </a:endParaRPr>
          </a:p>
          <a:p>
            <a:pPr marL="628650" lvl="1" indent="-171450">
              <a:buFont typeface="Arial" panose="020B0604020202020204" pitchFamily="34" charset="0"/>
              <a:buChar char="•"/>
            </a:pPr>
            <a:r>
              <a:rPr lang="en-US" sz="900" b="0" u="none" strike="noStrike" dirty="0">
                <a:solidFill>
                  <a:srgbClr val="000000"/>
                </a:solidFill>
                <a:effectLst/>
              </a:rPr>
              <a:t>The cause of death was assessed by the PI to be MG crisis and progression of the underlying disease</a:t>
            </a:r>
            <a:endParaRPr lang="en-US" sz="900" b="0" u="none" strike="noStrike" dirty="0">
              <a:solidFill>
                <a:srgbClr val="000000"/>
              </a:solidFill>
              <a:effectLst/>
            </a:endParaRPr>
          </a:p>
          <a:p>
            <a:pPr marL="628650" lvl="1" indent="-171450">
              <a:buFont typeface="Arial" panose="020B0604020202020204" pitchFamily="34" charset="0"/>
              <a:buChar char="•"/>
            </a:pPr>
            <a:r>
              <a:rPr lang="en-US" sz="900" b="0" u="none" strike="noStrike" dirty="0">
                <a:solidFill>
                  <a:srgbClr val="000000"/>
                </a:solidFill>
                <a:effectLst/>
              </a:rPr>
              <a:t>Patient also had E. coli pneumonia, aspiration pneumonitis, and acute respiratory failure</a:t>
            </a:r>
            <a:endParaRPr lang="en-US" sz="900" b="0" u="none" strike="noStrike" dirty="0">
              <a:solidFill>
                <a:srgbClr val="000000"/>
              </a:solidFill>
              <a:effectLst/>
            </a:endParaRPr>
          </a:p>
          <a:p>
            <a:pPr marL="171450" indent="-171450">
              <a:buFont typeface="Arial" panose="020B0604020202020204" pitchFamily="34" charset="0"/>
              <a:buChar char="•"/>
            </a:pPr>
            <a:r>
              <a:rPr lang="en-US" sz="900" dirty="0"/>
              <a:t>66/F [USA0006085/MG]</a:t>
            </a:r>
            <a:endParaRPr lang="en-US" sz="900" dirty="0"/>
          </a:p>
          <a:p>
            <a:pPr marL="628650" lvl="1" indent="-171450">
              <a:buFont typeface="Arial" panose="020B0604020202020204" pitchFamily="34" charset="0"/>
              <a:buChar char="•"/>
            </a:pPr>
            <a:r>
              <a:rPr lang="en-US" sz="900" dirty="0">
                <a:solidFill>
                  <a:srgbClr val="000000"/>
                </a:solidFill>
              </a:rPr>
              <a:t># Infusions </a:t>
            </a:r>
            <a:r>
              <a:rPr lang="en-US" sz="900" dirty="0"/>
              <a:t>: </a:t>
            </a:r>
            <a:r>
              <a:rPr lang="en-US" sz="900" dirty="0">
                <a:solidFill>
                  <a:srgbClr val="000000"/>
                </a:solidFill>
              </a:rPr>
              <a:t>4 in ADAPT and 8 in ADAPT+</a:t>
            </a:r>
            <a:endParaRPr lang="en-US" sz="900" dirty="0">
              <a:solidFill>
                <a:srgbClr val="000000"/>
              </a:solidFill>
            </a:endParaRPr>
          </a:p>
          <a:p>
            <a:pPr marL="628650" lvl="1" indent="-171450">
              <a:buFont typeface="Arial" panose="020B0604020202020204" pitchFamily="34" charset="0"/>
              <a:buChar char="•"/>
            </a:pPr>
            <a:r>
              <a:rPr lang="en-US" sz="900" dirty="0">
                <a:solidFill>
                  <a:srgbClr val="000000"/>
                </a:solidFill>
              </a:rPr>
              <a:t>The cause of death was assessed by the PI to be malignant lung neoplasm (no baseline chest X-ray)</a:t>
            </a:r>
            <a:endParaRPr lang="en-US" sz="900" dirty="0">
              <a:solidFill>
                <a:srgbClr val="000000"/>
              </a:solidFill>
            </a:endParaRPr>
          </a:p>
          <a:p>
            <a:pPr marL="628650" lvl="1" indent="-171450">
              <a:buFont typeface="Arial" panose="020B0604020202020204" pitchFamily="34" charset="0"/>
              <a:buChar char="•"/>
            </a:pPr>
            <a:r>
              <a:rPr lang="en-US" sz="900" dirty="0">
                <a:solidFill>
                  <a:srgbClr val="000000"/>
                </a:solidFill>
              </a:rPr>
              <a:t>Patient had additional co-morbidities of asthma, squamous cell carcinoma, histoplasmosis, diabetes mellitus, hypercholesterolemia, macular degeneration, hypertension, and bundle branch block</a:t>
            </a:r>
            <a:endParaRPr lang="en-US" sz="900" dirty="0">
              <a:solidFill>
                <a:srgbClr val="000000"/>
              </a:solidFill>
            </a:endParaRPr>
          </a:p>
          <a:p>
            <a:pPr marL="171450" indent="-171450">
              <a:buFont typeface="Arial" panose="020B0604020202020204" pitchFamily="34" charset="0"/>
              <a:buChar char="•"/>
            </a:pPr>
            <a:r>
              <a:rPr lang="en-US" sz="900" b="0" i="0" u="none" strike="noStrike" dirty="0">
                <a:solidFill>
                  <a:srgbClr val="000000"/>
                </a:solidFill>
                <a:effectLst/>
                <a:latin typeface="+mn-lt"/>
              </a:rPr>
              <a:t>55/M</a:t>
            </a:r>
            <a:r>
              <a:rPr lang="en-US" sz="900" dirty="0">
                <a:solidFill>
                  <a:srgbClr val="000000"/>
                </a:solidFill>
              </a:rPr>
              <a:t> [</a:t>
            </a:r>
            <a:r>
              <a:rPr lang="en-US" sz="900" b="0" i="0" u="none" strike="noStrike" dirty="0">
                <a:solidFill>
                  <a:srgbClr val="000000"/>
                </a:solidFill>
                <a:effectLst/>
                <a:latin typeface="+mn-lt"/>
              </a:rPr>
              <a:t>CZE0003077/MG}</a:t>
            </a:r>
            <a:endParaRPr lang="en-US" sz="900" b="0" i="0" u="none" strike="noStrike" dirty="0">
              <a:solidFill>
                <a:srgbClr val="000000"/>
              </a:solidFill>
              <a:effectLst/>
              <a:latin typeface="+mn-lt"/>
            </a:endParaRPr>
          </a:p>
          <a:p>
            <a:pPr marL="628650" lvl="1" indent="-171450">
              <a:buFont typeface="Arial" panose="020B0604020202020204" pitchFamily="34" charset="0"/>
              <a:buChar char="•"/>
            </a:pPr>
            <a:r>
              <a:rPr lang="en-US" sz="900" dirty="0">
                <a:solidFill>
                  <a:srgbClr val="000000"/>
                </a:solidFill>
              </a:rPr>
              <a:t>#Infusions: 8 (PBO) in ADAPT and 16 in ADAPT+</a:t>
            </a:r>
            <a:endParaRPr lang="en-US" sz="900" dirty="0">
              <a:solidFill>
                <a:srgbClr val="000000"/>
              </a:solidFill>
            </a:endParaRPr>
          </a:p>
          <a:p>
            <a:pPr marL="628650" lvl="1" indent="-171450">
              <a:buFont typeface="Arial" panose="020B0604020202020204" pitchFamily="34" charset="0"/>
              <a:buChar char="•"/>
            </a:pPr>
            <a:r>
              <a:rPr lang="en-US" sz="900" dirty="0">
                <a:solidFill>
                  <a:srgbClr val="000000"/>
                </a:solidFill>
              </a:rPr>
              <a:t>The cause of death on autopsy confirmed acute myocardial infarction; severe peripheral coronary artery atherosclerosis; stent implantation; </a:t>
            </a:r>
            <a:r>
              <a:rPr lang="en-US" sz="900" dirty="0" err="1">
                <a:solidFill>
                  <a:srgbClr val="000000"/>
                </a:solidFill>
              </a:rPr>
              <a:t>myofibrosis</a:t>
            </a:r>
            <a:r>
              <a:rPr lang="en-US" sz="900" dirty="0">
                <a:solidFill>
                  <a:srgbClr val="000000"/>
                </a:solidFill>
              </a:rPr>
              <a:t>; pulmonary hypertension and fibrous plaques of the pulmonary artery</a:t>
            </a:r>
            <a:endParaRPr lang="en-US" sz="900" dirty="0">
              <a:solidFill>
                <a:srgbClr val="000000"/>
              </a:solidFill>
            </a:endParaRPr>
          </a:p>
          <a:p>
            <a:pPr marL="628650" lvl="1" indent="-171450">
              <a:buFont typeface="Arial" panose="020B0604020202020204" pitchFamily="34" charset="0"/>
              <a:buChar char="•"/>
            </a:pPr>
            <a:r>
              <a:rPr lang="en-US" sz="900" dirty="0">
                <a:solidFill>
                  <a:srgbClr val="000000"/>
                </a:solidFill>
              </a:rPr>
              <a:t>Patient had additional co-morbidities of anemia, subarachnoid hemorrhage and tibia fracture </a:t>
            </a:r>
            <a:endParaRPr lang="en-US" sz="900" b="0" i="0" u="none" strike="noStrike" dirty="0">
              <a:solidFill>
                <a:srgbClr val="000000"/>
              </a:solidFill>
              <a:effectLst/>
              <a:latin typeface="+mn-lt"/>
            </a:endParaRPr>
          </a:p>
          <a:p>
            <a:pPr marL="171450" indent="-171450">
              <a:buFont typeface="Arial" panose="020B0604020202020204" pitchFamily="34" charset="0"/>
              <a:buChar char="•"/>
            </a:pPr>
            <a:r>
              <a:rPr lang="en-US" sz="900" b="0" i="0" u="none" strike="noStrike" dirty="0">
                <a:solidFill>
                  <a:srgbClr val="000000"/>
                </a:solidFill>
                <a:effectLst/>
                <a:latin typeface="+mn-lt"/>
              </a:rPr>
              <a:t>62/M [CZE0005060/MG]</a:t>
            </a:r>
            <a:endParaRPr lang="en-US" sz="900" b="0" i="0" u="none" strike="noStrike" dirty="0">
              <a:solidFill>
                <a:srgbClr val="000000"/>
              </a:solidFill>
              <a:effectLst/>
              <a:latin typeface="+mn-lt"/>
            </a:endParaRPr>
          </a:p>
          <a:p>
            <a:pPr marL="628650" lvl="1" indent="-171450">
              <a:buFont typeface="Arial" panose="020B0604020202020204" pitchFamily="34" charset="0"/>
              <a:buChar char="•"/>
            </a:pPr>
            <a:r>
              <a:rPr lang="en-US" sz="900" dirty="0">
                <a:solidFill>
                  <a:srgbClr val="000000"/>
                </a:solidFill>
              </a:rPr>
              <a:t># infusions:</a:t>
            </a:r>
            <a:r>
              <a:rPr lang="en-US" sz="900" b="0" i="0" u="none" strike="noStrike" dirty="0">
                <a:solidFill>
                  <a:srgbClr val="000000"/>
                </a:solidFill>
                <a:effectLst/>
                <a:latin typeface="+mn-lt"/>
              </a:rPr>
              <a:t> </a:t>
            </a:r>
            <a:r>
              <a:rPr lang="en-US" sz="900" b="0" u="none" strike="noStrike" dirty="0">
                <a:solidFill>
                  <a:srgbClr val="000000"/>
                </a:solidFill>
                <a:effectLst/>
              </a:rPr>
              <a:t>8 in ADAPT and 16 in ADAPT+</a:t>
            </a:r>
            <a:endParaRPr lang="en-US" sz="900" b="0" u="none" strike="noStrike" dirty="0">
              <a:solidFill>
                <a:srgbClr val="000000"/>
              </a:solidFill>
              <a:effectLst/>
            </a:endParaRPr>
          </a:p>
          <a:p>
            <a:pPr marL="628650" marR="0" lvl="1" indent="-171450" algn="l" defTabSz="914400" rtl="0" eaLnBrk="1" fontAlgn="auto" latinLnBrk="0" hangingPunct="1">
              <a:buClrTx/>
              <a:buSzTx/>
              <a:buFont typeface="Arial" panose="020B0604020202020204" pitchFamily="34" charset="0"/>
              <a:buChar char="•"/>
              <a:defRPr/>
            </a:pPr>
            <a:r>
              <a:rPr lang="en-US" sz="1050" b="0" i="0" u="none" strike="noStrike" dirty="0">
                <a:solidFill>
                  <a:srgbClr val="000000"/>
                </a:solidFill>
                <a:effectLst/>
                <a:latin typeface="+mn-lt"/>
              </a:rPr>
              <a:t>The cause of death as assessed by the PI was COVID-19 pneumonia and septic shock</a:t>
            </a:r>
            <a:endParaRPr lang="en-US" sz="1050" b="0" i="0" u="none" strike="noStrike" dirty="0">
              <a:solidFill>
                <a:srgbClr val="000000"/>
              </a:solidFill>
              <a:effectLst/>
              <a:latin typeface="+mn-lt"/>
            </a:endParaRPr>
          </a:p>
          <a:p>
            <a:pPr marL="628650" marR="0" lvl="1" indent="-171450" algn="l" defTabSz="914400" rtl="0" eaLnBrk="1" fontAlgn="auto" latinLnBrk="0" hangingPunct="1">
              <a:buClrTx/>
              <a:buSzTx/>
              <a:buFont typeface="Arial" panose="020B0604020202020204" pitchFamily="34" charset="0"/>
              <a:buChar char="•"/>
              <a:defRPr/>
            </a:pPr>
            <a:r>
              <a:rPr lang="en-US" sz="1050" b="0" i="0" u="none" strike="noStrike" dirty="0">
                <a:solidFill>
                  <a:srgbClr val="000000"/>
                </a:solidFill>
                <a:effectLst/>
                <a:latin typeface="+mn-lt"/>
              </a:rPr>
              <a:t>Patient had additional co-morbidities including chronic venous insufficiency, arterial hypertension, deep vein thrombosis, rheumatoid arthritis, paroxysmal atrial fibrillation</a:t>
            </a:r>
            <a:endParaRPr lang="en-US" sz="1050" b="0" i="0" u="none" strike="noStrike" dirty="0">
              <a:solidFill>
                <a:srgbClr val="000000"/>
              </a:solidFill>
              <a:effectLst/>
              <a:latin typeface="+mn-lt"/>
            </a:endParaRPr>
          </a:p>
          <a:p>
            <a:pPr marL="628650" marR="0" lvl="1" indent="-171450" algn="l" defTabSz="914400" rtl="0" eaLnBrk="1" fontAlgn="auto" latinLnBrk="0" hangingPunct="1">
              <a:buClrTx/>
              <a:buSzTx/>
              <a:buFont typeface="Arial" panose="020B0604020202020204" pitchFamily="34" charset="0"/>
              <a:buChar char="•"/>
              <a:defRPr/>
            </a:pPr>
            <a:endParaRPr lang="en-US" sz="1050" b="0" i="0" u="none" strike="noStrike" dirty="0">
              <a:solidFill>
                <a:srgbClr val="000000"/>
              </a:solidFill>
              <a:effectLst/>
              <a:latin typeface="+mn-lt"/>
            </a:endParaRPr>
          </a:p>
          <a:p>
            <a:pPr marL="628650" lvl="1" indent="-171450">
              <a:buFont typeface="Arial" panose="020B0604020202020204" pitchFamily="34" charset="0"/>
              <a:buChar char="•"/>
            </a:pPr>
            <a:endParaRPr lang="en-US" sz="1050" dirty="0"/>
          </a:p>
        </p:txBody>
      </p:sp>
      <p:sp>
        <p:nvSpPr>
          <p:cNvPr id="4" name="Slide Number Placeholder 3"/>
          <p:cNvSpPr>
            <a:spLocks noGrp="1"/>
          </p:cNvSpPr>
          <p:nvPr>
            <p:ph type="sldNum" sz="quarter" idx="5"/>
          </p:nvPr>
        </p:nvSpPr>
        <p:spPr/>
        <p:txBody>
          <a:bodyPr/>
          <a:lstStyle/>
          <a:p>
            <a:fld id="{44B44206-C036-4DE6-9946-ABCAD0A2FE62}" type="slidenum">
              <a:rPr lang="en-US" smtClean="0"/>
            </a:fld>
            <a:endParaRPr lang="en-US" dirty="0"/>
          </a:p>
        </p:txBody>
      </p:sp>
      <p:sp>
        <p:nvSpPr>
          <p:cNvPr id="5" name="TextBox 4"/>
          <p:cNvSpPr txBox="1"/>
          <p:nvPr/>
        </p:nvSpPr>
        <p:spPr>
          <a:xfrm>
            <a:off x="7027545" y="1143000"/>
            <a:ext cx="3328035" cy="243143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pt-BR" sz="800" b="1" dirty="0"/>
              <a:t>72/F: </a:t>
            </a:r>
            <a:r>
              <a:rPr lang="en-US" sz="800" b="1" dirty="0"/>
              <a:t> </a:t>
            </a:r>
            <a:r>
              <a:rPr lang="en-US" sz="800" dirty="0"/>
              <a:t>USA0012029-diarrhoea+death-1705-SAE+death/see highlighting</a:t>
            </a:r>
            <a:endParaRPr lang="en-US" sz="800" dirty="0"/>
          </a:p>
          <a:p>
            <a:pPr marL="0" marR="0" lvl="0" indent="0" algn="l" defTabSz="914400" rtl="0" eaLnBrk="1" fontAlgn="auto" latinLnBrk="0" hangingPunct="1">
              <a:lnSpc>
                <a:spcPct val="100000"/>
              </a:lnSpc>
              <a:spcBef>
                <a:spcPts val="0"/>
              </a:spcBef>
              <a:spcAft>
                <a:spcPts val="0"/>
              </a:spcAft>
              <a:buClrTx/>
              <a:buSzTx/>
              <a:buFontTx/>
              <a:buNone/>
              <a:defRPr/>
            </a:pPr>
            <a:r>
              <a:rPr lang="en-US" sz="800" dirty="0"/>
              <a:t>In new CSR: pg. 5918-5920</a:t>
            </a:r>
            <a:endParaRPr lang="en-US" sz="800" dirty="0"/>
          </a:p>
          <a:p>
            <a:pPr marL="0" marR="0" lvl="0" indent="0" algn="l" defTabSz="914400" rtl="0" eaLnBrk="1" fontAlgn="auto" latinLnBrk="0" hangingPunct="1">
              <a:lnSpc>
                <a:spcPct val="100000"/>
              </a:lnSpc>
              <a:spcBef>
                <a:spcPts val="0"/>
              </a:spcBef>
              <a:spcAft>
                <a:spcPts val="0"/>
              </a:spcAft>
              <a:buClrTx/>
              <a:buSzTx/>
              <a:buFontTx/>
              <a:buNone/>
              <a:defRPr/>
            </a:pPr>
            <a:endParaRPr lang="en-US" sz="800" dirty="0"/>
          </a:p>
          <a:p>
            <a:pPr marL="0" marR="0" lvl="0" indent="0" algn="l" defTabSz="914400" rtl="0" eaLnBrk="1" fontAlgn="auto" latinLnBrk="0" hangingPunct="1">
              <a:lnSpc>
                <a:spcPct val="100000"/>
              </a:lnSpc>
              <a:spcBef>
                <a:spcPts val="0"/>
              </a:spcBef>
              <a:spcAft>
                <a:spcPts val="0"/>
              </a:spcAft>
              <a:buClrTx/>
              <a:buSzTx/>
              <a:buFontTx/>
              <a:buNone/>
              <a:defRPr/>
            </a:pPr>
            <a:r>
              <a:rPr lang="en-US" sz="800" b="1" dirty="0"/>
              <a:t>79/M: </a:t>
            </a:r>
            <a:r>
              <a:rPr lang="en-US" sz="800" dirty="0"/>
              <a:t>GEO0002100-myasthenia gravis crisis+pneumonia escherichia+etc-1705-SAE+death/see highlighting</a:t>
            </a:r>
            <a:endParaRPr lang="en-US" sz="800" dirty="0"/>
          </a:p>
          <a:p>
            <a:pPr marL="0" marR="0" lvl="0" indent="0" algn="l" defTabSz="914400" rtl="0" eaLnBrk="1" fontAlgn="auto" latinLnBrk="0" hangingPunct="1">
              <a:lnSpc>
                <a:spcPct val="100000"/>
              </a:lnSpc>
              <a:spcBef>
                <a:spcPts val="0"/>
              </a:spcBef>
              <a:spcAft>
                <a:spcPts val="0"/>
              </a:spcAft>
              <a:buClrTx/>
              <a:buSzTx/>
              <a:buFontTx/>
              <a:buNone/>
              <a:defRPr/>
            </a:pPr>
            <a:r>
              <a:rPr lang="en-US" sz="800" dirty="0"/>
              <a:t>In new CSR: pg. 5873-5877</a:t>
            </a:r>
            <a:endParaRPr lang="en-US" sz="800" dirty="0"/>
          </a:p>
          <a:p>
            <a:pPr marL="0" marR="0" lvl="0" indent="0" algn="l" defTabSz="914400" rtl="0" eaLnBrk="1" fontAlgn="auto" latinLnBrk="0" hangingPunct="1">
              <a:lnSpc>
                <a:spcPct val="100000"/>
              </a:lnSpc>
              <a:spcBef>
                <a:spcPts val="0"/>
              </a:spcBef>
              <a:spcAft>
                <a:spcPts val="0"/>
              </a:spcAft>
              <a:buClrTx/>
              <a:buSzTx/>
              <a:buFontTx/>
              <a:buNone/>
              <a:defRPr/>
            </a:pPr>
            <a:endParaRPr lang="en-US" sz="800" dirty="0"/>
          </a:p>
          <a:p>
            <a:pPr marL="0" marR="0" lvl="0" indent="0" algn="l" defTabSz="914400" rtl="0" eaLnBrk="1" fontAlgn="auto" latinLnBrk="0" hangingPunct="1">
              <a:lnSpc>
                <a:spcPct val="100000"/>
              </a:lnSpc>
              <a:spcBef>
                <a:spcPts val="0"/>
              </a:spcBef>
              <a:spcAft>
                <a:spcPts val="0"/>
              </a:spcAft>
              <a:buClrTx/>
              <a:buSzTx/>
              <a:buFontTx/>
              <a:buNone/>
              <a:defRPr/>
            </a:pPr>
            <a:r>
              <a:rPr lang="en-US" sz="800" b="1" dirty="0"/>
              <a:t>66/F: </a:t>
            </a:r>
            <a:r>
              <a:rPr lang="en-US" sz="800" dirty="0"/>
              <a:t> USA0006085-lung infiltration+pulmonary mass+lung neoplasm malignant-1705-SAE+death/see highlighting </a:t>
            </a:r>
            <a:endParaRPr lang="en-US" sz="800" dirty="0"/>
          </a:p>
          <a:p>
            <a:pPr marL="0" marR="0" lvl="0" indent="0" algn="l" defTabSz="914400" rtl="0" eaLnBrk="1" fontAlgn="auto" latinLnBrk="0" hangingPunct="1">
              <a:lnSpc>
                <a:spcPct val="100000"/>
              </a:lnSpc>
              <a:spcBef>
                <a:spcPts val="0"/>
              </a:spcBef>
              <a:spcAft>
                <a:spcPts val="0"/>
              </a:spcAft>
              <a:buClrTx/>
              <a:buSzTx/>
              <a:buFontTx/>
              <a:buNone/>
              <a:defRPr/>
            </a:pPr>
            <a:r>
              <a:rPr lang="en-US" sz="800" dirty="0"/>
              <a:t>In new CSR: pg5903-5904</a:t>
            </a:r>
            <a:endParaRPr lang="en-US" sz="800" dirty="0"/>
          </a:p>
          <a:p>
            <a:pPr marL="0" marR="0" lvl="0" indent="0" algn="l" defTabSz="914400" rtl="0" eaLnBrk="1" fontAlgn="auto" latinLnBrk="0" hangingPunct="1">
              <a:lnSpc>
                <a:spcPct val="100000"/>
              </a:lnSpc>
              <a:spcBef>
                <a:spcPts val="0"/>
              </a:spcBef>
              <a:spcAft>
                <a:spcPts val="0"/>
              </a:spcAft>
              <a:buClrTx/>
              <a:buSzTx/>
              <a:buFontTx/>
              <a:buNone/>
              <a:defRPr/>
            </a:pPr>
            <a:r>
              <a:rPr lang="en-US" sz="800" dirty="0">
                <a:solidFill>
                  <a:schemeClr val="accent6"/>
                </a:solidFill>
              </a:rPr>
              <a:t>SB couldn’t verify stage 4 cancer; added highlight to pdf for lung neoplasm</a:t>
            </a:r>
            <a:endParaRPr lang="en-US" sz="800" dirty="0">
              <a:solidFill>
                <a:schemeClr val="accent6"/>
              </a:solidFill>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sz="800" dirty="0">
              <a:solidFill>
                <a:schemeClr val="accent6"/>
              </a:solidFill>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sz="800" b="1" dirty="0"/>
          </a:p>
          <a:p>
            <a:pPr marL="0" marR="0" lvl="0" indent="0" algn="l" defTabSz="914400" rtl="0" eaLnBrk="1" fontAlgn="auto" latinLnBrk="0" hangingPunct="1">
              <a:lnSpc>
                <a:spcPct val="100000"/>
              </a:lnSpc>
              <a:spcBef>
                <a:spcPts val="0"/>
              </a:spcBef>
              <a:spcAft>
                <a:spcPts val="0"/>
              </a:spcAft>
              <a:buClrTx/>
              <a:buSzTx/>
              <a:buFontTx/>
              <a:buNone/>
              <a:defRPr/>
            </a:pPr>
            <a:r>
              <a:rPr lang="en-US" sz="800" b="1" dirty="0"/>
              <a:t>55/M: </a:t>
            </a:r>
            <a:r>
              <a:rPr lang="en-US" sz="800" dirty="0"/>
              <a:t>CZE0003077-acute myocardial infarction-1705-SAE+death/see highlighting</a:t>
            </a:r>
            <a:endParaRPr lang="en-US" sz="800" dirty="0"/>
          </a:p>
          <a:p>
            <a:pPr marL="0" marR="0" lvl="0" indent="0" algn="l" defTabSz="914400" rtl="0" eaLnBrk="1" fontAlgn="auto" latinLnBrk="0" hangingPunct="1">
              <a:lnSpc>
                <a:spcPct val="100000"/>
              </a:lnSpc>
              <a:spcBef>
                <a:spcPts val="0"/>
              </a:spcBef>
              <a:spcAft>
                <a:spcPts val="0"/>
              </a:spcAft>
              <a:buClrTx/>
              <a:buSzTx/>
              <a:buFontTx/>
              <a:buNone/>
              <a:defRPr/>
            </a:pPr>
            <a:r>
              <a:rPr lang="en-US" sz="800" dirty="0"/>
              <a:t>In new CSR: pg.5855-5857</a:t>
            </a:r>
            <a:endParaRPr lang="en-US" sz="800" dirty="0"/>
          </a:p>
          <a:p>
            <a:pPr marL="0" marR="0" lvl="0" indent="0" algn="l" defTabSz="914400" rtl="0" eaLnBrk="1" fontAlgn="auto" latinLnBrk="0" hangingPunct="1">
              <a:lnSpc>
                <a:spcPct val="100000"/>
              </a:lnSpc>
              <a:spcBef>
                <a:spcPts val="0"/>
              </a:spcBef>
              <a:spcAft>
                <a:spcPts val="0"/>
              </a:spcAft>
              <a:buClrTx/>
              <a:buSzTx/>
              <a:buFontTx/>
              <a:buNone/>
              <a:defRPr/>
            </a:pPr>
            <a:endParaRPr lang="en-US" sz="800" dirty="0"/>
          </a:p>
          <a:p>
            <a:pPr marL="0" marR="0" lvl="0" indent="0" algn="l" defTabSz="914400" rtl="0" eaLnBrk="1" fontAlgn="auto" latinLnBrk="0" hangingPunct="1">
              <a:lnSpc>
                <a:spcPct val="100000"/>
              </a:lnSpc>
              <a:spcBef>
                <a:spcPts val="0"/>
              </a:spcBef>
              <a:spcAft>
                <a:spcPts val="0"/>
              </a:spcAft>
              <a:buClrTx/>
              <a:buSzTx/>
              <a:buFontTx/>
              <a:buNone/>
              <a:defRPr/>
            </a:pPr>
            <a:r>
              <a:rPr lang="en-US" sz="800" b="1" dirty="0"/>
              <a:t>63/M: </a:t>
            </a:r>
            <a:r>
              <a:rPr lang="en-US" sz="800" dirty="0"/>
              <a:t>CZE0005060 Safety Narrative</a:t>
            </a:r>
            <a:endParaRPr lang="en-US" sz="800" b="1" dirty="0">
              <a:solidFill>
                <a:schemeClr val="accent6"/>
              </a:solidFill>
            </a:endParaRPr>
          </a:p>
          <a:p>
            <a:pPr marL="0" marR="0" lvl="0" indent="0" algn="l" defTabSz="914400" rtl="0" eaLnBrk="1" fontAlgn="auto" latinLnBrk="0" hangingPunct="1">
              <a:lnSpc>
                <a:spcPct val="100000"/>
              </a:lnSpc>
              <a:spcBef>
                <a:spcPts val="0"/>
              </a:spcBef>
              <a:spcAft>
                <a:spcPts val="0"/>
              </a:spcAft>
              <a:buClrTx/>
              <a:buSzTx/>
              <a:buFontTx/>
              <a:buNone/>
              <a:defRPr/>
            </a:pPr>
            <a:r>
              <a:rPr lang="en-US" sz="800" b="1" dirty="0">
                <a:solidFill>
                  <a:schemeClr val="accent6"/>
                </a:solidFill>
              </a:rPr>
              <a:t>SB FC OK except where noted otherwise</a:t>
            </a:r>
            <a:endParaRPr lang="pt-BR" sz="800" b="1" dirty="0"/>
          </a:p>
        </p:txBody>
      </p:sp>
      <p:graphicFrame>
        <p:nvGraphicFramePr>
          <p:cNvPr id="9" name="Table 8"/>
          <p:cNvGraphicFramePr>
            <a:graphicFrameLocks noGrp="1"/>
          </p:cNvGraphicFramePr>
          <p:nvPr/>
        </p:nvGraphicFramePr>
        <p:xfrm>
          <a:off x="7178040" y="3809796"/>
          <a:ext cx="7053672" cy="3200400"/>
        </p:xfrm>
        <a:graphic>
          <a:graphicData uri="http://schemas.openxmlformats.org/drawingml/2006/table">
            <a:tbl>
              <a:tblPr firstRow="1" firstCol="1" bandRow="1">
                <a:tableStyleId>{E8B1032C-EA38-4F05-BA0D-38AFFFC7BED3}</a:tableStyleId>
              </a:tblPr>
              <a:tblGrid>
                <a:gridCol w="773923"/>
                <a:gridCol w="319529"/>
                <a:gridCol w="614860"/>
                <a:gridCol w="359661"/>
                <a:gridCol w="4985699"/>
              </a:tblGrid>
              <a:tr h="294876">
                <a:tc>
                  <a:txBody>
                    <a:bodyPr/>
                    <a:lstStyle/>
                    <a:p>
                      <a:pPr algn="ctr" rtl="0"/>
                      <a:r>
                        <a:rPr lang="en-US" sz="900" dirty="0">
                          <a:effectLst/>
                        </a:rPr>
                        <a:t>Patient</a:t>
                      </a:r>
                      <a:endParaRPr lang="en-US" sz="900" dirty="0">
                        <a:effectLst/>
                        <a:latin typeface="+mn-lt"/>
                      </a:endParaRPr>
                    </a:p>
                  </a:txBody>
                  <a:tcPr marL="0" marR="0" marT="0" marB="0" anchor="ctr"/>
                </a:tc>
                <a:tc>
                  <a:txBody>
                    <a:bodyPr/>
                    <a:lstStyle/>
                    <a:p>
                      <a:pPr algn="ctr" rtl="0"/>
                      <a:r>
                        <a:rPr lang="en-US" sz="900" dirty="0">
                          <a:effectLst/>
                        </a:rPr>
                        <a:t>Age/</a:t>
                      </a:r>
                      <a:endParaRPr lang="en-US" sz="900" dirty="0">
                        <a:effectLst/>
                      </a:endParaRPr>
                    </a:p>
                    <a:p>
                      <a:pPr algn="ctr" rtl="0"/>
                      <a:r>
                        <a:rPr lang="en-US" sz="900" dirty="0">
                          <a:effectLst/>
                        </a:rPr>
                        <a:t>Sex</a:t>
                      </a:r>
                      <a:endParaRPr lang="en-US" sz="900" dirty="0">
                        <a:effectLst/>
                        <a:latin typeface="+mn-lt"/>
                      </a:endParaRPr>
                    </a:p>
                  </a:txBody>
                  <a:tcPr marL="0" marR="0" marT="0" marB="0" anchor="ctr"/>
                </a:tc>
                <a:tc>
                  <a:txBody>
                    <a:bodyPr/>
                    <a:lstStyle/>
                    <a:p>
                      <a:pPr algn="ctr" rtl="0"/>
                      <a:r>
                        <a:rPr lang="en-US" sz="900" dirty="0">
                          <a:effectLst/>
                        </a:rPr>
                        <a:t>Cause of Death</a:t>
                      </a:r>
                      <a:endParaRPr lang="en-US" sz="900" dirty="0">
                        <a:effectLst/>
                        <a:latin typeface="+mn-lt"/>
                      </a:endParaRPr>
                    </a:p>
                  </a:txBody>
                  <a:tcPr marL="0" marR="0" marT="0" marB="0" anchor="ctr"/>
                </a:tc>
                <a:tc>
                  <a:txBody>
                    <a:bodyPr/>
                    <a:lstStyle/>
                    <a:p>
                      <a:pPr algn="ctr" rtl="0"/>
                      <a:r>
                        <a:rPr lang="en-US" sz="900" dirty="0">
                          <a:effectLst/>
                        </a:rPr>
                        <a:t>Last dose</a:t>
                      </a:r>
                      <a:endParaRPr lang="en-US" sz="900" dirty="0">
                        <a:effectLst/>
                        <a:latin typeface="+mn-lt"/>
                      </a:endParaRPr>
                    </a:p>
                  </a:txBody>
                  <a:tcPr marL="0" marR="0" marT="0" marB="0" anchor="ctr"/>
                </a:tc>
                <a:tc>
                  <a:txBody>
                    <a:bodyPr/>
                    <a:lstStyle/>
                    <a:p>
                      <a:pPr algn="ctr" rtl="0"/>
                      <a:r>
                        <a:rPr lang="en-US" sz="900" dirty="0">
                          <a:effectLst/>
                          <a:latin typeface="+mn-lt"/>
                        </a:rPr>
                        <a:t>Relevant Medical History</a:t>
                      </a:r>
                      <a:endParaRPr lang="en-US" sz="900" dirty="0">
                        <a:effectLst/>
                        <a:latin typeface="+mn-lt"/>
                      </a:endParaRPr>
                    </a:p>
                  </a:txBody>
                  <a:tcPr marL="0" marR="0" marT="0" marB="0" anchor="ctr"/>
                </a:tc>
              </a:tr>
              <a:tr h="744870">
                <a:tc>
                  <a:txBody>
                    <a:bodyPr/>
                    <a:lstStyle/>
                    <a:p>
                      <a:pPr algn="ctr" rtl="0"/>
                      <a:r>
                        <a:rPr lang="en-US" sz="900" b="0" dirty="0">
                          <a:effectLst/>
                        </a:rPr>
                        <a:t>USA0012029/</a:t>
                      </a:r>
                      <a:endParaRPr lang="en-US" sz="900" b="0" dirty="0">
                        <a:effectLst/>
                      </a:endParaRPr>
                    </a:p>
                    <a:p>
                      <a:pPr algn="ctr" rtl="0"/>
                      <a:r>
                        <a:rPr lang="en-US" sz="900" b="0" dirty="0">
                          <a:effectLst/>
                        </a:rPr>
                        <a:t>MG</a:t>
                      </a:r>
                      <a:endParaRPr lang="en-US" sz="900" b="0" dirty="0">
                        <a:effectLst/>
                        <a:latin typeface="+mn-lt"/>
                      </a:endParaRPr>
                    </a:p>
                  </a:txBody>
                  <a:tcPr marL="0" marR="0" marT="0" marB="0" anchor="ctr"/>
                </a:tc>
                <a:tc>
                  <a:txBody>
                    <a:bodyPr/>
                    <a:lstStyle/>
                    <a:p>
                      <a:pPr algn="ctr" rtl="0"/>
                      <a:r>
                        <a:rPr lang="en-US" sz="900" dirty="0">
                          <a:effectLst/>
                        </a:rPr>
                        <a:t>72/F</a:t>
                      </a:r>
                      <a:endParaRPr lang="en-US" sz="900" dirty="0">
                        <a:effectLst/>
                        <a:latin typeface="+mn-lt"/>
                      </a:endParaRPr>
                    </a:p>
                  </a:txBody>
                  <a:tcPr marL="0" marR="0" marT="0" marB="0" anchor="ctr"/>
                </a:tc>
                <a:tc>
                  <a:txBody>
                    <a:bodyPr/>
                    <a:lstStyle/>
                    <a:p>
                      <a:pPr algn="ctr" rtl="0"/>
                      <a:r>
                        <a:rPr lang="en-US" sz="900" b="1" dirty="0">
                          <a:effectLst/>
                        </a:rPr>
                        <a:t>Preexisting CV disease</a:t>
                      </a:r>
                      <a:endParaRPr lang="en-US" sz="900" b="1" dirty="0">
                        <a:effectLst/>
                        <a:latin typeface="+mn-lt"/>
                      </a:endParaRPr>
                    </a:p>
                  </a:txBody>
                  <a:tcPr marL="0" marR="0" marT="0" marB="0" anchor="ctr"/>
                </a:tc>
                <a:tc>
                  <a:txBody>
                    <a:bodyPr/>
                    <a:lstStyle/>
                    <a:p>
                      <a:pPr algn="ctr" fontAlgn="b"/>
                      <a:r>
                        <a:rPr lang="en-US" sz="900" b="0" u="none" strike="noStrike" dirty="0">
                          <a:solidFill>
                            <a:srgbClr val="000000"/>
                          </a:solidFill>
                          <a:effectLst/>
                        </a:rPr>
                        <a:t>4</a:t>
                      </a:r>
                      <a:endParaRPr lang="en-US" sz="900" b="0" u="none" strike="noStrike" dirty="0">
                        <a:solidFill>
                          <a:srgbClr val="000000"/>
                        </a:solidFill>
                        <a:effectLst/>
                      </a:endParaRPr>
                    </a:p>
                    <a:p>
                      <a:pPr algn="ctr" fontAlgn="b"/>
                      <a:r>
                        <a:rPr lang="en-US" sz="900" b="0" i="0" u="none" strike="noStrike" dirty="0">
                          <a:solidFill>
                            <a:srgbClr val="000000"/>
                          </a:solidFill>
                          <a:effectLst/>
                          <a:latin typeface="+mn-lt"/>
                        </a:rPr>
                        <a:t>days</a:t>
                      </a:r>
                      <a:endParaRPr lang="en-US" sz="900" b="0" i="0" u="none" strike="noStrike" dirty="0">
                        <a:solidFill>
                          <a:srgbClr val="000000"/>
                        </a:solidFill>
                        <a:effectLst/>
                        <a:latin typeface="+mn-lt"/>
                      </a:endParaRPr>
                    </a:p>
                  </a:txBody>
                  <a:tcPr marL="7348" marR="7348" marT="7348" marB="0" anchor="ctr"/>
                </a:tc>
                <a:tc>
                  <a:txBody>
                    <a:bodyPr/>
                    <a:lstStyle/>
                    <a:p>
                      <a:pPr marL="285750" indent="-285750" algn="l" fontAlgn="b">
                        <a:buFont typeface="Arial" panose="020B0604020202020204" pitchFamily="34" charset="0"/>
                        <a:buChar char="•"/>
                      </a:pPr>
                      <a:r>
                        <a:rPr lang="en-US" sz="900" dirty="0"/>
                        <a:t>Patient was found at home, had died without witness, the cause of death remains unknown.</a:t>
                      </a:r>
                      <a:endParaRPr lang="en-US" sz="900" dirty="0"/>
                    </a:p>
                    <a:p>
                      <a:pPr marL="285750" indent="-285750" algn="l" fontAlgn="b">
                        <a:buFont typeface="Arial" panose="020B0604020202020204" pitchFamily="34" charset="0"/>
                        <a:buChar char="•"/>
                      </a:pPr>
                      <a:r>
                        <a:rPr lang="en-US" sz="900" dirty="0"/>
                        <a:t>Autopsy confirmed coronary artery atherosclerosis and cardiomegaly. </a:t>
                      </a:r>
                      <a:endParaRPr lang="en-US" sz="900" dirty="0"/>
                    </a:p>
                    <a:p>
                      <a:pPr marL="285750" indent="-285750" algn="l" fontAlgn="b">
                        <a:buFont typeface="Arial" panose="020B0604020202020204" pitchFamily="34" charset="0"/>
                        <a:buChar char="•"/>
                      </a:pPr>
                      <a:r>
                        <a:rPr lang="en-US" sz="900" dirty="0"/>
                        <a:t>Patient had additional co-morbidities including pulmonary embolism, chronic obstructive pulmonary disease, hypertension, hypokalemia, and colon bladder fistula</a:t>
                      </a:r>
                      <a:endParaRPr lang="en-US" sz="900" b="0" i="0" u="none" strike="noStrike" dirty="0">
                        <a:solidFill>
                          <a:srgbClr val="000000"/>
                        </a:solidFill>
                        <a:effectLst/>
                        <a:latin typeface="+mn-lt"/>
                      </a:endParaRPr>
                    </a:p>
                  </a:txBody>
                  <a:tcPr marL="7348" marR="7348" marT="7348" marB="0" anchor="ctr"/>
                </a:tc>
              </a:tr>
              <a:tr h="564294">
                <a:tc>
                  <a:txBody>
                    <a:bodyPr/>
                    <a:lstStyle/>
                    <a:p>
                      <a:pPr algn="ctr" rtl="0"/>
                      <a:r>
                        <a:rPr lang="en-US" sz="900" b="0" dirty="0">
                          <a:effectLst/>
                        </a:rPr>
                        <a:t>GEO0002100/</a:t>
                      </a:r>
                      <a:endParaRPr lang="en-US" sz="900" b="0" dirty="0">
                        <a:effectLst/>
                      </a:endParaRPr>
                    </a:p>
                    <a:p>
                      <a:pPr algn="ctr" rtl="0"/>
                      <a:r>
                        <a:rPr lang="en-US" sz="900" b="0" dirty="0">
                          <a:effectLst/>
                        </a:rPr>
                        <a:t>MG</a:t>
                      </a:r>
                      <a:endParaRPr lang="en-US" sz="900" b="0" dirty="0">
                        <a:effectLst/>
                        <a:latin typeface="+mn-lt"/>
                      </a:endParaRPr>
                    </a:p>
                  </a:txBody>
                  <a:tcPr marL="0" marR="0" marT="0" marB="0" anchor="ctr"/>
                </a:tc>
                <a:tc>
                  <a:txBody>
                    <a:bodyPr/>
                    <a:lstStyle/>
                    <a:p>
                      <a:pPr algn="ctr" rtl="0"/>
                      <a:r>
                        <a:rPr lang="en-US" sz="900" dirty="0">
                          <a:effectLst/>
                        </a:rPr>
                        <a:t>79/M</a:t>
                      </a:r>
                      <a:endParaRPr lang="en-US" sz="900" dirty="0">
                        <a:effectLst/>
                        <a:latin typeface="+mn-lt"/>
                      </a:endParaRPr>
                    </a:p>
                  </a:txBody>
                  <a:tcPr marL="0" marR="0" marT="0" marB="0" anchor="ctr"/>
                </a:tc>
                <a:tc>
                  <a:txBody>
                    <a:bodyPr/>
                    <a:lstStyle/>
                    <a:p>
                      <a:pPr algn="ctr" rtl="0"/>
                      <a:r>
                        <a:rPr lang="en-US" sz="900" b="1" dirty="0">
                          <a:effectLst/>
                        </a:rPr>
                        <a:t>MG crisis/</a:t>
                      </a:r>
                      <a:br>
                        <a:rPr lang="en-US" sz="900" b="1" dirty="0">
                          <a:effectLst/>
                        </a:rPr>
                      </a:br>
                      <a:r>
                        <a:rPr lang="en-US" sz="900" b="1" dirty="0">
                          <a:effectLst/>
                        </a:rPr>
                        <a:t>Pneumonia</a:t>
                      </a:r>
                      <a:endParaRPr lang="en-US" sz="900" b="1" dirty="0">
                        <a:effectLst/>
                        <a:latin typeface="+mn-lt"/>
                      </a:endParaRPr>
                    </a:p>
                  </a:txBody>
                  <a:tcPr marL="0" marR="0" marT="0" marB="0" anchor="ctr"/>
                </a:tc>
                <a:tc>
                  <a:txBody>
                    <a:bodyPr/>
                    <a:lstStyle/>
                    <a:p>
                      <a:pPr algn="ctr" fontAlgn="b"/>
                      <a:r>
                        <a:rPr lang="en-US" sz="900" b="0" u="none" strike="noStrike" dirty="0">
                          <a:solidFill>
                            <a:srgbClr val="000000"/>
                          </a:solidFill>
                          <a:effectLst/>
                        </a:rPr>
                        <a:t>79</a:t>
                      </a:r>
                      <a:endParaRPr lang="en-US" sz="900" b="0" u="none" strike="noStrike" dirty="0">
                        <a:solidFill>
                          <a:srgbClr val="000000"/>
                        </a:solidFill>
                        <a:effectLst/>
                      </a:endParaRPr>
                    </a:p>
                    <a:p>
                      <a:pPr algn="ctr" fontAlgn="b"/>
                      <a:r>
                        <a:rPr lang="en-US" sz="900" b="0" i="0" u="none" strike="noStrike" dirty="0">
                          <a:solidFill>
                            <a:srgbClr val="000000"/>
                          </a:solidFill>
                          <a:effectLst/>
                          <a:latin typeface="+mn-lt"/>
                        </a:rPr>
                        <a:t>days</a:t>
                      </a:r>
                      <a:endParaRPr lang="en-US" sz="900" b="0" i="0" u="none" strike="noStrike" dirty="0">
                        <a:solidFill>
                          <a:srgbClr val="000000"/>
                        </a:solidFill>
                        <a:effectLst/>
                        <a:latin typeface="+mn-lt"/>
                      </a:endParaRPr>
                    </a:p>
                  </a:txBody>
                  <a:tcPr marL="7348" marR="7348" marT="7348" marB="0" anchor="ctr"/>
                </a:tc>
                <a:tc>
                  <a:txBody>
                    <a:bodyPr/>
                    <a:lstStyle/>
                    <a:p>
                      <a:pPr marL="285750" indent="-285750" algn="l" fontAlgn="b">
                        <a:buFont typeface="Arial" panose="020B0604020202020204" pitchFamily="34" charset="0"/>
                        <a:buChar char="•"/>
                      </a:pPr>
                      <a:r>
                        <a:rPr lang="en-US" sz="900" dirty="0"/>
                        <a:t>The cause of death was assessed by the PI to be MG crisis and progression of the underlying disease</a:t>
                      </a:r>
                      <a:endParaRPr lang="en-US" sz="900" dirty="0"/>
                    </a:p>
                    <a:p>
                      <a:pPr marL="285750" indent="-285750" algn="l" fontAlgn="b">
                        <a:buFont typeface="Arial" panose="020B0604020202020204" pitchFamily="34" charset="0"/>
                        <a:buChar char="•"/>
                      </a:pPr>
                      <a:r>
                        <a:rPr lang="en-US" sz="900" dirty="0"/>
                        <a:t>Patient also had </a:t>
                      </a:r>
                      <a:r>
                        <a:rPr lang="en-US" sz="900" i="1" dirty="0"/>
                        <a:t>E. coli </a:t>
                      </a:r>
                      <a:r>
                        <a:rPr lang="en-US" sz="900" dirty="0"/>
                        <a:t>pneumonia, aspiration pneumonitis, and acute respiratory failure</a:t>
                      </a:r>
                      <a:endParaRPr lang="en-US" sz="900" dirty="0"/>
                    </a:p>
                  </a:txBody>
                  <a:tcPr marL="7348" marR="7348" marT="7348" marB="0" anchor="ctr"/>
                </a:tc>
              </a:tr>
              <a:tr h="564294">
                <a:tc>
                  <a:txBody>
                    <a:bodyPr/>
                    <a:lstStyle/>
                    <a:p>
                      <a:pPr algn="ctr" rtl="0"/>
                      <a:r>
                        <a:rPr lang="en-US" sz="900" b="0" dirty="0">
                          <a:effectLst/>
                        </a:rPr>
                        <a:t>USA0006085/</a:t>
                      </a:r>
                      <a:endParaRPr lang="en-US" sz="900" b="0" dirty="0">
                        <a:effectLst/>
                      </a:endParaRPr>
                    </a:p>
                    <a:p>
                      <a:pPr algn="ctr" rtl="0"/>
                      <a:r>
                        <a:rPr lang="en-US" sz="900" b="0" dirty="0">
                          <a:effectLst/>
                        </a:rPr>
                        <a:t>MG</a:t>
                      </a:r>
                      <a:endParaRPr lang="en-US" sz="900" b="0" dirty="0">
                        <a:effectLst/>
                        <a:latin typeface="+mn-lt"/>
                      </a:endParaRPr>
                    </a:p>
                  </a:txBody>
                  <a:tcPr marL="0" marR="0" marT="0" marB="0" anchor="ctr"/>
                </a:tc>
                <a:tc>
                  <a:txBody>
                    <a:bodyPr/>
                    <a:lstStyle/>
                    <a:p>
                      <a:pPr algn="ctr" rtl="0"/>
                      <a:r>
                        <a:rPr lang="en-US" sz="900" dirty="0">
                          <a:effectLst/>
                        </a:rPr>
                        <a:t>66/F</a:t>
                      </a:r>
                      <a:endParaRPr lang="en-US" sz="900" dirty="0">
                        <a:effectLst/>
                        <a:latin typeface="+mn-lt"/>
                      </a:endParaRPr>
                    </a:p>
                  </a:txBody>
                  <a:tcPr marL="0" marR="0" marT="0" marB="0" anchor="ctr"/>
                </a:tc>
                <a:tc>
                  <a:txBody>
                    <a:bodyPr/>
                    <a:lstStyle/>
                    <a:p>
                      <a:pPr algn="ctr" rtl="0"/>
                      <a:r>
                        <a:rPr lang="en-US" sz="900" b="1" dirty="0">
                          <a:effectLst/>
                        </a:rPr>
                        <a:t>Lung neoplasm malignant </a:t>
                      </a:r>
                      <a:endParaRPr lang="en-US" sz="900" b="1" dirty="0">
                        <a:effectLst/>
                      </a:endParaRPr>
                    </a:p>
                    <a:p>
                      <a:pPr algn="ctr" rtl="0"/>
                      <a:r>
                        <a:rPr lang="en-US" sz="900" b="1" dirty="0">
                          <a:effectLst/>
                        </a:rPr>
                        <a:t>(Stage IV)</a:t>
                      </a:r>
                      <a:endParaRPr lang="en-US" sz="900" b="1" dirty="0">
                        <a:effectLst/>
                        <a:latin typeface="+mn-lt"/>
                      </a:endParaRPr>
                    </a:p>
                  </a:txBody>
                  <a:tcPr marL="0" marR="0" marT="0" marB="0" anchor="ctr"/>
                </a:tc>
                <a:tc>
                  <a:txBody>
                    <a:bodyPr/>
                    <a:lstStyle/>
                    <a:p>
                      <a:pPr algn="ctr" fontAlgn="b"/>
                      <a:r>
                        <a:rPr lang="en-US" sz="900" b="0" u="none" strike="noStrike" dirty="0">
                          <a:solidFill>
                            <a:srgbClr val="000000"/>
                          </a:solidFill>
                          <a:effectLst/>
                        </a:rPr>
                        <a:t>60</a:t>
                      </a:r>
                      <a:endParaRPr lang="en-US" sz="900" b="0" u="none" strike="noStrike" dirty="0">
                        <a:solidFill>
                          <a:srgbClr val="000000"/>
                        </a:solidFill>
                        <a:effectLst/>
                      </a:endParaRPr>
                    </a:p>
                    <a:p>
                      <a:pPr algn="ctr" fontAlgn="b"/>
                      <a:r>
                        <a:rPr lang="en-US" sz="900" b="0" i="0" u="none" strike="noStrike" dirty="0">
                          <a:solidFill>
                            <a:srgbClr val="000000"/>
                          </a:solidFill>
                          <a:effectLst/>
                          <a:latin typeface="+mn-lt"/>
                        </a:rPr>
                        <a:t>days</a:t>
                      </a:r>
                      <a:endParaRPr lang="en-US" sz="900" b="0" i="0" u="none" strike="noStrike" dirty="0">
                        <a:solidFill>
                          <a:srgbClr val="000000"/>
                        </a:solidFill>
                        <a:effectLst/>
                        <a:latin typeface="+mn-lt"/>
                      </a:endParaRPr>
                    </a:p>
                  </a:txBody>
                  <a:tcPr marL="7348" marR="7348" marT="7348" marB="0" anchor="ctr"/>
                </a:tc>
                <a:tc>
                  <a:txBody>
                    <a:bodyPr/>
                    <a:lstStyle/>
                    <a:p>
                      <a:pPr marL="285750" marR="0" lvl="0" indent="-285750" algn="l" defTabSz="914400" rtl="0" eaLnBrk="1" fontAlgn="b" latinLnBrk="0" hangingPunct="1">
                        <a:lnSpc>
                          <a:spcPct val="100000"/>
                        </a:lnSpc>
                        <a:spcBef>
                          <a:spcPts val="0"/>
                        </a:spcBef>
                        <a:spcAft>
                          <a:spcPts val="0"/>
                        </a:spcAft>
                        <a:buClrTx/>
                        <a:buSzTx/>
                        <a:buFont typeface="Arial" panose="020B0604020202020204" pitchFamily="34" charset="0"/>
                        <a:buChar char="•"/>
                        <a:defRPr/>
                      </a:pPr>
                      <a:r>
                        <a:rPr lang="en-US" sz="900" dirty="0"/>
                        <a:t>The cause of death was assessed by the PI to be malignant lung neoplasm (no baseline chest X-ray)</a:t>
                      </a:r>
                      <a:endParaRPr lang="en-US" sz="900" dirty="0"/>
                    </a:p>
                    <a:p>
                      <a:pPr marL="285750" marR="0" lvl="0" indent="-285750" algn="l" defTabSz="914400" rtl="0" eaLnBrk="1" fontAlgn="b" latinLnBrk="0" hangingPunct="1">
                        <a:lnSpc>
                          <a:spcPct val="100000"/>
                        </a:lnSpc>
                        <a:spcBef>
                          <a:spcPts val="0"/>
                        </a:spcBef>
                        <a:spcAft>
                          <a:spcPts val="0"/>
                        </a:spcAft>
                        <a:buClrTx/>
                        <a:buSzTx/>
                        <a:buFont typeface="Arial" panose="020B0604020202020204" pitchFamily="34" charset="0"/>
                        <a:buChar char="•"/>
                        <a:defRPr/>
                      </a:pPr>
                      <a:r>
                        <a:rPr lang="en-US" sz="900" dirty="0"/>
                        <a:t>Patient had additional co-morbidities of asthma, squamous cell carcinoma, histoplasmosis, diabetes mellitus, hypercholesterolemia, macular degeneration, hypertension, and bundle branch block</a:t>
                      </a:r>
                      <a:endParaRPr lang="en-US" sz="900" b="0" i="0" u="none" strike="noStrike" dirty="0">
                        <a:solidFill>
                          <a:srgbClr val="000000"/>
                        </a:solidFill>
                        <a:effectLst/>
                        <a:latin typeface="+mn-lt"/>
                      </a:endParaRPr>
                    </a:p>
                  </a:txBody>
                  <a:tcPr marL="7348" marR="7348" marT="7348" marB="0" anchor="ctr"/>
                </a:tc>
              </a:tr>
              <a:tr h="589752">
                <a:tc>
                  <a:txBody>
                    <a:bodyPr/>
                    <a:lstStyle/>
                    <a:p>
                      <a:pPr algn="ctr" rtl="0"/>
                      <a:r>
                        <a:rPr lang="en-US" sz="900" b="0" dirty="0">
                          <a:effectLst/>
                        </a:rPr>
                        <a:t>CZE0003077/</a:t>
                      </a:r>
                      <a:endParaRPr lang="en-US" sz="900" b="0" dirty="0">
                        <a:effectLst/>
                      </a:endParaRPr>
                    </a:p>
                    <a:p>
                      <a:pPr algn="ctr" rtl="0"/>
                      <a:r>
                        <a:rPr lang="en-US" sz="900" b="0" dirty="0">
                          <a:effectLst/>
                        </a:rPr>
                        <a:t>MG</a:t>
                      </a:r>
                      <a:endParaRPr lang="en-US" sz="900" b="0" dirty="0">
                        <a:effectLst/>
                      </a:endParaRPr>
                    </a:p>
                  </a:txBody>
                  <a:tcPr marL="0" marR="0" marT="0" marB="0" anchor="ctr"/>
                </a:tc>
                <a:tc>
                  <a:txBody>
                    <a:bodyPr/>
                    <a:lstStyle/>
                    <a:p>
                      <a:pPr algn="ctr" rtl="0"/>
                      <a:r>
                        <a:rPr lang="en-US" sz="900" dirty="0">
                          <a:effectLst/>
                        </a:rPr>
                        <a:t>55/M</a:t>
                      </a:r>
                      <a:endParaRPr lang="en-US" sz="900" dirty="0">
                        <a:effectLst/>
                      </a:endParaRPr>
                    </a:p>
                  </a:txBody>
                  <a:tcPr marL="0" marR="0" marT="0" marB="0" anchor="ctr"/>
                </a:tc>
                <a:tc>
                  <a:txBody>
                    <a:bodyPr/>
                    <a:lstStyle/>
                    <a:p>
                      <a:pPr algn="ctr" rtl="0"/>
                      <a:r>
                        <a:rPr lang="en-US" sz="900" b="1" dirty="0">
                          <a:effectLst/>
                        </a:rPr>
                        <a:t>Acute MI</a:t>
                      </a:r>
                      <a:endParaRPr lang="en-US" sz="900" b="1" dirty="0">
                        <a:effectLst/>
                      </a:endParaRPr>
                    </a:p>
                  </a:txBody>
                  <a:tcPr marL="0" marR="0" marT="0" marB="0" anchor="ctr"/>
                </a:tc>
                <a:tc>
                  <a:txBody>
                    <a:bodyPr/>
                    <a:lstStyle/>
                    <a:p>
                      <a:pPr algn="ctr" rtl="0"/>
                      <a:r>
                        <a:rPr lang="en-US" sz="900" dirty="0">
                          <a:effectLst/>
                        </a:rPr>
                        <a:t>24</a:t>
                      </a:r>
                      <a:endParaRPr lang="en-US" sz="900" dirty="0">
                        <a:effectLst/>
                      </a:endParaRPr>
                    </a:p>
                    <a:p>
                      <a:pPr algn="ctr" rtl="0"/>
                      <a:r>
                        <a:rPr lang="en-US" sz="900" dirty="0">
                          <a:effectLst/>
                        </a:rPr>
                        <a:t>days</a:t>
                      </a:r>
                      <a:endParaRPr lang="en-US" sz="900" dirty="0">
                        <a:effectLst/>
                      </a:endParaRPr>
                    </a:p>
                  </a:txBody>
                  <a:tcPr marL="0" marR="0" marT="0" marB="0" anchor="ctr"/>
                </a:tc>
                <a:tc>
                  <a:txBody>
                    <a:bodyPr/>
                    <a:lstStyle/>
                    <a:p>
                      <a:pPr marL="285750" indent="-285750" algn="l" rtl="0">
                        <a:buFont typeface="Arial" panose="020B0604020202020204" pitchFamily="34" charset="0"/>
                        <a:buChar char="•"/>
                      </a:pPr>
                      <a:r>
                        <a:rPr lang="en-US" sz="900" dirty="0"/>
                        <a:t>The cause of death on autopsy confirmed acute myocardial infarction; severe peripheral coronary artery atherosclerosis; stent implantation; myofibrosis; pulmonary hypertension and fibrous plaques of the pulmonary artery</a:t>
                      </a:r>
                      <a:endParaRPr lang="en-US" sz="900" dirty="0"/>
                    </a:p>
                    <a:p>
                      <a:pPr marL="285750" indent="-285750" algn="l" rtl="0">
                        <a:buFont typeface="Arial" panose="020B0604020202020204" pitchFamily="34" charset="0"/>
                        <a:buChar char="•"/>
                      </a:pPr>
                      <a:r>
                        <a:rPr lang="en-US" sz="900" dirty="0"/>
                        <a:t>Patient had additional co-morbidities of anemia, subarachnoid hemorrhage and tibia fracture </a:t>
                      </a:r>
                      <a:endParaRPr lang="en-US" sz="900" dirty="0">
                        <a:effectLst/>
                      </a:endParaRPr>
                    </a:p>
                  </a:txBody>
                  <a:tcPr marL="0" marR="0" marT="0" marB="0" anchor="ctr"/>
                </a:tc>
              </a:tr>
              <a:tr h="442314">
                <a:tc>
                  <a:txBody>
                    <a:bodyPr/>
                    <a:lstStyle/>
                    <a:p>
                      <a:pPr algn="ctr" rtl="0"/>
                      <a:r>
                        <a:rPr lang="en-US" sz="900" b="0" dirty="0">
                          <a:effectLst/>
                        </a:rPr>
                        <a:t>CZE0005060/</a:t>
                      </a:r>
                      <a:endParaRPr lang="en-US" sz="900" b="0" dirty="0">
                        <a:effectLst/>
                      </a:endParaRPr>
                    </a:p>
                    <a:p>
                      <a:pPr algn="ctr" rtl="0"/>
                      <a:r>
                        <a:rPr lang="en-US" sz="900" b="0" dirty="0">
                          <a:effectLst/>
                        </a:rPr>
                        <a:t>MG</a:t>
                      </a:r>
                      <a:endParaRPr lang="en-US" sz="900" b="0" dirty="0">
                        <a:effectLst/>
                      </a:endParaRPr>
                    </a:p>
                  </a:txBody>
                  <a:tcPr marL="0" marR="0" marT="0" marB="0" anchor="ctr"/>
                </a:tc>
                <a:tc>
                  <a:txBody>
                    <a:bodyPr/>
                    <a:lstStyle/>
                    <a:p>
                      <a:pPr algn="ctr" rtl="0"/>
                      <a:r>
                        <a:rPr lang="en-US" sz="900" dirty="0">
                          <a:effectLst/>
                        </a:rPr>
                        <a:t>62/M</a:t>
                      </a:r>
                      <a:endParaRPr lang="en-US" sz="900" dirty="0">
                        <a:effectLst/>
                      </a:endParaRPr>
                    </a:p>
                  </a:txBody>
                  <a:tcPr marL="0" marR="0" marT="0" marB="0" anchor="ctr"/>
                </a:tc>
                <a:tc>
                  <a:txBody>
                    <a:bodyPr/>
                    <a:lstStyle/>
                    <a:p>
                      <a:pPr algn="ctr" rtl="0"/>
                      <a:r>
                        <a:rPr lang="en-US" sz="900" b="1" dirty="0">
                          <a:effectLst/>
                        </a:rPr>
                        <a:t>Septic shock/</a:t>
                      </a:r>
                      <a:endParaRPr lang="en-US" sz="900" b="1" dirty="0">
                        <a:effectLst/>
                      </a:endParaRPr>
                    </a:p>
                    <a:p>
                      <a:pPr algn="ctr" rtl="0"/>
                      <a:r>
                        <a:rPr lang="en-US" sz="900" b="1" dirty="0">
                          <a:effectLst/>
                        </a:rPr>
                        <a:t>COVID-19</a:t>
                      </a:r>
                      <a:endParaRPr lang="en-US" sz="900" b="1" dirty="0">
                        <a:effectLst/>
                      </a:endParaRPr>
                    </a:p>
                  </a:txBody>
                  <a:tcPr marL="0" marR="0" marT="0" marB="0" anchor="ctr"/>
                </a:tc>
                <a:tc>
                  <a:txBody>
                    <a:bodyPr/>
                    <a:lstStyle/>
                    <a:p>
                      <a:pPr algn="ctr" rtl="0"/>
                      <a:r>
                        <a:rPr lang="en-US" sz="900" dirty="0">
                          <a:effectLst/>
                        </a:rPr>
                        <a:t>69</a:t>
                      </a:r>
                      <a:endParaRPr lang="en-US" sz="900" dirty="0">
                        <a:effectLst/>
                      </a:endParaRPr>
                    </a:p>
                    <a:p>
                      <a:pPr algn="ctr" rtl="0"/>
                      <a:r>
                        <a:rPr lang="en-US" sz="900" dirty="0">
                          <a:effectLst/>
                        </a:rPr>
                        <a:t>days</a:t>
                      </a:r>
                      <a:endParaRPr lang="en-US" sz="900" dirty="0">
                        <a:effectLst/>
                      </a:endParaRPr>
                    </a:p>
                  </a:txBody>
                  <a:tcPr marL="0" marR="0" marT="0" marB="0" anchor="ctr"/>
                </a:tc>
                <a:tc>
                  <a:txBody>
                    <a:bodyPr/>
                    <a:lstStyle/>
                    <a:p>
                      <a:pPr marL="285750" indent="-285750" algn="l" rtl="0">
                        <a:buFont typeface="Arial" panose="020B0604020202020204" pitchFamily="34" charset="0"/>
                        <a:buChar char="•"/>
                      </a:pPr>
                      <a:r>
                        <a:rPr lang="en-US" sz="900" dirty="0">
                          <a:effectLst/>
                        </a:rPr>
                        <a:t>The cause of death as assessed by the PI was COVID-19 pneumonia and septic shock</a:t>
                      </a:r>
                      <a:endParaRPr lang="en-US" sz="900" dirty="0">
                        <a:effectLst/>
                      </a:endParaRPr>
                    </a:p>
                    <a:p>
                      <a:pPr marL="285750" indent="-285750" algn="l" rtl="0">
                        <a:buFont typeface="Arial" panose="020B0604020202020204" pitchFamily="34" charset="0"/>
                        <a:buChar char="•"/>
                      </a:pPr>
                      <a:r>
                        <a:rPr lang="en-US" sz="900" dirty="0">
                          <a:effectLst/>
                        </a:rPr>
                        <a:t>Patient had additional co-morbidities including chronic venous insufficiency, arterial hypertension, deep vein thrombosis, rheumatoid arthritis, paroxysmal atrial fibrillation</a:t>
                      </a:r>
                      <a:endParaRPr lang="en-US" sz="900" dirty="0">
                        <a:effectLst/>
                      </a:endParaRPr>
                    </a:p>
                  </a:txBody>
                  <a:tcPr marL="0" marR="0" marT="0" marB="0" anchor="ctr"/>
                </a:tc>
              </a:tr>
            </a:tbl>
          </a:graphicData>
        </a:graphic>
      </p:graphicFrame>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400"/>
              </a:spcBef>
              <a:spcAft>
                <a:spcPts val="0"/>
              </a:spcAft>
              <a:buClrTx/>
              <a:buSzTx/>
              <a:buFont typeface="Arial" panose="020B0604020202020204" pitchFamily="34" charset="0"/>
              <a:buChar char="•"/>
              <a:defRPr/>
            </a:pPr>
            <a:r>
              <a:rPr lang="en-US" sz="1100" dirty="0"/>
              <a:t>The key message here is that mean and median cycles over one year is </a:t>
            </a:r>
            <a:r>
              <a:rPr lang="en-US" sz="1600" dirty="0">
                <a:effectLst/>
                <a:latin typeface="Segoe UI" panose="020B0502040204020203" pitchFamily="34" charset="0"/>
              </a:rPr>
              <a:t>~5</a:t>
            </a:r>
            <a:endParaRPr lang="en-US" sz="1600" dirty="0">
              <a:effectLst/>
              <a:latin typeface="Segoe UI" panose="020B0502040204020203" pitchFamily="34" charset="0"/>
            </a:endParaRPr>
          </a:p>
          <a:p>
            <a:pPr marL="171450" marR="0" lvl="0" indent="-171450" algn="l" defTabSz="914400" rtl="0" eaLnBrk="1" fontAlgn="auto" latinLnBrk="0" hangingPunct="1">
              <a:lnSpc>
                <a:spcPct val="100000"/>
              </a:lnSpc>
              <a:spcBef>
                <a:spcPts val="400"/>
              </a:spcBef>
              <a:spcAft>
                <a:spcPts val="0"/>
              </a:spcAft>
              <a:buClrTx/>
              <a:buSzTx/>
              <a:buFont typeface="Arial" panose="020B0604020202020204" pitchFamily="34" charset="0"/>
              <a:buChar char="•"/>
              <a:defRPr/>
            </a:pPr>
            <a:r>
              <a:rPr lang="en-US" sz="1600" dirty="0">
                <a:effectLst/>
                <a:latin typeface="Segoe UI" panose="020B0502040204020203" pitchFamily="34" charset="0"/>
              </a:rPr>
              <a:t>Half cycles are a consequence of this particular analysis, which evaluated rates annualized over a calendar year (and so may have counted patients in the middle of a cycle). </a:t>
            </a:r>
            <a:endParaRPr lang="en-US" sz="1600" dirty="0">
              <a:effectLst/>
              <a:latin typeface="Segoe UI" panose="020B0502040204020203" pitchFamily="34" charset="0"/>
            </a:endParaRPr>
          </a:p>
          <a:p>
            <a:pPr marR="0" lvl="0" algn="l" defTabSz="914400" rtl="0" eaLnBrk="1" fontAlgn="auto" latinLnBrk="0" hangingPunct="1">
              <a:lnSpc>
                <a:spcPct val="100000"/>
              </a:lnSpc>
              <a:spcBef>
                <a:spcPts val="400"/>
              </a:spcBef>
              <a:spcAft>
                <a:spcPts val="0"/>
              </a:spcAft>
              <a:buClrTx/>
              <a:buSzTx/>
              <a:defRPr/>
            </a:pPr>
            <a:endParaRPr lang="en-US" sz="1600" dirty="0">
              <a:effectLst/>
              <a:latin typeface="Arial" panose="020B0604020202020204" pitchFamily="34" charset="0"/>
            </a:endParaRPr>
          </a:p>
          <a:p>
            <a:pPr marL="171450" indent="-171450">
              <a:spcBef>
                <a:spcPts val="400"/>
              </a:spcBef>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4B44206-C036-4DE6-9946-ABCAD0A2FE62}" type="slidenum">
              <a:rPr lang="en-US" smtClean="0"/>
            </a:fld>
            <a:endParaRPr lang="en-US" dirty="0"/>
          </a:p>
        </p:txBody>
      </p:sp>
      <p:sp>
        <p:nvSpPr>
          <p:cNvPr id="5" name="TextBox 4"/>
          <p:cNvSpPr txBox="1"/>
          <p:nvPr/>
        </p:nvSpPr>
        <p:spPr>
          <a:xfrm>
            <a:off x="7061835" y="1143000"/>
            <a:ext cx="3328035" cy="2092881"/>
          </a:xfrm>
          <a:prstGeom prst="rect">
            <a:avLst/>
          </a:prstGeom>
          <a:noFill/>
          <a:ln>
            <a:solidFill>
              <a:schemeClr val="tx1"/>
            </a:solidFill>
          </a:ln>
        </p:spPr>
        <p:txBody>
          <a:bodyPr wrap="square" rtlCol="0">
            <a:spAutoFit/>
          </a:bodyPr>
          <a:lstStyle/>
          <a:p>
            <a:r>
              <a:rPr lang="en-US" sz="1000" b="1" dirty="0"/>
              <a:t>Graph:</a:t>
            </a:r>
            <a:endParaRPr lang="en-US" sz="1000" b="1" dirty="0"/>
          </a:p>
          <a:p>
            <a:r>
              <a:rPr lang="en-US" sz="1000" dirty="0"/>
              <a:t>ARGX-113-9011 yearlycycles_all combined may2021/PDF pg 7/Fig2a</a:t>
            </a:r>
            <a:endParaRPr lang="en-US" sz="1000" dirty="0"/>
          </a:p>
          <a:p>
            <a:endParaRPr lang="en-US" sz="1000" dirty="0"/>
          </a:p>
          <a:p>
            <a:r>
              <a:rPr lang="en-US" sz="1000" i="1" dirty="0"/>
              <a:t>Mean/median</a:t>
            </a:r>
            <a:endParaRPr lang="en-US" sz="1000" i="1" dirty="0"/>
          </a:p>
          <a:p>
            <a:r>
              <a:rPr lang="en-US" sz="1000" dirty="0"/>
              <a:t>ARGX-113-9011 yearlycycles_all combined may2021/PDF 4</a:t>
            </a:r>
            <a:endParaRPr lang="en-US" sz="1000" dirty="0"/>
          </a:p>
          <a:p>
            <a:endParaRPr lang="en-US" sz="1000" i="1" dirty="0"/>
          </a:p>
          <a:p>
            <a:endParaRPr lang="en-US" sz="1000" dirty="0"/>
          </a:p>
          <a:p>
            <a:r>
              <a:rPr lang="en-US" sz="1000" b="1" dirty="0"/>
              <a:t>Callout:</a:t>
            </a:r>
            <a:endParaRPr lang="en-US" sz="1000" b="1" dirty="0"/>
          </a:p>
          <a:p>
            <a:r>
              <a:rPr lang="en-US" sz="1000" dirty="0"/>
              <a:t>ARGX-113-9011 yearlycycles_all combined may2021/PDF 4</a:t>
            </a:r>
            <a:endParaRPr lang="en-US" sz="1000" dirty="0"/>
          </a:p>
          <a:p>
            <a:r>
              <a:rPr lang="en-US" sz="1000" dirty="0"/>
              <a:t>[sum 0.5 - &lt;5.5 rows: 8.0 +9.1 +5.7 +13.6 +18.2 = 54.6]</a:t>
            </a:r>
            <a:endParaRPr lang="en-US" sz="1000" dirty="0"/>
          </a:p>
          <a:p>
            <a:endParaRPr lang="en-US" sz="1000" b="1" dirty="0"/>
          </a:p>
          <a:p>
            <a:r>
              <a:rPr lang="en-US" sz="1000" b="1" dirty="0">
                <a:solidFill>
                  <a:schemeClr val="accent6"/>
                </a:solidFill>
              </a:rPr>
              <a:t>SB FC OK</a:t>
            </a:r>
            <a:endParaRPr lang="en-US" sz="1000" b="1" dirty="0">
              <a:solidFill>
                <a:schemeClr val="accent6"/>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ound Same Side Corner Rectangle 16"/>
          <p:cNvSpPr/>
          <p:nvPr userDrawn="1"/>
        </p:nvSpPr>
        <p:spPr>
          <a:xfrm rot="5400000">
            <a:off x="4652438" y="-3192348"/>
            <a:ext cx="2506124" cy="11811000"/>
          </a:xfrm>
          <a:prstGeom prst="round2SameRect">
            <a:avLst>
              <a:gd name="adj1" fmla="val 50000"/>
              <a:gd name="adj2" fmla="val 0"/>
            </a:avLst>
          </a:prstGeom>
          <a:solidFill>
            <a:srgbClr val="EEEA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9067800" y="6356350"/>
            <a:ext cx="2743200" cy="365125"/>
          </a:xfrm>
        </p:spPr>
        <p:txBody>
          <a:bodyPr/>
          <a:lstStyle>
            <a:lvl1pPr>
              <a:defRPr b="0"/>
            </a:lvl1pPr>
          </a:lstStyle>
          <a:p>
            <a:fld id="{B48761F4-F1F1-664A-8986-F3B9ABAB05F9}" type="slidenum">
              <a:rPr lang="en-US" smtClean="0"/>
            </a:fld>
            <a:endParaRPr lang="en-US" dirty="0"/>
          </a:p>
        </p:txBody>
      </p:sp>
      <p:sp>
        <p:nvSpPr>
          <p:cNvPr id="15" name="Text Placeholder 12"/>
          <p:cNvSpPr>
            <a:spLocks noGrp="1"/>
          </p:cNvSpPr>
          <p:nvPr>
            <p:ph type="body" sz="quarter" idx="16" hasCustomPrompt="1"/>
          </p:nvPr>
        </p:nvSpPr>
        <p:spPr>
          <a:xfrm>
            <a:off x="342900" y="4240905"/>
            <a:ext cx="11486664" cy="1714494"/>
          </a:xfrm>
          <a:prstGeom prst="rect">
            <a:avLst/>
          </a:prstGeom>
        </p:spPr>
        <p:txBody>
          <a:bodyPr lIns="0" tIns="0" rIns="0" bIns="0"/>
          <a:lstStyle>
            <a:lvl1pPr marL="0" indent="0">
              <a:lnSpc>
                <a:spcPct val="100000"/>
              </a:lnSpc>
              <a:spcBef>
                <a:spcPts val="0"/>
              </a:spcBef>
              <a:buFontTx/>
              <a:buNone/>
              <a:defRPr sz="1800">
                <a:solidFill>
                  <a:schemeClr val="tx2"/>
                </a:solidFill>
              </a:defRPr>
            </a:lvl1pPr>
            <a:lvl2pPr marL="457200" indent="0">
              <a:buFontTx/>
              <a:buNone/>
              <a:defRPr sz="2000"/>
            </a:lvl2pPr>
            <a:lvl3pPr marL="914400" indent="0">
              <a:buFontTx/>
              <a:buNone/>
              <a:defRPr sz="1800"/>
            </a:lvl3pPr>
            <a:lvl4pPr marL="1371600" indent="0">
              <a:buFontTx/>
              <a:buNone/>
              <a:defRPr sz="1600"/>
            </a:lvl4pPr>
            <a:lvl5pPr marL="1828800" indent="0">
              <a:buFontTx/>
              <a:buNone/>
              <a:defRPr sz="1600"/>
            </a:lvl5pPr>
          </a:lstStyle>
          <a:p>
            <a:pPr lvl="0"/>
            <a:r>
              <a:rPr lang="en-US"/>
              <a:t>Subhead text</a:t>
            </a:r>
            <a:endParaRPr lang="en-US"/>
          </a:p>
        </p:txBody>
      </p:sp>
      <p:sp>
        <p:nvSpPr>
          <p:cNvPr id="16" name="Text Placeholder 12"/>
          <p:cNvSpPr>
            <a:spLocks noGrp="1"/>
          </p:cNvSpPr>
          <p:nvPr>
            <p:ph type="body" sz="quarter" idx="15" hasCustomPrompt="1"/>
          </p:nvPr>
        </p:nvSpPr>
        <p:spPr>
          <a:xfrm>
            <a:off x="370524" y="1263515"/>
            <a:ext cx="10098613" cy="2393287"/>
          </a:xfrm>
          <a:prstGeom prst="rect">
            <a:avLst/>
          </a:prstGeom>
        </p:spPr>
        <p:txBody>
          <a:bodyPr lIns="0" tIns="0" rIns="0" bIns="0" anchor="b" anchorCtr="0"/>
          <a:lstStyle>
            <a:lvl1pPr marL="0" indent="0">
              <a:buNone/>
              <a:defRPr sz="4000" b="0" i="0">
                <a:solidFill>
                  <a:schemeClr val="accent3"/>
                </a:solidFill>
                <a:latin typeface="Calibri Light" panose="020F0302020204030204" pitchFamily="34" charset="0"/>
                <a:cs typeface="Calibri Light" panose="020F0302020204030204" pitchFamily="34" charset="0"/>
              </a:defRPr>
            </a:lvl1pPr>
            <a:lvl2pPr marL="457200" indent="0">
              <a:buNone/>
              <a:defRPr sz="2800">
                <a:solidFill>
                  <a:srgbClr val="91C351"/>
                </a:solidFill>
              </a:defRPr>
            </a:lvl2pPr>
            <a:lvl3pPr marL="914400" indent="0">
              <a:buNone/>
              <a:defRPr sz="2400">
                <a:solidFill>
                  <a:srgbClr val="91C351"/>
                </a:solidFill>
              </a:defRPr>
            </a:lvl3pPr>
            <a:lvl4pPr marL="1371600" indent="0">
              <a:buNone/>
              <a:defRPr sz="2000">
                <a:solidFill>
                  <a:srgbClr val="91C351"/>
                </a:solidFill>
              </a:defRPr>
            </a:lvl4pPr>
            <a:lvl5pPr marL="1828800" indent="0">
              <a:buNone/>
              <a:defRPr sz="2000">
                <a:solidFill>
                  <a:srgbClr val="91C351"/>
                </a:solidFill>
              </a:defRPr>
            </a:lvl5pPr>
          </a:lstStyle>
          <a:p>
            <a:pPr lvl="0"/>
            <a:r>
              <a:rPr lang="en-US"/>
              <a:t>Subject or Event Name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1014" y="356347"/>
            <a:ext cx="3932237" cy="1600200"/>
          </a:xfrm>
        </p:spPr>
        <p:txBody>
          <a:bodyPr anchor="t">
            <a:normAutofit/>
          </a:bodyPr>
          <a:lstStyle>
            <a:lvl1pPr>
              <a:defRPr sz="2800"/>
            </a:lvl1pPr>
          </a:lstStyle>
          <a:p>
            <a:r>
              <a:rPr lang="en-US"/>
              <a:t>Click to edit Master title style</a:t>
            </a:r>
            <a:endParaRPr lang="en-US"/>
          </a:p>
        </p:txBody>
      </p:sp>
      <p:sp>
        <p:nvSpPr>
          <p:cNvPr id="3" name="Content Placeholder 2"/>
          <p:cNvSpPr>
            <a:spLocks noGrp="1"/>
          </p:cNvSpPr>
          <p:nvPr>
            <p:ph idx="1"/>
          </p:nvPr>
        </p:nvSpPr>
        <p:spPr>
          <a:xfrm>
            <a:off x="4760259" y="987425"/>
            <a:ext cx="7070727" cy="5130987"/>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361014" y="1956546"/>
            <a:ext cx="3932237" cy="4161865"/>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8761F4-F1F1-664A-8986-F3B9ABAB05F9}"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655320" y="394191"/>
            <a:ext cx="9609268" cy="772997"/>
          </a:xfrm>
        </p:spPr>
        <p:txBody>
          <a:bodyPr anchor="t" anchorCtr="0"/>
          <a:lstStyle/>
          <a:p>
            <a:r>
              <a:rPr lang="en-US"/>
              <a:t>Click to edit Master title style</a:t>
            </a:r>
            <a:endParaRPr lang="en-GB"/>
          </a:p>
        </p:txBody>
      </p:sp>
      <p:sp>
        <p:nvSpPr>
          <p:cNvPr id="4" name="Slide Number Placeholder 3"/>
          <p:cNvSpPr>
            <a:spLocks noGrp="1"/>
          </p:cNvSpPr>
          <p:nvPr>
            <p:ph type="sldNum" sz="quarter" idx="11"/>
          </p:nvPr>
        </p:nvSpPr>
        <p:spPr/>
        <p:txBody>
          <a:bodyPr anchor="t" anchorCtr="0"/>
          <a:lstStyle/>
          <a:p>
            <a:fld id="{F72CE451-38B6-4970-B200-7962877A3A8C}" type="slidenum">
              <a:rPr lang="en-US" smtClean="0"/>
            </a:fld>
            <a:endParaRPr lang="en-US" dirty="0"/>
          </a:p>
        </p:txBody>
      </p:sp>
      <p:sp>
        <p:nvSpPr>
          <p:cNvPr id="8" name="Text Placeholder 7"/>
          <p:cNvSpPr>
            <a:spLocks noGrp="1"/>
          </p:cNvSpPr>
          <p:nvPr>
            <p:ph type="body" sz="quarter" idx="12"/>
          </p:nvPr>
        </p:nvSpPr>
        <p:spPr>
          <a:xfrm>
            <a:off x="647700" y="1578279"/>
            <a:ext cx="10934700" cy="4298645"/>
          </a:xfrm>
        </p:spPr>
        <p:txBody>
          <a:bodyPr/>
          <a:lstStyle>
            <a:lvl1pPr>
              <a:defRPr b="0" i="0">
                <a:latin typeface="Calibri" panose="020F0502020204030204" pitchFamily="34" charset="0"/>
                <a:cs typeface="Calibri" panose="020F0502020204030204" pitchFamily="34" charset="0"/>
              </a:defRPr>
            </a:lvl1pPr>
            <a:lvl2pPr>
              <a:defRPr b="0" i="0">
                <a:latin typeface="Calibri" panose="020F0502020204030204" pitchFamily="34" charset="0"/>
                <a:cs typeface="Calibri" panose="020F0502020204030204" pitchFamily="34" charset="0"/>
              </a:defRPr>
            </a:lvl2pPr>
            <a:lvl3pPr>
              <a:defRPr b="0" i="0">
                <a:latin typeface="Calibri" panose="020F0502020204030204" pitchFamily="34" charset="0"/>
                <a:cs typeface="Calibri" panose="020F0502020204030204" pitchFamily="34" charset="0"/>
              </a:defRPr>
            </a:lvl3pPr>
            <a:lvl4pPr>
              <a:defRPr b="0" i="0">
                <a:latin typeface="Calibri" panose="020F0502020204030204" pitchFamily="34" charset="0"/>
                <a:cs typeface="Calibri" panose="020F0502020204030204" pitchFamily="34" charset="0"/>
              </a:defRPr>
            </a:lvl4pPr>
            <a:lvl5pPr>
              <a:defRPr b="0" i="0">
                <a:latin typeface="Calibri" panose="020F0502020204030204" pitchFamily="34" charset="0"/>
                <a:cs typeface="Calibri" panose="020F0502020204030204" pitchFamily="34" charset="0"/>
              </a:defRPr>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10" name="Text Placeholder 9"/>
          <p:cNvSpPr>
            <a:spLocks noGrp="1"/>
          </p:cNvSpPr>
          <p:nvPr>
            <p:ph type="body" sz="quarter" idx="13" hasCustomPrompt="1"/>
          </p:nvPr>
        </p:nvSpPr>
        <p:spPr>
          <a:xfrm>
            <a:off x="655638" y="6313619"/>
            <a:ext cx="10934700" cy="388839"/>
          </a:xfrm>
        </p:spPr>
        <p:txBody>
          <a:bodyPr tIns="0" anchor="b" anchorCtr="0">
            <a:noAutofit/>
          </a:bodyPr>
          <a:lstStyle>
            <a:lvl1pPr marL="0" indent="0">
              <a:spcBef>
                <a:spcPts val="0"/>
              </a:spcBef>
              <a:buNone/>
              <a:defRPr sz="1000" b="0" i="0">
                <a:solidFill>
                  <a:schemeClr val="accent4">
                    <a:lumMod val="50000"/>
                  </a:schemeClr>
                </a:solidFill>
                <a:latin typeface="Calibri" panose="020F0502020204030204" pitchFamily="34" charset="0"/>
                <a:cs typeface="Calibri" panose="020F0502020204030204" pitchFamily="34" charset="0"/>
              </a:defRPr>
            </a:lvl1pPr>
          </a:lstStyle>
          <a:p>
            <a:pPr lvl="0"/>
            <a:r>
              <a:rPr lang="en-US"/>
              <a:t>Insert footer content</a:t>
            </a:r>
            <a:endParaRPr lang="en-GB"/>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Only 1">
    <p:spTree>
      <p:nvGrpSpPr>
        <p:cNvPr id="1" name=""/>
        <p:cNvGrpSpPr/>
        <p:nvPr/>
      </p:nvGrpSpPr>
      <p:grpSpPr>
        <a:xfrm>
          <a:off x="0" y="0"/>
          <a:ext cx="0" cy="0"/>
          <a:chOff x="0" y="0"/>
          <a:chExt cx="0" cy="0"/>
        </a:xfrm>
      </p:grpSpPr>
      <p:sp>
        <p:nvSpPr>
          <p:cNvPr id="2" name="Title 1"/>
          <p:cNvSpPr>
            <a:spLocks noGrp="1"/>
          </p:cNvSpPr>
          <p:nvPr>
            <p:ph type="title"/>
          </p:nvPr>
        </p:nvSpPr>
        <p:spPr>
          <a:xfrm>
            <a:off x="655320" y="394190"/>
            <a:ext cx="9609268" cy="1747761"/>
          </a:xfrm>
        </p:spPr>
        <p:txBody>
          <a:bodyPr anchor="t" anchorCtr="0"/>
          <a:lstStyle/>
          <a:p>
            <a:r>
              <a:rPr lang="en-US"/>
              <a:t>Click to edit Master title style</a:t>
            </a:r>
            <a:endParaRPr lang="en-GB"/>
          </a:p>
        </p:txBody>
      </p:sp>
      <p:sp>
        <p:nvSpPr>
          <p:cNvPr id="4" name="Slide Number Placeholder 3"/>
          <p:cNvSpPr>
            <a:spLocks noGrp="1"/>
          </p:cNvSpPr>
          <p:nvPr>
            <p:ph type="sldNum" sz="quarter" idx="11"/>
          </p:nvPr>
        </p:nvSpPr>
        <p:spPr/>
        <p:txBody>
          <a:bodyPr/>
          <a:lstStyle/>
          <a:p>
            <a:fld id="{F72CE451-38B6-4970-B200-7962877A3A8C}" type="slidenum">
              <a:rPr lang="en-US" smtClean="0"/>
            </a:fld>
            <a:endParaRPr lang="en-US" dirty="0"/>
          </a:p>
        </p:txBody>
      </p:sp>
      <p:sp>
        <p:nvSpPr>
          <p:cNvPr id="6" name="Text Placeholder 9"/>
          <p:cNvSpPr>
            <a:spLocks noGrp="1"/>
          </p:cNvSpPr>
          <p:nvPr>
            <p:ph type="body" sz="quarter" idx="13" hasCustomPrompt="1"/>
          </p:nvPr>
        </p:nvSpPr>
        <p:spPr>
          <a:xfrm>
            <a:off x="655638" y="6313619"/>
            <a:ext cx="10934700" cy="388839"/>
          </a:xfrm>
        </p:spPr>
        <p:txBody>
          <a:bodyPr tIns="0"/>
          <a:lstStyle>
            <a:lvl1pPr marL="0" indent="0">
              <a:spcBef>
                <a:spcPts val="0"/>
              </a:spcBef>
              <a:buNone/>
              <a:defRPr sz="1000">
                <a:solidFill>
                  <a:schemeClr val="accent4">
                    <a:lumMod val="50000"/>
                  </a:schemeClr>
                </a:solidFill>
              </a:defRPr>
            </a:lvl1pPr>
          </a:lstStyle>
          <a:p>
            <a:pPr lvl="0"/>
            <a:r>
              <a:rPr lang="en-US"/>
              <a:t>Insert footer content</a:t>
            </a:r>
            <a:endParaRPr lang="en-GB"/>
          </a:p>
        </p:txBody>
      </p:sp>
    </p:spTree>
  </p:cSld>
  <p:clrMapOvr>
    <a:masterClrMapping/>
  </p:clrMapOvr>
  <mc:AlternateContent xmlns:mc="http://schemas.openxmlformats.org/markup-compatibility/2006">
    <mc:Choice xmlns:p14="http://schemas.microsoft.com/office/powerpoint/2010/main" Requires="p14">
      <p:transition p14:dur="250">
        <p:fade/>
      </p:transition>
    </mc:Choice>
    <mc:Fallback>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entslide Business">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9840416" y="58356"/>
            <a:ext cx="1998512" cy="720000"/>
          </a:xfrm>
          <a:prstGeom prst="rect">
            <a:avLst/>
          </a:prstGeom>
        </p:spPr>
      </p:pic>
      <p:sp>
        <p:nvSpPr>
          <p:cNvPr id="6" name="Rectangle 5"/>
          <p:cNvSpPr/>
          <p:nvPr userDrawn="1"/>
        </p:nvSpPr>
        <p:spPr>
          <a:xfrm>
            <a:off x="9804400" y="142876"/>
            <a:ext cx="1981200" cy="666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nl-BE" sz="1800">
              <a:solidFill>
                <a:prstClr val="white"/>
              </a:solidFill>
            </a:endParaRPr>
          </a:p>
        </p:txBody>
      </p:sp>
      <p:pic>
        <p:nvPicPr>
          <p:cNvPr id="7" name="Picture 6"/>
          <p:cNvPicPr>
            <a:picLocks noChangeAspect="1"/>
          </p:cNvPicPr>
          <p:nvPr userDrawn="1"/>
        </p:nvPicPr>
        <p:blipFill rotWithShape="1">
          <a:blip r:embed="rId2"/>
          <a:srcRect t="3231" b="-2450"/>
          <a:stretch>
            <a:fillRect/>
          </a:stretch>
        </p:blipFill>
        <p:spPr>
          <a:xfrm>
            <a:off x="10193488" y="9526"/>
            <a:ext cx="1998512" cy="714375"/>
          </a:xfrm>
          <a:prstGeom prst="rect">
            <a:avLst/>
          </a:prstGeom>
        </p:spPr>
      </p:pic>
      <p:sp>
        <p:nvSpPr>
          <p:cNvPr id="9" name="Text Placeholder 8"/>
          <p:cNvSpPr>
            <a:spLocks noGrp="1"/>
          </p:cNvSpPr>
          <p:nvPr>
            <p:ph type="body" sz="quarter" idx="11"/>
          </p:nvPr>
        </p:nvSpPr>
        <p:spPr>
          <a:xfrm>
            <a:off x="431371" y="111606"/>
            <a:ext cx="8928100" cy="666750"/>
          </a:xfrm>
          <a:prstGeom prst="rect">
            <a:avLst/>
          </a:prstGeom>
        </p:spPr>
        <p:txBody>
          <a:bodyPr anchor="b"/>
          <a:lstStyle>
            <a:lvl1pPr marL="0" indent="0">
              <a:buNone/>
              <a:defRPr sz="2100" b="1">
                <a:solidFill>
                  <a:srgbClr val="003A69"/>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endParaRPr lang="en-US"/>
          </a:p>
        </p:txBody>
      </p:sp>
      <p:sp>
        <p:nvSpPr>
          <p:cNvPr id="12" name="Slide Number Placeholder 5"/>
          <p:cNvSpPr>
            <a:spLocks noGrp="1"/>
          </p:cNvSpPr>
          <p:nvPr>
            <p:ph type="sldNum" sz="quarter" idx="4"/>
          </p:nvPr>
        </p:nvSpPr>
        <p:spPr>
          <a:xfrm>
            <a:off x="11280576" y="6309321"/>
            <a:ext cx="74529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A854B7-DD3D-E64B-AC8F-128B40607D67}" type="slidenum">
              <a:rPr lang="en-US" smtClean="0"/>
            </a:fld>
            <a:endParaRPr lang="en-US" dirty="0"/>
          </a:p>
        </p:txBody>
      </p:sp>
      <p:sp>
        <p:nvSpPr>
          <p:cNvPr id="13" name="Rechthoek 7"/>
          <p:cNvSpPr/>
          <p:nvPr userDrawn="1"/>
        </p:nvSpPr>
        <p:spPr>
          <a:xfrm>
            <a:off x="0" y="6741368"/>
            <a:ext cx="12192000" cy="144016"/>
          </a:xfrm>
          <a:prstGeom prst="rect">
            <a:avLst/>
          </a:prstGeom>
          <a:gradFill>
            <a:gsLst>
              <a:gs pos="0">
                <a:srgbClr val="003A69"/>
              </a:gs>
              <a:gs pos="100000">
                <a:srgbClr val="2A6EBB"/>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nl-BE" sz="1800">
              <a:solidFill>
                <a:prstClr val="white"/>
              </a:solidFill>
            </a:endParaRPr>
          </a:p>
        </p:txBody>
      </p:sp>
      <p:sp>
        <p:nvSpPr>
          <p:cNvPr id="8"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t>Confidential - For Internal Use Only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a:xfrm>
            <a:off x="374460" y="1485900"/>
            <a:ext cx="6712139" cy="4134365"/>
          </a:xfrm>
        </p:spPr>
        <p:txBody>
          <a:bodyPr>
            <a:noAutofit/>
          </a:bodyPr>
          <a:lstStyle>
            <a:lvl1pPr>
              <a:defRPr sz="2000"/>
            </a:lvl1pPr>
            <a:lvl2pPr>
              <a:defRPr sz="1800"/>
            </a:lvl2pPr>
            <a:lvl3pPr>
              <a:defRPr sz="2000"/>
            </a:lvl3pPr>
            <a:lvl4pPr>
              <a:defRPr sz="2000"/>
            </a:lvl4pPr>
            <a:lvl5pPr>
              <a:defRPr sz="2000"/>
            </a:lvl5pPr>
          </a:lstStyle>
          <a:p>
            <a:pPr lvl="0"/>
            <a:r>
              <a:rPr lang="en-US"/>
              <a:t>Click to edit Master text styles</a:t>
            </a:r>
            <a:endParaRPr lang="en-US"/>
          </a:p>
          <a:p>
            <a:pPr lvl="1"/>
            <a:r>
              <a:rPr lang="en-US"/>
              <a:t>Second level</a:t>
            </a:r>
            <a:endParaRPr lang="en-US"/>
          </a:p>
          <a:p>
            <a:pPr lvl="2"/>
            <a:endParaRPr lang="en-US"/>
          </a:p>
        </p:txBody>
      </p:sp>
      <p:sp>
        <p:nvSpPr>
          <p:cNvPr id="6" name="Slide Number Placeholder 5"/>
          <p:cNvSpPr>
            <a:spLocks noGrp="1"/>
          </p:cNvSpPr>
          <p:nvPr>
            <p:ph type="sldNum" sz="quarter" idx="12"/>
          </p:nvPr>
        </p:nvSpPr>
        <p:spPr/>
        <p:txBody>
          <a:bodyPr/>
          <a:lstStyle/>
          <a:p>
            <a:fld id="{B48761F4-F1F1-664A-8986-F3B9ABAB05F9}" type="slidenum">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ound Same Side Corner Rectangle 6"/>
          <p:cNvSpPr/>
          <p:nvPr userDrawn="1"/>
        </p:nvSpPr>
        <p:spPr>
          <a:xfrm rot="5400000">
            <a:off x="4828856" y="-3015930"/>
            <a:ext cx="2153288" cy="11811000"/>
          </a:xfrm>
          <a:prstGeom prst="round2SameRect">
            <a:avLst>
              <a:gd name="adj1" fmla="val 50000"/>
              <a:gd name="adj2"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 Placeholder 12"/>
          <p:cNvSpPr>
            <a:spLocks noGrp="1"/>
          </p:cNvSpPr>
          <p:nvPr>
            <p:ph type="body" sz="quarter" idx="15" hasCustomPrompt="1"/>
          </p:nvPr>
        </p:nvSpPr>
        <p:spPr>
          <a:xfrm>
            <a:off x="370524" y="2190160"/>
            <a:ext cx="10098613" cy="1455737"/>
          </a:xfrm>
          <a:prstGeom prst="rect">
            <a:avLst/>
          </a:prstGeom>
        </p:spPr>
        <p:txBody>
          <a:bodyPr lIns="0" tIns="0" rIns="0" bIns="0" anchor="b" anchorCtr="0"/>
          <a:lstStyle>
            <a:lvl1pPr marL="0" indent="0">
              <a:buNone/>
              <a:defRPr sz="3200" b="0" i="0">
                <a:solidFill>
                  <a:schemeClr val="accent3"/>
                </a:solidFill>
                <a:latin typeface="Calibri Light" panose="020F0302020204030204" pitchFamily="34" charset="0"/>
                <a:cs typeface="Calibri Light" panose="020F0302020204030204" pitchFamily="34" charset="0"/>
              </a:defRPr>
            </a:lvl1pPr>
            <a:lvl2pPr marL="457200" indent="0">
              <a:buNone/>
              <a:defRPr sz="2800">
                <a:solidFill>
                  <a:srgbClr val="91C351"/>
                </a:solidFill>
              </a:defRPr>
            </a:lvl2pPr>
            <a:lvl3pPr marL="914400" indent="0">
              <a:buNone/>
              <a:defRPr sz="2400">
                <a:solidFill>
                  <a:srgbClr val="91C351"/>
                </a:solidFill>
              </a:defRPr>
            </a:lvl3pPr>
            <a:lvl4pPr marL="1371600" indent="0">
              <a:buNone/>
              <a:defRPr sz="2000">
                <a:solidFill>
                  <a:srgbClr val="91C351"/>
                </a:solidFill>
              </a:defRPr>
            </a:lvl4pPr>
            <a:lvl5pPr marL="1828800" indent="0">
              <a:buNone/>
              <a:defRPr sz="2000">
                <a:solidFill>
                  <a:srgbClr val="91C351"/>
                </a:solidFill>
              </a:defRPr>
            </a:lvl5pPr>
          </a:lstStyle>
          <a:p>
            <a:pPr lvl="0"/>
            <a:r>
              <a:rPr lang="en-US"/>
              <a:t>Breaker Slide Title</a:t>
            </a:r>
            <a:endParaRPr lang="en-US"/>
          </a:p>
        </p:txBody>
      </p:sp>
      <p:sp>
        <p:nvSpPr>
          <p:cNvPr id="9" name="Text Placeholder 12"/>
          <p:cNvSpPr>
            <a:spLocks noGrp="1"/>
          </p:cNvSpPr>
          <p:nvPr>
            <p:ph type="body" sz="quarter" idx="16" hasCustomPrompt="1"/>
          </p:nvPr>
        </p:nvSpPr>
        <p:spPr>
          <a:xfrm>
            <a:off x="344679" y="4410384"/>
            <a:ext cx="11484887" cy="1342116"/>
          </a:xfrm>
          <a:prstGeom prst="rect">
            <a:avLst/>
          </a:prstGeom>
        </p:spPr>
        <p:txBody>
          <a:bodyPr lIns="0" tIns="0" rIns="0" bIns="0"/>
          <a:lstStyle>
            <a:lvl1pPr marL="0" indent="0">
              <a:lnSpc>
                <a:spcPct val="100000"/>
              </a:lnSpc>
              <a:spcBef>
                <a:spcPts val="0"/>
              </a:spcBef>
              <a:buFontTx/>
              <a:buNone/>
              <a:defRPr sz="2000">
                <a:solidFill>
                  <a:schemeClr val="tx2"/>
                </a:solidFill>
              </a:defRPr>
            </a:lvl1pPr>
            <a:lvl2pPr marL="457200" indent="0">
              <a:buFontTx/>
              <a:buNone/>
              <a:defRPr sz="2000"/>
            </a:lvl2pPr>
            <a:lvl3pPr marL="914400" indent="0">
              <a:buFontTx/>
              <a:buNone/>
              <a:defRPr sz="1800"/>
            </a:lvl3pPr>
            <a:lvl4pPr marL="1371600" indent="0">
              <a:buFontTx/>
              <a:buNone/>
              <a:defRPr sz="1600"/>
            </a:lvl4pPr>
            <a:lvl5pPr marL="1828800" indent="0">
              <a:buFontTx/>
              <a:buNone/>
              <a:defRPr sz="1600"/>
            </a:lvl5pPr>
          </a:lstStyle>
          <a:p>
            <a:pPr lvl="0"/>
            <a:r>
              <a:rPr lang="en-US"/>
              <a:t>Subtitle text</a:t>
            </a:r>
            <a:endParaRPr lang="en-US"/>
          </a:p>
        </p:txBody>
      </p:sp>
      <p:sp>
        <p:nvSpPr>
          <p:cNvPr id="6" name="Slide Number Placeholder 5"/>
          <p:cNvSpPr>
            <a:spLocks noGrp="1"/>
          </p:cNvSpPr>
          <p:nvPr>
            <p:ph type="sldNum" sz="quarter" idx="12"/>
          </p:nvPr>
        </p:nvSpPr>
        <p:spPr>
          <a:xfrm>
            <a:off x="9097537" y="6356350"/>
            <a:ext cx="2743200" cy="365125"/>
          </a:xfrm>
        </p:spPr>
        <p:txBody>
          <a:bodyPr/>
          <a:lstStyle>
            <a:lvl1pPr>
              <a:defRPr b="0">
                <a:solidFill>
                  <a:schemeClr val="tx1"/>
                </a:solidFill>
              </a:defRPr>
            </a:lvl1pPr>
          </a:lstStyle>
          <a:p>
            <a:fld id="{B48761F4-F1F1-664A-8986-F3B9ABAB05F9}"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Rounded Corners 8"/>
          <p:cNvSpPr/>
          <p:nvPr userDrawn="1"/>
        </p:nvSpPr>
        <p:spPr>
          <a:xfrm rot="5400000">
            <a:off x="4805493" y="-932740"/>
            <a:ext cx="2229862" cy="11840848"/>
          </a:xfrm>
          <a:prstGeom prst="round2SameRect">
            <a:avLst>
              <a:gd name="adj1" fmla="val 50000"/>
              <a:gd name="adj2" fmla="val 0"/>
            </a:avLst>
          </a:prstGeom>
          <a:solidFill>
            <a:srgbClr val="F0F5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8"/>
          <p:cNvSpPr/>
          <p:nvPr userDrawn="1"/>
        </p:nvSpPr>
        <p:spPr>
          <a:xfrm rot="5400000">
            <a:off x="4811210" y="-3307965"/>
            <a:ext cx="2229864" cy="11840847"/>
          </a:xfrm>
          <a:prstGeom prst="round2SameRect">
            <a:avLst>
              <a:gd name="adj1" fmla="val 50000"/>
              <a:gd name="adj2" fmla="val 0"/>
            </a:avLst>
          </a:prstGeom>
          <a:solidFill>
            <a:srgbClr val="F0F5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a:xfrm>
            <a:off x="374461" y="1589014"/>
            <a:ext cx="10679021" cy="2030006"/>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8761F4-F1F1-664A-8986-F3B9ABAB05F9}" type="slidenum">
              <a:rPr lang="en-US" smtClean="0"/>
            </a:fld>
            <a:endParaRPr lang="en-US" dirty="0"/>
          </a:p>
        </p:txBody>
      </p:sp>
      <p:sp>
        <p:nvSpPr>
          <p:cNvPr id="9" name="Content Placeholder 8"/>
          <p:cNvSpPr>
            <a:spLocks noGrp="1"/>
          </p:cNvSpPr>
          <p:nvPr>
            <p:ph sz="quarter" idx="13"/>
          </p:nvPr>
        </p:nvSpPr>
        <p:spPr>
          <a:xfrm>
            <a:off x="374650" y="3934377"/>
            <a:ext cx="10679113" cy="2106613"/>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374461" y="1492623"/>
            <a:ext cx="5645339" cy="4684339"/>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84226" y="1492623"/>
            <a:ext cx="5645339" cy="4684339"/>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8761F4-F1F1-664A-8986-F3B9ABAB05F9}"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4023" y="365125"/>
            <a:ext cx="10951023" cy="969264"/>
          </a:xfrm>
        </p:spPr>
        <p:txBody>
          <a:bodyPr/>
          <a:lstStyle/>
          <a:p>
            <a:r>
              <a:rPr lang="en-US"/>
              <a:t>Click to edit Master title style</a:t>
            </a:r>
            <a:endParaRPr lang="en-US"/>
          </a:p>
        </p:txBody>
      </p:sp>
      <p:sp>
        <p:nvSpPr>
          <p:cNvPr id="3" name="Text Placeholder 2"/>
          <p:cNvSpPr>
            <a:spLocks noGrp="1"/>
          </p:cNvSpPr>
          <p:nvPr>
            <p:ph type="body" idx="1"/>
          </p:nvPr>
        </p:nvSpPr>
        <p:spPr>
          <a:xfrm>
            <a:off x="374461" y="1487582"/>
            <a:ext cx="5623114" cy="823912"/>
          </a:xfrm>
        </p:spPr>
        <p:txBody>
          <a:bodyPr anchor="ctr">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374461" y="2311494"/>
            <a:ext cx="5623114"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8293" y="1487582"/>
            <a:ext cx="5650807" cy="823912"/>
          </a:xfrm>
        </p:spPr>
        <p:txBody>
          <a:bodyPr anchor="ctr">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8293" y="2311494"/>
            <a:ext cx="5650807"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48761F4-F1F1-664A-8986-F3B9ABAB05F9}"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11" name="Round Same Side Corner Rectangle 10"/>
          <p:cNvSpPr/>
          <p:nvPr userDrawn="1"/>
        </p:nvSpPr>
        <p:spPr>
          <a:xfrm rot="16200000">
            <a:off x="8759435" y="-1117208"/>
            <a:ext cx="863694" cy="5993710"/>
          </a:xfrm>
          <a:prstGeom prst="round2SameRect">
            <a:avLst>
              <a:gd name="adj1" fmla="val 50000"/>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 Same Side Corner Rectangle 9"/>
          <p:cNvSpPr/>
          <p:nvPr userDrawn="1"/>
        </p:nvSpPr>
        <p:spPr>
          <a:xfrm rot="5400000">
            <a:off x="2565007" y="-1117207"/>
            <a:ext cx="863694" cy="5993708"/>
          </a:xfrm>
          <a:prstGeom prst="round2SameRect">
            <a:avLst>
              <a:gd name="adj1" fmla="val 50000"/>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64023" y="365125"/>
            <a:ext cx="10951023" cy="969264"/>
          </a:xfrm>
        </p:spPr>
        <p:txBody>
          <a:bodyPr/>
          <a:lstStyle/>
          <a:p>
            <a:r>
              <a:rPr lang="en-US"/>
              <a:t>Click to edit Master title style</a:t>
            </a:r>
            <a:endParaRPr lang="en-US"/>
          </a:p>
        </p:txBody>
      </p:sp>
      <p:sp>
        <p:nvSpPr>
          <p:cNvPr id="3" name="Text Placeholder 2"/>
          <p:cNvSpPr>
            <a:spLocks noGrp="1"/>
          </p:cNvSpPr>
          <p:nvPr>
            <p:ph type="body" idx="1"/>
          </p:nvPr>
        </p:nvSpPr>
        <p:spPr>
          <a:xfrm>
            <a:off x="374461" y="1487582"/>
            <a:ext cx="5300382" cy="823912"/>
          </a:xfrm>
        </p:spPr>
        <p:txBody>
          <a:bodyPr anchor="ctr">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374461" y="2311494"/>
            <a:ext cx="5300382"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548718" y="1487582"/>
            <a:ext cx="5300382" cy="823912"/>
          </a:xfrm>
        </p:spPr>
        <p:txBody>
          <a:bodyPr anchor="ctr">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548718" y="2311494"/>
            <a:ext cx="5300382" cy="368458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48761F4-F1F1-664A-8986-F3B9ABAB05F9}"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E TH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4" name="Footer Placeholder 3"/>
          <p:cNvSpPr>
            <a:spLocks noGrp="1"/>
          </p:cNvSpPr>
          <p:nvPr>
            <p:ph type="ftr" sz="quarter" idx="11"/>
          </p:nvPr>
        </p:nvSpPr>
        <p:spPr/>
        <p:txBody>
          <a:bodyPr/>
          <a:lstStyle>
            <a:lvl1pPr>
              <a:defRPr sz="1000" b="0" i="0">
                <a:latin typeface="Calibri" panose="020F0502020204030204" pitchFamily="34" charset="0"/>
                <a:cs typeface="Calibri" panose="020F0502020204030204" pitchFamily="34" charset="0"/>
              </a:defRPr>
            </a:lvl1pPr>
          </a:lstStyle>
          <a:p>
            <a:endParaRPr lang="en-US" dirty="0"/>
          </a:p>
        </p:txBody>
      </p:sp>
      <p:sp>
        <p:nvSpPr>
          <p:cNvPr id="5" name="Slide Number Placeholder 4"/>
          <p:cNvSpPr>
            <a:spLocks noGrp="1"/>
          </p:cNvSpPr>
          <p:nvPr>
            <p:ph type="sldNum" sz="quarter" idx="12"/>
          </p:nvPr>
        </p:nvSpPr>
        <p:spPr/>
        <p:txBody>
          <a:bodyPr/>
          <a:lstStyle>
            <a:lvl1pPr>
              <a:defRPr sz="1000"/>
            </a:lvl1pPr>
          </a:lstStyle>
          <a:p>
            <a:fld id="{B48761F4-F1F1-664A-8986-F3B9ABAB05F9}" type="slidenum">
              <a:rPr lang="en-US" smtClean="0"/>
            </a:fld>
            <a:endParaRPr lang="en-US" dirty="0"/>
          </a:p>
        </p:txBody>
      </p:sp>
      <p:sp>
        <p:nvSpPr>
          <p:cNvPr id="6" name="Content Placeholder 5"/>
          <p:cNvSpPr>
            <a:spLocks noGrp="1"/>
          </p:cNvSpPr>
          <p:nvPr>
            <p:ph sz="quarter" idx="13"/>
          </p:nvPr>
        </p:nvSpPr>
        <p:spPr>
          <a:xfrm>
            <a:off x="374650" y="1485900"/>
            <a:ext cx="11474450" cy="3695700"/>
          </a:xfrm>
        </p:spPr>
        <p:txBody>
          <a:bodyPr>
            <a:no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48761F4-F1F1-664A-8986-F3B9ABAB05F9}"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4461" y="365125"/>
            <a:ext cx="11455104" cy="970155"/>
          </a:xfrm>
          <a:prstGeom prst="rect">
            <a:avLst/>
          </a:prstGeom>
        </p:spPr>
        <p:txBody>
          <a:bodyPr vert="horz" lIns="91440" tIns="45720" rIns="91440" bIns="45720" rtlCol="0" anchor="t">
            <a:normAutofit/>
          </a:bodyPr>
          <a:lstStyle/>
          <a:p>
            <a:r>
              <a:rPr lang="en-US"/>
              <a:t>Click to edit Master title style</a:t>
            </a:r>
            <a:endParaRPr lang="en-US"/>
          </a:p>
        </p:txBody>
      </p:sp>
      <p:sp>
        <p:nvSpPr>
          <p:cNvPr id="3" name="Text Placeholder 2"/>
          <p:cNvSpPr>
            <a:spLocks noGrp="1"/>
          </p:cNvSpPr>
          <p:nvPr>
            <p:ph type="body" idx="1"/>
          </p:nvPr>
        </p:nvSpPr>
        <p:spPr>
          <a:xfrm>
            <a:off x="374461" y="1491907"/>
            <a:ext cx="11455104" cy="4738844"/>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Footer Placeholder 4"/>
          <p:cNvSpPr>
            <a:spLocks noGrp="1"/>
          </p:cNvSpPr>
          <p:nvPr>
            <p:ph type="ftr" sz="quarter" idx="3"/>
          </p:nvPr>
        </p:nvSpPr>
        <p:spPr>
          <a:xfrm>
            <a:off x="374461" y="6356350"/>
            <a:ext cx="10679021" cy="365125"/>
          </a:xfrm>
          <a:prstGeom prst="rect">
            <a:avLst/>
          </a:prstGeom>
        </p:spPr>
        <p:txBody>
          <a:bodyPr vert="horz" lIns="91440" tIns="45720" rIns="91440" bIns="45720" rtlCol="0" anchor="b"/>
          <a:lstStyle>
            <a:lvl1pPr algn="l">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11187953" y="6356350"/>
            <a:ext cx="664744" cy="365125"/>
          </a:xfrm>
          <a:prstGeom prst="rect">
            <a:avLst/>
          </a:prstGeom>
        </p:spPr>
        <p:txBody>
          <a:bodyPr vert="horz" lIns="91440" tIns="45720" rIns="91440" bIns="45720" rtlCol="0" anchor="ctr"/>
          <a:lstStyle>
            <a:lvl1pPr algn="r">
              <a:defRPr sz="1200" b="0">
                <a:solidFill>
                  <a:schemeClr val="tx2"/>
                </a:solidFill>
              </a:defRPr>
            </a:lvl1pPr>
          </a:lstStyle>
          <a:p>
            <a:fld id="{B48761F4-F1F1-664A-8986-F3B9ABAB05F9}"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2800" b="1" kern="1200">
          <a:solidFill>
            <a:schemeClr val="accent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2.xml"/><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chart" Target="../charts/char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9" Type="http://schemas.openxmlformats.org/officeDocument/2006/relationships/image" Target="../media/image11.png"/><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0" Type="http://schemas.openxmlformats.org/officeDocument/2006/relationships/notesSlide" Target="../notesSlides/notesSlide3.xml"/><Relationship Id="rId4" Type="http://schemas.openxmlformats.org/officeDocument/2006/relationships/image" Target="../media/image6.png"/><Relationship Id="rId39" Type="http://schemas.openxmlformats.org/officeDocument/2006/relationships/slideLayout" Target="../slideLayouts/slideLayout2.xml"/><Relationship Id="rId38" Type="http://schemas.openxmlformats.org/officeDocument/2006/relationships/image" Target="../media/image40.png"/><Relationship Id="rId37" Type="http://schemas.openxmlformats.org/officeDocument/2006/relationships/image" Target="../media/image39.png"/><Relationship Id="rId36" Type="http://schemas.openxmlformats.org/officeDocument/2006/relationships/image" Target="../media/image38.png"/><Relationship Id="rId35" Type="http://schemas.openxmlformats.org/officeDocument/2006/relationships/image" Target="../media/image37.png"/><Relationship Id="rId34" Type="http://schemas.openxmlformats.org/officeDocument/2006/relationships/image" Target="../media/image36.png"/><Relationship Id="rId33" Type="http://schemas.openxmlformats.org/officeDocument/2006/relationships/image" Target="../media/image35.png"/><Relationship Id="rId32" Type="http://schemas.openxmlformats.org/officeDocument/2006/relationships/image" Target="../media/image34.png"/><Relationship Id="rId31" Type="http://schemas.openxmlformats.org/officeDocument/2006/relationships/image" Target="../media/image33.png"/><Relationship Id="rId30" Type="http://schemas.openxmlformats.org/officeDocument/2006/relationships/image" Target="../media/image32.png"/><Relationship Id="rId3" Type="http://schemas.openxmlformats.org/officeDocument/2006/relationships/image" Target="../media/image5.png"/><Relationship Id="rId29" Type="http://schemas.openxmlformats.org/officeDocument/2006/relationships/image" Target="../media/image31.png"/><Relationship Id="rId28" Type="http://schemas.openxmlformats.org/officeDocument/2006/relationships/image" Target="../media/image30.png"/><Relationship Id="rId27" Type="http://schemas.openxmlformats.org/officeDocument/2006/relationships/image" Target="../media/image29.png"/><Relationship Id="rId26" Type="http://schemas.openxmlformats.org/officeDocument/2006/relationships/image" Target="../media/image28.png"/><Relationship Id="rId25" Type="http://schemas.openxmlformats.org/officeDocument/2006/relationships/image" Target="../media/image27.png"/><Relationship Id="rId24" Type="http://schemas.openxmlformats.org/officeDocument/2006/relationships/image" Target="../media/image26.png"/><Relationship Id="rId23" Type="http://schemas.openxmlformats.org/officeDocument/2006/relationships/image" Target="../media/image25.png"/><Relationship Id="rId22" Type="http://schemas.openxmlformats.org/officeDocument/2006/relationships/image" Target="../media/image24.png"/><Relationship Id="rId21" Type="http://schemas.openxmlformats.org/officeDocument/2006/relationships/image" Target="../media/image23.png"/><Relationship Id="rId20" Type="http://schemas.openxmlformats.org/officeDocument/2006/relationships/image" Target="../media/image22.png"/><Relationship Id="rId2" Type="http://schemas.openxmlformats.org/officeDocument/2006/relationships/image" Target="../media/image4.png"/><Relationship Id="rId19" Type="http://schemas.openxmlformats.org/officeDocument/2006/relationships/image" Target="../media/image21.png"/><Relationship Id="rId18" Type="http://schemas.openxmlformats.org/officeDocument/2006/relationships/image" Target="../media/image20.png"/><Relationship Id="rId17" Type="http://schemas.openxmlformats.org/officeDocument/2006/relationships/image" Target="../media/image19.png"/><Relationship Id="rId16" Type="http://schemas.openxmlformats.org/officeDocument/2006/relationships/image" Target="../media/image18.png"/><Relationship Id="rId15" Type="http://schemas.openxmlformats.org/officeDocument/2006/relationships/image" Target="../media/image17.png"/><Relationship Id="rId14" Type="http://schemas.openxmlformats.org/officeDocument/2006/relationships/image" Target="../media/image16.png"/><Relationship Id="rId13" Type="http://schemas.openxmlformats.org/officeDocument/2006/relationships/image" Target="../media/image15.png"/><Relationship Id="rId12" Type="http://schemas.openxmlformats.org/officeDocument/2006/relationships/image" Target="../media/image14.png"/><Relationship Id="rId11" Type="http://schemas.openxmlformats.org/officeDocument/2006/relationships/image" Target="../media/image13.png"/><Relationship Id="rId10" Type="http://schemas.openxmlformats.org/officeDocument/2006/relationships/image" Target="../media/image12.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image" Target="../media/image44.svg"/><Relationship Id="rId3" Type="http://schemas.openxmlformats.org/officeDocument/2006/relationships/image" Target="../media/image43.png"/><Relationship Id="rId2" Type="http://schemas.openxmlformats.org/officeDocument/2006/relationships/image" Target="../media/image42.svg"/><Relationship Id="rId1" Type="http://schemas.openxmlformats.org/officeDocument/2006/relationships/image" Target="../media/image4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chart" Target="../charts/chart2.xml"/><Relationship Id="rId1" Type="http://schemas.openxmlformats.org/officeDocument/2006/relationships/chart" Target="../charts/char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4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5"/>
          </p:nvPr>
        </p:nvSpPr>
        <p:spPr>
          <a:xfrm>
            <a:off x="373064" y="1851919"/>
            <a:ext cx="10756148" cy="2085242"/>
          </a:xfrm>
          <a:prstGeom prst="rect">
            <a:avLst/>
          </a:prstGeom>
        </p:spPr>
        <p:txBody>
          <a:bodyPr lIns="91440" tIns="45720" rIns="91440" bIns="45720" anchor="ctr">
            <a:noAutofit/>
          </a:bodyPr>
          <a:lstStyle/>
          <a:p>
            <a:pPr marL="0" indent="0">
              <a:buNone/>
            </a:pPr>
            <a:r>
              <a:rPr lang="en-US" sz="3600" b="1" dirty="0">
                <a:effectLst/>
                <a:latin typeface="+mj-lt"/>
                <a:ea typeface="Calibri" panose="020F0502020204030204" pitchFamily="34" charset="0"/>
                <a:cs typeface="Times New Roman" panose="02020603050405020304" pitchFamily="18" charset="0"/>
              </a:rPr>
              <a:t>Long-Term Safety, Tolerability, and Efficacy of Efgartigimod in Patients With Generalized Myasthenia Gravis: Interim Results of the ADAPT+ Study</a:t>
            </a:r>
            <a:endParaRPr lang="en-US" sz="3600" b="1" dirty="0">
              <a:highlight>
                <a:srgbClr val="FFFF00"/>
              </a:highlight>
              <a:latin typeface="+mj-lt"/>
            </a:endParaRPr>
          </a:p>
        </p:txBody>
      </p:sp>
      <p:sp>
        <p:nvSpPr>
          <p:cNvPr id="6" name="Slide Number Placeholder 5"/>
          <p:cNvSpPr>
            <a:spLocks noGrp="1"/>
          </p:cNvSpPr>
          <p:nvPr>
            <p:ph type="sldNum" sz="quarter" idx="12"/>
          </p:nvPr>
        </p:nvSpPr>
        <p:spPr>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72CE451-38B6-4970-B200-7962877A3A8C}" type="slidenum">
              <a:rPr kumimoji="0" lang="en-US" sz="1100" b="0" i="0" u="none" strike="noStrike" kern="1200" cap="none" spc="0" normalizeH="0" baseline="0" noProof="0" smtClean="0">
                <a:ln>
                  <a:noFill/>
                </a:ln>
                <a:solidFill>
                  <a:srgbClr val="595A59"/>
                </a:solidFill>
                <a:effectLst/>
                <a:uLnTx/>
                <a:uFillTx/>
                <a:latin typeface="Calibri" panose="020F0502020204030204"/>
                <a:ea typeface="+mn-ea"/>
                <a:cs typeface="+mn-cs"/>
              </a:rPr>
            </a:fld>
            <a:endParaRPr kumimoji="0" lang="en-US" sz="1100" b="0" i="0" u="none" strike="noStrike" kern="1200" cap="none" spc="0" normalizeH="0" baseline="0" noProof="0" dirty="0">
              <a:ln>
                <a:noFill/>
              </a:ln>
              <a:solidFill>
                <a:srgbClr val="595A59"/>
              </a:solidFill>
              <a:effectLst/>
              <a:uLnTx/>
              <a:uFillTx/>
              <a:latin typeface="Calibri" panose="020F0502020204030204"/>
              <a:ea typeface="+mn-ea"/>
              <a:cs typeface="+mn-cs"/>
            </a:endParaRPr>
          </a:p>
        </p:txBody>
      </p:sp>
      <p:sp>
        <p:nvSpPr>
          <p:cNvPr id="4" name="TextBox 3"/>
          <p:cNvSpPr txBox="1"/>
          <p:nvPr/>
        </p:nvSpPr>
        <p:spPr>
          <a:xfrm>
            <a:off x="373063" y="4320000"/>
            <a:ext cx="11476037" cy="923330"/>
          </a:xfrm>
          <a:prstGeom prst="rect">
            <a:avLst/>
          </a:prstGeom>
          <a:noFill/>
        </p:spPr>
        <p:txBody>
          <a:bodyPr wrap="square" rtlCol="0">
            <a:spAutoFit/>
          </a:bodyPr>
          <a:lstStyle/>
          <a:p>
            <a:r>
              <a:rPr lang="en-US" u="sng" dirty="0">
                <a:solidFill>
                  <a:srgbClr val="595A59"/>
                </a:solidFill>
              </a:rPr>
              <a:t>James F. Howard, Jr,</a:t>
            </a:r>
            <a:r>
              <a:rPr lang="en-US" baseline="30000" dirty="0">
                <a:solidFill>
                  <a:srgbClr val="595A59"/>
                </a:solidFill>
              </a:rPr>
              <a:t>1</a:t>
            </a:r>
            <a:r>
              <a:rPr lang="en-US" dirty="0">
                <a:solidFill>
                  <a:srgbClr val="595A59"/>
                </a:solidFill>
              </a:rPr>
              <a:t> Vera Bril,</a:t>
            </a:r>
            <a:r>
              <a:rPr lang="en-US" baseline="30000" dirty="0">
                <a:solidFill>
                  <a:srgbClr val="595A59"/>
                </a:solidFill>
              </a:rPr>
              <a:t>2</a:t>
            </a:r>
            <a:r>
              <a:rPr lang="en-US" dirty="0">
                <a:solidFill>
                  <a:srgbClr val="595A59"/>
                </a:solidFill>
              </a:rPr>
              <a:t> Tuan Vu,</a:t>
            </a:r>
            <a:r>
              <a:rPr lang="en-US" baseline="30000" dirty="0">
                <a:solidFill>
                  <a:srgbClr val="595A59"/>
                </a:solidFill>
              </a:rPr>
              <a:t>3</a:t>
            </a:r>
            <a:r>
              <a:rPr lang="en-US" dirty="0">
                <a:solidFill>
                  <a:srgbClr val="595A59"/>
                </a:solidFill>
              </a:rPr>
              <a:t> Chafic Karam,</a:t>
            </a:r>
            <a:r>
              <a:rPr lang="en-US" baseline="30000" dirty="0">
                <a:solidFill>
                  <a:srgbClr val="595A59"/>
                </a:solidFill>
              </a:rPr>
              <a:t>4</a:t>
            </a:r>
            <a:r>
              <a:rPr lang="en-US" dirty="0">
                <a:solidFill>
                  <a:srgbClr val="595A59"/>
                </a:solidFill>
              </a:rPr>
              <a:t> Stojan Peric,</a:t>
            </a:r>
            <a:r>
              <a:rPr lang="en-US" baseline="30000" dirty="0">
                <a:solidFill>
                  <a:srgbClr val="595A59"/>
                </a:solidFill>
              </a:rPr>
              <a:t>5</a:t>
            </a:r>
            <a:r>
              <a:rPr lang="en-US" dirty="0">
                <a:solidFill>
                  <a:srgbClr val="595A59"/>
                </a:solidFill>
              </a:rPr>
              <a:t> Jan L. De Bleecker,</a:t>
            </a:r>
            <a:r>
              <a:rPr lang="en-US" baseline="30000" dirty="0">
                <a:solidFill>
                  <a:srgbClr val="595A59"/>
                </a:solidFill>
              </a:rPr>
              <a:t>6</a:t>
            </a:r>
            <a:r>
              <a:rPr lang="en-US" dirty="0">
                <a:solidFill>
                  <a:srgbClr val="595A59"/>
                </a:solidFill>
              </a:rPr>
              <a:t> Hiroyuki Murai,</a:t>
            </a:r>
            <a:r>
              <a:rPr lang="en-US" baseline="30000" dirty="0">
                <a:solidFill>
                  <a:srgbClr val="595A59"/>
                </a:solidFill>
              </a:rPr>
              <a:t>7</a:t>
            </a:r>
            <a:r>
              <a:rPr lang="en-US" dirty="0">
                <a:solidFill>
                  <a:srgbClr val="595A59"/>
                </a:solidFill>
              </a:rPr>
              <a:t> Andreas Meisel,</a:t>
            </a:r>
            <a:r>
              <a:rPr lang="en-US" baseline="30000" dirty="0">
                <a:solidFill>
                  <a:srgbClr val="595A59"/>
                </a:solidFill>
              </a:rPr>
              <a:t>8</a:t>
            </a:r>
            <a:r>
              <a:rPr lang="en-US" dirty="0">
                <a:solidFill>
                  <a:srgbClr val="595A59"/>
                </a:solidFill>
              </a:rPr>
              <a:t> Said Beydoun,</a:t>
            </a:r>
            <a:r>
              <a:rPr lang="en-US" baseline="30000" dirty="0">
                <a:solidFill>
                  <a:srgbClr val="595A59"/>
                </a:solidFill>
              </a:rPr>
              <a:t>9</a:t>
            </a:r>
            <a:r>
              <a:rPr lang="en-US" dirty="0">
                <a:solidFill>
                  <a:srgbClr val="595A59"/>
                </a:solidFill>
              </a:rPr>
              <a:t> Mamatha Pasnoor,</a:t>
            </a:r>
            <a:r>
              <a:rPr lang="en-US" baseline="30000" dirty="0">
                <a:solidFill>
                  <a:srgbClr val="595A59"/>
                </a:solidFill>
              </a:rPr>
              <a:t>10</a:t>
            </a:r>
            <a:r>
              <a:rPr lang="en-US" dirty="0">
                <a:solidFill>
                  <a:srgbClr val="595A59"/>
                </a:solidFill>
              </a:rPr>
              <a:t> Antonio Guglietta,</a:t>
            </a:r>
            <a:r>
              <a:rPr lang="en-US" baseline="30000" dirty="0">
                <a:solidFill>
                  <a:srgbClr val="595A59"/>
                </a:solidFill>
              </a:rPr>
              <a:t>11</a:t>
            </a:r>
            <a:r>
              <a:rPr lang="en-US" dirty="0">
                <a:solidFill>
                  <a:srgbClr val="595A59"/>
                </a:solidFill>
              </a:rPr>
              <a:t> Peter Ulrichts,</a:t>
            </a:r>
            <a:r>
              <a:rPr lang="en-US" baseline="30000" dirty="0">
                <a:solidFill>
                  <a:srgbClr val="595A59"/>
                </a:solidFill>
              </a:rPr>
              <a:t>11</a:t>
            </a:r>
            <a:r>
              <a:rPr lang="en-US" dirty="0">
                <a:solidFill>
                  <a:srgbClr val="595A59"/>
                </a:solidFill>
              </a:rPr>
              <a:t> Caroline T’joen,</a:t>
            </a:r>
            <a:r>
              <a:rPr lang="en-US" baseline="30000" dirty="0">
                <a:solidFill>
                  <a:srgbClr val="595A59"/>
                </a:solidFill>
              </a:rPr>
              <a:t>11</a:t>
            </a:r>
            <a:r>
              <a:rPr lang="en-US" dirty="0">
                <a:solidFill>
                  <a:srgbClr val="595A59"/>
                </a:solidFill>
              </a:rPr>
              <a:t> Kimiaki Utsugisawa,</a:t>
            </a:r>
            <a:r>
              <a:rPr lang="en-US" baseline="30000" dirty="0">
                <a:solidFill>
                  <a:srgbClr val="595A59"/>
                </a:solidFill>
              </a:rPr>
              <a:t>12</a:t>
            </a:r>
            <a:r>
              <a:rPr lang="en-US" dirty="0">
                <a:solidFill>
                  <a:srgbClr val="595A59"/>
                </a:solidFill>
              </a:rPr>
              <a:t> Jan Verschuuren,</a:t>
            </a:r>
            <a:r>
              <a:rPr lang="en-US" baseline="30000" dirty="0">
                <a:solidFill>
                  <a:srgbClr val="595A59"/>
                </a:solidFill>
              </a:rPr>
              <a:t>13</a:t>
            </a:r>
            <a:r>
              <a:rPr lang="en-US" dirty="0">
                <a:solidFill>
                  <a:srgbClr val="595A59"/>
                </a:solidFill>
              </a:rPr>
              <a:t> Renato Mantegazza</a:t>
            </a:r>
            <a:r>
              <a:rPr lang="en-US" baseline="30000" dirty="0">
                <a:solidFill>
                  <a:srgbClr val="595A59"/>
                </a:solidFill>
              </a:rPr>
              <a:t>14</a:t>
            </a:r>
            <a:r>
              <a:rPr lang="en-US" dirty="0">
                <a:solidFill>
                  <a:srgbClr val="595A59"/>
                </a:solidFill>
              </a:rPr>
              <a:t> for the ADAPT Investigator Study Group</a:t>
            </a:r>
            <a:endParaRPr lang="en-US" dirty="0">
              <a:solidFill>
                <a:srgbClr val="595A59"/>
              </a:solidFill>
            </a:endParaRPr>
          </a:p>
        </p:txBody>
      </p:sp>
      <p:sp>
        <p:nvSpPr>
          <p:cNvPr id="7" name="TextBox 6"/>
          <p:cNvSpPr txBox="1"/>
          <p:nvPr/>
        </p:nvSpPr>
        <p:spPr>
          <a:xfrm>
            <a:off x="373063" y="5586548"/>
            <a:ext cx="11801012" cy="1082675"/>
          </a:xfrm>
          <a:prstGeom prst="rect">
            <a:avLst/>
          </a:prstGeom>
          <a:noFill/>
        </p:spPr>
        <p:txBody>
          <a:bodyPr wrap="square" rtlCol="0">
            <a:noAutofit/>
          </a:bodyPr>
          <a:lstStyle/>
          <a:p>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en-US" sz="1100" dirty="0">
                <a:effectLst/>
                <a:latin typeface="Calibri" panose="020F0502020204030204" pitchFamily="34" charset="0"/>
                <a:ea typeface="Calibri" panose="020F0502020204030204" pitchFamily="34" charset="0"/>
                <a:cs typeface="Times New Roman" panose="02020603050405020304" pitchFamily="18" charset="0"/>
              </a:rPr>
              <a:t>Department of Neurology, The University of North Carolina, Chapel Hill, NC, USA;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1100" dirty="0">
                <a:effectLst/>
                <a:latin typeface="Calibri" panose="020F0502020204030204" pitchFamily="34" charset="0"/>
                <a:ea typeface="Calibri" panose="020F0502020204030204" pitchFamily="34" charset="0"/>
                <a:cs typeface="Times New Roman" panose="02020603050405020304" pitchFamily="18" charset="0"/>
              </a:rPr>
              <a:t>Krembil Neuroscience Centre, University Health Network, Toronto, ON, Canada;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1100" dirty="0">
                <a:effectLst/>
                <a:latin typeface="Calibri" panose="020F0502020204030204" pitchFamily="34" charset="0"/>
                <a:ea typeface="Calibri" panose="020F0502020204030204" pitchFamily="34" charset="0"/>
                <a:cs typeface="Times New Roman" panose="02020603050405020304" pitchFamily="18" charset="0"/>
              </a:rPr>
              <a:t>Department of Neurology, University of South Florida, Morsani College of Medicine, Tampa, FL, USA;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4</a:t>
            </a:r>
            <a:r>
              <a:rPr lang="en-US" sz="1100" dirty="0">
                <a:effectLst/>
                <a:latin typeface="Calibri" panose="020F0502020204030204" pitchFamily="34" charset="0"/>
                <a:ea typeface="Calibri" panose="020F0502020204030204" pitchFamily="34" charset="0"/>
                <a:cs typeface="Times New Roman" panose="02020603050405020304" pitchFamily="18" charset="0"/>
              </a:rPr>
              <a:t>Penn Neuroscience Center, University of Pennsylvania, Philadelphia, PA, USA;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5</a:t>
            </a:r>
            <a:r>
              <a:rPr lang="en-US" sz="1100" dirty="0">
                <a:effectLst/>
                <a:latin typeface="Calibri" panose="020F0502020204030204" pitchFamily="34" charset="0"/>
                <a:ea typeface="Calibri" panose="020F0502020204030204" pitchFamily="34" charset="0"/>
                <a:cs typeface="Times New Roman" panose="02020603050405020304" pitchFamily="18" charset="0"/>
              </a:rPr>
              <a:t>Neurology Clinic, Clinical Center of Serbia, University of Belgrade, Belgrade, Serbia;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6</a:t>
            </a:r>
            <a:r>
              <a:rPr lang="en-US" sz="1100" dirty="0">
                <a:effectLst/>
                <a:latin typeface="Calibri" panose="020F0502020204030204" pitchFamily="34" charset="0"/>
                <a:ea typeface="Calibri" panose="020F0502020204030204" pitchFamily="34" charset="0"/>
                <a:cs typeface="Times New Roman" panose="02020603050405020304" pitchFamily="18" charset="0"/>
              </a:rPr>
              <a:t>Ghent University Hospital, Ghent, Belgium;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7</a:t>
            </a:r>
            <a:r>
              <a:rPr lang="en-US" sz="1100" dirty="0">
                <a:effectLst/>
                <a:latin typeface="Calibri" panose="020F0502020204030204" pitchFamily="34" charset="0"/>
                <a:ea typeface="Calibri" panose="020F0502020204030204" pitchFamily="34" charset="0"/>
                <a:cs typeface="Times New Roman" panose="02020603050405020304" pitchFamily="18" charset="0"/>
              </a:rPr>
              <a:t>Department of Neurology, School of Medicine, International University of Health and Welfare, Tokyo, Japan;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8</a:t>
            </a:r>
            <a:r>
              <a:rPr lang="en-US" sz="1100" dirty="0">
                <a:effectLst/>
                <a:latin typeface="Calibri" panose="020F0502020204030204" pitchFamily="34" charset="0"/>
                <a:ea typeface="Calibri" panose="020F0502020204030204" pitchFamily="34" charset="0"/>
                <a:cs typeface="Times New Roman" panose="02020603050405020304" pitchFamily="18" charset="0"/>
              </a:rPr>
              <a:t>Charité – Universitätsmedizin Berlin, Berlin, Germany;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9</a:t>
            </a:r>
            <a:r>
              <a:rPr lang="en-US" sz="1100" dirty="0">
                <a:effectLst/>
                <a:latin typeface="Calibri" panose="020F0502020204030204" pitchFamily="34" charset="0"/>
                <a:ea typeface="Calibri" panose="020F0502020204030204" pitchFamily="34" charset="0"/>
                <a:cs typeface="Times New Roman" panose="02020603050405020304" pitchFamily="18" charset="0"/>
              </a:rPr>
              <a:t>Keck School of Medicine, University of Southern California, Los Angeles, CA, USA;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10</a:t>
            </a:r>
            <a:r>
              <a:rPr lang="en-US" sz="1100" dirty="0">
                <a:effectLst/>
                <a:latin typeface="Calibri" panose="020F0502020204030204" pitchFamily="34" charset="0"/>
                <a:ea typeface="Calibri" panose="020F0502020204030204" pitchFamily="34" charset="0"/>
                <a:cs typeface="Times New Roman" panose="02020603050405020304" pitchFamily="18" charset="0"/>
              </a:rPr>
              <a:t>University of Kansas Medical Center, Kansas City, Kansas, USA;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11</a:t>
            </a:r>
            <a:r>
              <a:rPr lang="en-US" sz="1100" dirty="0">
                <a:effectLst/>
                <a:latin typeface="Calibri" panose="020F0502020204030204" pitchFamily="34" charset="0"/>
                <a:ea typeface="Calibri" panose="020F0502020204030204" pitchFamily="34" charset="0"/>
                <a:cs typeface="Times New Roman" panose="02020603050405020304" pitchFamily="18" charset="0"/>
              </a:rPr>
              <a:t>argenx, Ghent,</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US" sz="1100" dirty="0">
                <a:effectLst/>
                <a:latin typeface="Calibri" panose="020F0502020204030204" pitchFamily="34" charset="0"/>
                <a:ea typeface="Calibri" panose="020F0502020204030204" pitchFamily="34" charset="0"/>
                <a:cs typeface="Times New Roman" panose="02020603050405020304" pitchFamily="18" charset="0"/>
              </a:rPr>
              <a:t>Belgium;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12</a:t>
            </a:r>
            <a:r>
              <a:rPr lang="en-US" sz="1100" dirty="0">
                <a:effectLst/>
                <a:latin typeface="Calibri" panose="020F0502020204030204" pitchFamily="34" charset="0"/>
                <a:ea typeface="Calibri" panose="020F0502020204030204" pitchFamily="34" charset="0"/>
                <a:cs typeface="Times New Roman" panose="02020603050405020304" pitchFamily="18" charset="0"/>
              </a:rPr>
              <a:t>Department of Neurology, Hanamaki General Hospital, Hanamaki, Japan;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13</a:t>
            </a:r>
            <a:r>
              <a:rPr lang="en-US" sz="1100" dirty="0">
                <a:effectLst/>
                <a:latin typeface="Calibri" panose="020F0502020204030204" pitchFamily="34" charset="0"/>
                <a:ea typeface="Calibri" panose="020F0502020204030204" pitchFamily="34" charset="0"/>
                <a:cs typeface="Times New Roman" panose="02020603050405020304" pitchFamily="18" charset="0"/>
              </a:rPr>
              <a:t>Department of Neurology, Leiden University Medical Center, Netherlands; </a:t>
            </a:r>
            <a:r>
              <a:rPr lang="en-US" sz="1100" baseline="30000" dirty="0">
                <a:effectLst/>
                <a:latin typeface="Calibri" panose="020F0502020204030204" pitchFamily="34" charset="0"/>
                <a:ea typeface="Calibri" panose="020F0502020204030204" pitchFamily="34" charset="0"/>
                <a:cs typeface="Times New Roman" panose="02020603050405020304" pitchFamily="18" charset="0"/>
              </a:rPr>
              <a:t>14</a:t>
            </a:r>
            <a:r>
              <a:rPr lang="en-US" sz="1100" dirty="0">
                <a:effectLst/>
                <a:latin typeface="Calibri" panose="020F0502020204030204" pitchFamily="34" charset="0"/>
                <a:ea typeface="Calibri" panose="020F0502020204030204" pitchFamily="34" charset="0"/>
                <a:cs typeface="Times New Roman" panose="02020603050405020304" pitchFamily="18" charset="0"/>
              </a:rPr>
              <a:t>Department of Neuroimmunology and Neuromuscular Diseases, Fondazione Istituto Neurologico Carlo Besta, Milan, Italy</a:t>
            </a:r>
            <a:endParaRPr lang="en-US" sz="1100" dirty="0">
              <a:solidFill>
                <a:srgbClr val="595A59"/>
              </a:solidFill>
              <a:highlight>
                <a:srgbClr val="FFFF00"/>
              </a:highlight>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1"/>
          <a:stretch>
            <a:fillRect/>
          </a:stretch>
        </p:blipFill>
        <p:spPr>
          <a:xfrm>
            <a:off x="156776" y="238299"/>
            <a:ext cx="2082572" cy="137637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endParaRPr lang="en-US" dirty="0"/>
          </a:p>
        </p:txBody>
      </p:sp>
      <p:sp>
        <p:nvSpPr>
          <p:cNvPr id="9" name="Rectangle: Rounded Corners 8"/>
          <p:cNvSpPr/>
          <p:nvPr/>
        </p:nvSpPr>
        <p:spPr>
          <a:xfrm>
            <a:off x="1444514" y="2826036"/>
            <a:ext cx="9302973" cy="1828800"/>
          </a:xfrm>
          <a:prstGeom prst="roundRect">
            <a:avLst>
              <a:gd name="adj" fmla="val 50000"/>
            </a:avLst>
          </a:prstGeom>
          <a:solidFill>
            <a:schemeClr val="accent1">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defRPr/>
            </a:pPr>
            <a:r>
              <a:rPr lang="en-US" sz="2400" dirty="0">
                <a:solidFill>
                  <a:schemeClr val="tx1"/>
                </a:solidFill>
              </a:rPr>
              <a:t>This analysis suggests that long-term treatment with efgartigimod is efficacious, providing consistent and repeatable clinically meaningful improvement in function and strength while remaining well tolerated</a:t>
            </a:r>
            <a:endParaRPr kumimoji="0" lang="en-US" sz="2400" i="0" u="none" strike="noStrike" kern="1200" cap="none" spc="0" normalizeH="0" baseline="30000" noProof="0" dirty="0">
              <a:ln>
                <a:noFill/>
              </a:ln>
              <a:solidFill>
                <a:schemeClr val="tx1"/>
              </a:solidFill>
              <a:effectLst/>
              <a:uLnTx/>
              <a:uFillTx/>
              <a:latin typeface="Calibri" panose="020F0502020204030204"/>
            </a:endParaRPr>
          </a:p>
        </p:txBody>
      </p:sp>
      <p:sp>
        <p:nvSpPr>
          <p:cNvPr id="11" name="Rectangle: Rounded Corners 10"/>
          <p:cNvSpPr/>
          <p:nvPr/>
        </p:nvSpPr>
        <p:spPr>
          <a:xfrm>
            <a:off x="1444514" y="850202"/>
            <a:ext cx="9302973" cy="1828800"/>
          </a:xfrm>
          <a:prstGeom prst="roundRect">
            <a:avLst>
              <a:gd name="adj" fmla="val 50000"/>
            </a:avLst>
          </a:prstGeom>
          <a:solidFill>
            <a:schemeClr val="accent6">
              <a:lumMod val="9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lang="en-US" sz="2400" dirty="0">
                <a:solidFill>
                  <a:schemeClr val="tx1">
                    <a:lumMod val="50000"/>
                  </a:schemeClr>
                </a:solidFill>
                <a:latin typeface="Calibri" panose="020F0502020204030204"/>
              </a:rPr>
              <a:t>The safety profile observed during long-term treatment with efgartigimod in ADAPT+ mirrored that seen during ADAPT, even while being conducted during the COVID-19 global pandemic</a:t>
            </a:r>
            <a:endParaRPr lang="en-US" sz="2400" dirty="0">
              <a:solidFill>
                <a:schemeClr val="tx1">
                  <a:lumMod val="50000"/>
                </a:schemeClr>
              </a:solidFill>
              <a:latin typeface="Calibri" panose="020F0502020204030204"/>
            </a:endParaRPr>
          </a:p>
        </p:txBody>
      </p:sp>
      <p:sp>
        <p:nvSpPr>
          <p:cNvPr id="12" name="Rectangle: Rounded Corners 11"/>
          <p:cNvSpPr/>
          <p:nvPr/>
        </p:nvSpPr>
        <p:spPr>
          <a:xfrm>
            <a:off x="1444514" y="4801870"/>
            <a:ext cx="9302973" cy="1828800"/>
          </a:xfrm>
          <a:prstGeom prst="roundRect">
            <a:avLst>
              <a:gd name="adj" fmla="val 50000"/>
            </a:avLst>
          </a:prstGeom>
          <a:solidFill>
            <a:schemeClr val="tx2">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400050" marR="0" lvl="0" indent="0" algn="ctr" defTabSz="914400" rtl="0" eaLnBrk="1" fontAlgn="auto" latinLnBrk="0" hangingPunct="1">
              <a:lnSpc>
                <a:spcPct val="100000"/>
              </a:lnSpc>
              <a:spcBef>
                <a:spcPts val="0"/>
              </a:spcBef>
              <a:spcAft>
                <a:spcPts val="0"/>
              </a:spcAft>
              <a:buClrTx/>
              <a:buSzTx/>
              <a:buFontTx/>
              <a:buNone/>
              <a:defRPr/>
            </a:pPr>
            <a:r>
              <a:rPr lang="en-US" sz="2400">
                <a:solidFill>
                  <a:prstClr val="black"/>
                </a:solidFill>
                <a:latin typeface="Calibri" panose="020F0502020204030204"/>
              </a:rPr>
              <a:t>ADAPT</a:t>
            </a:r>
            <a:r>
              <a:rPr lang="en-US" sz="2400" dirty="0">
                <a:solidFill>
                  <a:prstClr val="black"/>
                </a:solidFill>
                <a:latin typeface="Calibri" panose="020F0502020204030204"/>
              </a:rPr>
              <a:t>+ is a planned 3-year study and is currently ongoing</a:t>
            </a:r>
            <a:endParaRPr lang="en-US" sz="2400" dirty="0">
              <a:solidFill>
                <a:prstClr val="black"/>
              </a:solidFill>
              <a:latin typeface="Calibri" panose="020F0502020204030204"/>
            </a:endParaRPr>
          </a:p>
        </p:txBody>
      </p:sp>
      <p:sp>
        <p:nvSpPr>
          <p:cNvPr id="10" name="Slide Number Placeholder 2"/>
          <p:cNvSpPr>
            <a:spLocks noGrp="1"/>
          </p:cNvSpPr>
          <p:nvPr>
            <p:ph type="sldNum" sz="quarter" idx="12"/>
          </p:nvPr>
        </p:nvSpPr>
        <p:spPr>
          <a:xfrm>
            <a:off x="11188700" y="6356350"/>
            <a:ext cx="663575" cy="365125"/>
          </a:xfrm>
        </p:spPr>
        <p:txBody>
          <a:bodyPr/>
          <a:lstStyle/>
          <a:p>
            <a:pPr lvl="0"/>
            <a:fld id="{F72CE451-38B6-4970-B200-7962877A3A8C}" type="slidenum">
              <a:rPr lang="en-US" noProof="0" smtClean="0"/>
            </a:fld>
            <a:endParaRPr lang="en-US" noProof="0" dirty="0"/>
          </a:p>
        </p:txBody>
      </p:sp>
      <p:sp>
        <p:nvSpPr>
          <p:cNvPr id="3" name="TextBox 2"/>
          <p:cNvSpPr txBox="1"/>
          <p:nvPr/>
        </p:nvSpPr>
        <p:spPr>
          <a:xfrm>
            <a:off x="0" y="6611779"/>
            <a:ext cx="3362632" cy="246221"/>
          </a:xfrm>
          <a:prstGeom prst="rect">
            <a:avLst/>
          </a:prstGeom>
          <a:noFill/>
        </p:spPr>
        <p:txBody>
          <a:bodyPr wrap="square" rtlCol="0">
            <a:spAutoFit/>
          </a:bodyPr>
          <a:lstStyle/>
          <a:p>
            <a:r>
              <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rPr>
              <a:t>COVID-19, coronavirus disease 2019.</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Back up</a:t>
            </a:r>
            <a:endParaRPr lang="en-US" dirty="0"/>
          </a:p>
        </p:txBody>
      </p:sp>
      <p:sp>
        <p:nvSpPr>
          <p:cNvPr id="3" name="Text Placeholder 2"/>
          <p:cNvSpPr>
            <a:spLocks noGrp="1"/>
          </p:cNvSpPr>
          <p:nvPr>
            <p:ph type="body" sz="quarter" idx="16"/>
          </p:nvPr>
        </p:nvSpPr>
        <p:spPr/>
        <p:txBody>
          <a:bodyPr/>
          <a:lstStyle/>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solidFill>
                  <a:srgbClr val="003A69"/>
                </a:solidFill>
                <a:latin typeface="Calibri" panose="020F0502020204030204"/>
                <a:ea typeface="+mn-ea"/>
                <a:cs typeface="+mn-cs"/>
              </a:rPr>
              <a:t>Infections</a:t>
            </a:r>
            <a:r>
              <a:rPr kumimoji="0" lang="en-US" sz="2800" b="0" i="0" u="none" strike="noStrike" kern="1200" cap="none" spc="0" normalizeH="0" baseline="0" noProof="0" dirty="0">
                <a:ln>
                  <a:noFill/>
                </a:ln>
                <a:solidFill>
                  <a:srgbClr val="003A69"/>
                </a:solidFill>
                <a:effectLst/>
                <a:uLnTx/>
                <a:uFillTx/>
                <a:latin typeface="Calibri" panose="020F0502020204030204"/>
                <a:ea typeface="+mn-ea"/>
                <a:cs typeface="+mn-cs"/>
              </a:rPr>
              <a:t> Occurring in ≥5% of Patients in ADAPT or ADAPT+ and/or More Frequently</a:t>
            </a:r>
            <a:r>
              <a:rPr kumimoji="0" lang="en-US" sz="2800" b="0" i="0" u="none" strike="noStrike" kern="1200" cap="none" spc="0" normalizeH="0" baseline="30000" noProof="0" dirty="0">
                <a:ln>
                  <a:noFill/>
                </a:ln>
                <a:solidFill>
                  <a:srgbClr val="003A69"/>
                </a:solidFill>
                <a:effectLst/>
                <a:uLnTx/>
                <a:uFillTx/>
                <a:latin typeface="Calibri" panose="020F0502020204030204"/>
                <a:ea typeface="+mn-ea"/>
                <a:cs typeface="+mn-cs"/>
              </a:rPr>
              <a:t>a</a:t>
            </a:r>
            <a:r>
              <a:rPr kumimoji="0" lang="en-US" sz="2800" b="0" i="0" u="none" strike="noStrike" kern="1200" cap="none" spc="0" normalizeH="0" baseline="0" noProof="0" dirty="0">
                <a:ln>
                  <a:noFill/>
                </a:ln>
                <a:solidFill>
                  <a:srgbClr val="003A69"/>
                </a:solidFill>
                <a:effectLst/>
                <a:uLnTx/>
                <a:uFillTx/>
                <a:latin typeface="Calibri" panose="020F0502020204030204"/>
                <a:ea typeface="+mn-ea"/>
                <a:cs typeface="+mn-cs"/>
              </a:rPr>
              <a:t> in Patients Treated </a:t>
            </a:r>
            <a:r>
              <a:rPr lang="en-US" b="0" dirty="0">
                <a:solidFill>
                  <a:srgbClr val="003A69"/>
                </a:solidFill>
                <a:latin typeface="Calibri" panose="020F0502020204030204"/>
                <a:ea typeface="+mn-ea"/>
                <a:cs typeface="+mn-cs"/>
              </a:rPr>
              <a:t>W</a:t>
            </a:r>
            <a:r>
              <a:rPr kumimoji="0" lang="en-US" sz="2800" b="0" i="0" u="none" strike="noStrike" kern="1200" cap="none" spc="0" normalizeH="0" baseline="0" noProof="0" dirty="0">
                <a:ln>
                  <a:noFill/>
                </a:ln>
                <a:solidFill>
                  <a:srgbClr val="003A69"/>
                </a:solidFill>
                <a:effectLst/>
                <a:uLnTx/>
                <a:uFillTx/>
                <a:latin typeface="Calibri" panose="020F0502020204030204"/>
                <a:ea typeface="+mn-ea"/>
                <a:cs typeface="+mn-cs"/>
              </a:rPr>
              <a:t>ith Efgartigimod vs Placebo</a:t>
            </a:r>
            <a:br>
              <a:rPr kumimoji="0" lang="en-US" sz="2800" b="0" i="0" u="none" strike="noStrike" kern="1200" cap="none" spc="0" normalizeH="0" baseline="0" noProof="0" dirty="0">
                <a:ln>
                  <a:noFill/>
                </a:ln>
                <a:solidFill>
                  <a:srgbClr val="003A69"/>
                </a:solidFill>
                <a:effectLst/>
                <a:uLnTx/>
                <a:uFillTx/>
                <a:latin typeface="Calibri" panose="020F0502020204030204"/>
                <a:ea typeface="+mn-ea"/>
                <a:cs typeface="+mn-cs"/>
              </a:rPr>
            </a:br>
            <a:r>
              <a:rPr kumimoji="0" lang="en-US" sz="2200" b="0" i="1" u="none" strike="noStrike" kern="1200" cap="none" spc="0" normalizeH="0" baseline="0" noProof="0" dirty="0">
                <a:ln>
                  <a:noFill/>
                </a:ln>
                <a:solidFill>
                  <a:srgbClr val="003A69"/>
                </a:solidFill>
                <a:effectLst/>
                <a:uLnTx/>
                <a:uFillTx/>
                <a:latin typeface="Calibri" panose="020F0502020204030204"/>
                <a:ea typeface="+mj-ea"/>
                <a:cs typeface="+mj-cs"/>
              </a:rPr>
              <a:t>Safety Population</a:t>
            </a:r>
            <a:endParaRPr lang="en-US" dirty="0"/>
          </a:p>
        </p:txBody>
      </p:sp>
      <p:sp>
        <p:nvSpPr>
          <p:cNvPr id="5" name="Text Placeholder 15"/>
          <p:cNvSpPr txBox="1"/>
          <p:nvPr/>
        </p:nvSpPr>
        <p:spPr>
          <a:xfrm>
            <a:off x="374460" y="6252932"/>
            <a:ext cx="10873147" cy="554043"/>
          </a:xfrm>
          <a:prstGeom prst="rect">
            <a:avLst/>
          </a:prstGeom>
        </p:spPr>
        <p:txBody>
          <a:bodyPr vert="horz" lIns="91440" tIns="0" rIns="91440" bIns="45720" rtlCol="0" anchor="b" anchorCtr="0">
            <a:noAutofit/>
          </a:bodyPr>
          <a:lstStyle>
            <a:lvl1pPr marL="0" indent="0" algn="l" defTabSz="914400" rtl="0" eaLnBrk="1" latinLnBrk="0" hangingPunct="1">
              <a:lnSpc>
                <a:spcPct val="90000"/>
              </a:lnSpc>
              <a:spcBef>
                <a:spcPts val="0"/>
              </a:spcBef>
              <a:buFont typeface="Arial" panose="020B0604020202020204" pitchFamily="34" charset="0"/>
              <a:buNone/>
              <a:defRPr sz="1000" kern="1200">
                <a:solidFill>
                  <a:schemeClr val="accent4">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200"/>
              </a:spcBef>
              <a:defRPr/>
            </a:pPr>
            <a:r>
              <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rPr>
              <a:t>COVID-19, coronavirus disease 2019; GI, gastrointestinal infection; IR, incidence rate; PY, patient year; URTI, upper respiratory tract infection.</a:t>
            </a:r>
            <a:endPar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200"/>
              </a:spcBef>
              <a:spcAft>
                <a:spcPts val="0"/>
              </a:spcAft>
              <a:buClrTx/>
              <a:buSzTx/>
              <a:buFont typeface="Arial" panose="020B0604020202020204" pitchFamily="34" charset="0"/>
              <a:buNone/>
              <a:defRPr/>
            </a:pPr>
            <a:r>
              <a:rPr kumimoji="0" lang="en-US" sz="1000" b="0" i="0" u="none" strike="noStrike" kern="1200" cap="none" spc="0" normalizeH="0" baseline="30000" noProof="0" dirty="0">
                <a:ln>
                  <a:noFill/>
                </a:ln>
                <a:solidFill>
                  <a:srgbClr val="595A59"/>
                </a:solidFill>
                <a:effectLst/>
                <a:uLnTx/>
                <a:uFillTx/>
                <a:latin typeface="Calibri" panose="020F0502020204030204"/>
                <a:ea typeface="+mn-ea"/>
                <a:cs typeface="+mn-cs"/>
              </a:rPr>
              <a:t>a</a:t>
            </a:r>
            <a:r>
              <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rPr>
              <a:t>Occurring in ≥3 patients in the total efgartigimod group (ADAPT+) compared to placebo group (ADAPT). </a:t>
            </a:r>
            <a:r>
              <a:rPr kumimoji="0" lang="en-US" sz="1000" b="0" i="0" u="none" strike="noStrike" kern="1200" cap="none" spc="0" normalizeH="0" baseline="30000" noProof="0" dirty="0">
                <a:ln>
                  <a:noFill/>
                </a:ln>
                <a:solidFill>
                  <a:srgbClr val="595A59"/>
                </a:solidFill>
                <a:effectLst/>
                <a:uLnTx/>
                <a:uFillTx/>
                <a:latin typeface="Calibri" panose="020F0502020204030204"/>
                <a:ea typeface="+mn-ea"/>
                <a:cs typeface="+mn-cs"/>
              </a:rPr>
              <a:t>b </a:t>
            </a:r>
            <a:r>
              <a:rPr lang="en-US" dirty="0">
                <a:solidFill>
                  <a:srgbClr val="595A59"/>
                </a:solidFill>
                <a:latin typeface="Calibri" panose="020F0502020204030204"/>
              </a:rPr>
              <a:t>1 </a:t>
            </a:r>
            <a:r>
              <a:rPr kumimoji="0" lang="en-US" sz="1000" b="0" i="0" u="none" strike="noStrike" kern="1200" cap="none" spc="0" normalizeH="0" noProof="0" dirty="0">
                <a:ln>
                  <a:noFill/>
                </a:ln>
                <a:solidFill>
                  <a:srgbClr val="595A59"/>
                </a:solidFill>
                <a:effectLst/>
                <a:uLnTx/>
                <a:uFillTx/>
                <a:latin typeface="Calibri" panose="020F0502020204030204"/>
                <a:ea typeface="+mn-ea"/>
                <a:cs typeface="+mn-cs"/>
              </a:rPr>
              <a:t>event was severe. </a:t>
            </a:r>
            <a:r>
              <a:rPr kumimoji="0" lang="en-US" sz="1000" b="0" i="0" u="none" strike="noStrike" kern="1200" cap="none" spc="0" normalizeH="0" baseline="30000" noProof="0" dirty="0">
                <a:ln>
                  <a:noFill/>
                </a:ln>
                <a:solidFill>
                  <a:srgbClr val="595A59"/>
                </a:solidFill>
                <a:effectLst/>
                <a:uLnTx/>
                <a:uFillTx/>
                <a:latin typeface="Calibri" panose="020F0502020204030204"/>
                <a:ea typeface="+mn-ea"/>
                <a:cs typeface="+mn-cs"/>
              </a:rPr>
              <a:t>c </a:t>
            </a:r>
            <a:r>
              <a:rPr kumimoji="0" lang="en-US" sz="1000" b="0" i="0" u="none" strike="noStrike" kern="1200" cap="none" spc="0" normalizeH="0" noProof="0" dirty="0">
                <a:ln>
                  <a:noFill/>
                </a:ln>
                <a:solidFill>
                  <a:srgbClr val="595A59"/>
                </a:solidFill>
                <a:effectLst/>
                <a:uLnTx/>
                <a:uFillTx/>
                <a:latin typeface="Calibri" panose="020F0502020204030204"/>
                <a:ea typeface="+mn-ea"/>
                <a:cs typeface="+mn-cs"/>
              </a:rPr>
              <a:t>1 </a:t>
            </a:r>
            <a:r>
              <a:rPr lang="en-US" dirty="0">
                <a:solidFill>
                  <a:srgbClr val="595A59"/>
                </a:solidFill>
                <a:latin typeface="Calibri" panose="020F0502020204030204"/>
              </a:rPr>
              <a:t>event was severe. </a:t>
            </a:r>
            <a:r>
              <a:rPr lang="en-US" baseline="30000" dirty="0">
                <a:solidFill>
                  <a:srgbClr val="595A59"/>
                </a:solidFill>
                <a:latin typeface="Calibri" panose="020F0502020204030204"/>
              </a:rPr>
              <a:t>d </a:t>
            </a:r>
            <a:r>
              <a:rPr lang="en-US" dirty="0">
                <a:solidFill>
                  <a:srgbClr val="595A59"/>
                </a:solidFill>
                <a:latin typeface="Calibri" panose="020F0502020204030204"/>
              </a:rPr>
              <a:t>3 events were severe and serious. </a:t>
            </a:r>
            <a:endParaRPr lang="en-US" dirty="0">
              <a:solidFill>
                <a:srgbClr val="595A59"/>
              </a:solidFill>
              <a:latin typeface="Calibri" panose="020F0502020204030204"/>
            </a:endParaRPr>
          </a:p>
          <a:p>
            <a:pPr marL="0" marR="0" lvl="0" indent="0" algn="l" defTabSz="914400" rtl="0" eaLnBrk="1" fontAlgn="auto" latinLnBrk="0" hangingPunct="1">
              <a:lnSpc>
                <a:spcPct val="90000"/>
              </a:lnSpc>
              <a:spcBef>
                <a:spcPts val="200"/>
              </a:spcBef>
              <a:spcAft>
                <a:spcPts val="0"/>
              </a:spcAft>
              <a:buClrTx/>
              <a:buSzTx/>
              <a:buFont typeface="Arial" panose="020B0604020202020204" pitchFamily="34" charset="0"/>
              <a:buNone/>
              <a:defRPr/>
            </a:pPr>
            <a:r>
              <a:rPr lang="en-US" baseline="30000" dirty="0">
                <a:solidFill>
                  <a:srgbClr val="595A59"/>
                </a:solidFill>
                <a:latin typeface="Calibri" panose="020F0502020204030204"/>
              </a:rPr>
              <a:t>e </a:t>
            </a:r>
            <a:r>
              <a:rPr lang="en-US" dirty="0">
                <a:solidFill>
                  <a:srgbClr val="595A59"/>
                </a:solidFill>
                <a:latin typeface="Calibri" panose="020F0502020204030204"/>
              </a:rPr>
              <a:t>1 event was severe and serious.  </a:t>
            </a:r>
            <a:r>
              <a:rPr kumimoji="0" lang="en-US" sz="1000" b="0" i="0" u="none" strike="noStrike" kern="1200" cap="none" spc="0" normalizeH="0" noProof="0" dirty="0">
                <a:ln>
                  <a:noFill/>
                </a:ln>
                <a:solidFill>
                  <a:srgbClr val="595A59"/>
                </a:solidFill>
                <a:effectLst/>
                <a:uLnTx/>
                <a:uFillTx/>
                <a:latin typeface="Calibri" panose="020F0502020204030204"/>
                <a:ea typeface="+mn-ea"/>
                <a:cs typeface="+mn-cs"/>
              </a:rPr>
              <a:t>  </a:t>
            </a:r>
            <a:endPar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endParaRPr>
          </a:p>
        </p:txBody>
      </p:sp>
      <p:sp>
        <p:nvSpPr>
          <p:cNvPr id="9" name="Slide Number Placeholder 2"/>
          <p:cNvSpPr>
            <a:spLocks noGrp="1"/>
          </p:cNvSpPr>
          <p:nvPr>
            <p:ph type="sldNum" sz="quarter" idx="12"/>
          </p:nvPr>
        </p:nvSpPr>
        <p:spPr>
          <a:xfrm>
            <a:off x="11187953" y="6356350"/>
            <a:ext cx="664744"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72CE451-38B6-4970-B200-7962877A3A8C}" type="slidenum">
              <a:rPr kumimoji="0" lang="en-US" sz="1200" b="0" i="0" u="none" strike="noStrike" kern="1200" cap="none" spc="0" normalizeH="0" baseline="0" noProof="0" smtClean="0">
                <a:ln>
                  <a:noFill/>
                </a:ln>
                <a:solidFill>
                  <a:srgbClr val="595A59"/>
                </a:solidFill>
                <a:effectLst/>
                <a:uLnTx/>
                <a:uFillTx/>
                <a:latin typeface="Calibri" panose="020F0502020204030204"/>
                <a:ea typeface="+mn-ea"/>
                <a:cs typeface="+mn-cs"/>
              </a:rPr>
            </a:fld>
            <a:endParaRPr kumimoji="0" lang="en-US" sz="1200" b="0" i="0" u="none" strike="noStrike" kern="1200" cap="none" spc="0" normalizeH="0" baseline="0" noProof="0" dirty="0">
              <a:ln>
                <a:noFill/>
              </a:ln>
              <a:solidFill>
                <a:srgbClr val="595A59"/>
              </a:solidFill>
              <a:effectLst/>
              <a:uLnTx/>
              <a:uFillTx/>
              <a:latin typeface="Calibri" panose="020F0502020204030204"/>
              <a:ea typeface="+mn-ea"/>
              <a:cs typeface="+mn-cs"/>
            </a:endParaRPr>
          </a:p>
        </p:txBody>
      </p:sp>
      <p:graphicFrame>
        <p:nvGraphicFramePr>
          <p:cNvPr id="10" name="Table 9"/>
          <p:cNvGraphicFramePr>
            <a:graphicFrameLocks noGrp="1"/>
          </p:cNvGraphicFramePr>
          <p:nvPr/>
        </p:nvGraphicFramePr>
        <p:xfrm>
          <a:off x="342900" y="1447530"/>
          <a:ext cx="11600768" cy="4814061"/>
        </p:xfrm>
        <a:graphic>
          <a:graphicData uri="http://schemas.openxmlformats.org/drawingml/2006/table">
            <a:tbl>
              <a:tblPr firstRow="1" bandRow="1">
                <a:tableStyleId>{F2DE63D5-997A-4646-A377-4702673A728D}</a:tableStyleId>
              </a:tblPr>
              <a:tblGrid>
                <a:gridCol w="4630485"/>
                <a:gridCol w="1055940"/>
                <a:gridCol w="1063418"/>
                <a:gridCol w="1013032"/>
                <a:gridCol w="1198757"/>
                <a:gridCol w="1394899"/>
                <a:gridCol w="1244237"/>
              </a:tblGrid>
              <a:tr h="466585">
                <a:tc>
                  <a:txBody>
                    <a:bodyPr/>
                    <a:lstStyle/>
                    <a:p>
                      <a:pPr algn="ctr"/>
                      <a:endParaRPr lang="en-US" sz="1500" dirty="0"/>
                    </a:p>
                  </a:txBody>
                  <a:tcPr/>
                </a:tc>
                <a:tc gridSpan="4">
                  <a:txBody>
                    <a:bodyPr/>
                    <a:lstStyle/>
                    <a:p>
                      <a:pPr algn="ctr"/>
                      <a:r>
                        <a:rPr lang="en-US" sz="2000" dirty="0"/>
                        <a:t>ADAPT</a:t>
                      </a:r>
                      <a:endParaRPr lang="en-US" sz="2000" dirty="0"/>
                    </a:p>
                  </a:txBody>
                  <a:tcPr/>
                </a:tc>
                <a:tc hMerge="1">
                  <a:tcPr/>
                </a:tc>
                <a:tc hMerge="1">
                  <a:tcPr>
                    <a:lnB w="25400" cmpd="sng">
                      <a:noFill/>
                    </a:lnB>
                  </a:tcPr>
                </a:tc>
                <a:tc hMerge="1">
                  <a:tcPr/>
                </a:tc>
                <a:tc gridSpan="2">
                  <a:txBody>
                    <a:bodyPr/>
                    <a:lstStyle/>
                    <a:p>
                      <a:pPr algn="ctr"/>
                      <a:r>
                        <a:rPr lang="en-US" sz="2000" dirty="0"/>
                        <a:t>ADAPT+</a:t>
                      </a:r>
                      <a:endParaRPr lang="en-US" sz="2000" dirty="0"/>
                    </a:p>
                  </a:txBody>
                  <a:tcPr/>
                </a:tc>
                <a:tc hMerge="1">
                  <a:tcPr/>
                </a:tc>
              </a:tr>
              <a:tr h="710988">
                <a:tc rowSpan="2">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dirty="0">
                          <a:solidFill>
                            <a:schemeClr val="bg1"/>
                          </a:solidFill>
                        </a:rPr>
                        <a:t>System Organ Class (SOC)</a:t>
                      </a:r>
                      <a:endParaRPr lang="en-US" dirty="0">
                        <a:solidFill>
                          <a:schemeClr val="bg1"/>
                        </a:solidFill>
                      </a:endParaRPr>
                    </a:p>
                  </a:txBody>
                  <a:tcPr anchor="b">
                    <a:solidFill>
                      <a:schemeClr val="accent3"/>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600" b="1" dirty="0">
                          <a:solidFill>
                            <a:schemeClr val="bg1"/>
                          </a:solidFill>
                        </a:rPr>
                        <a:t>Placebo (n=83)</a:t>
                      </a:r>
                      <a:endParaRPr lang="en-US" sz="16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[34.51 PY]</a:t>
                      </a:r>
                      <a:endParaRPr lang="en-US" sz="1400" b="0" dirty="0">
                        <a:solidFill>
                          <a:schemeClr val="bg1"/>
                        </a:solidFill>
                      </a:endParaRPr>
                    </a:p>
                  </a:txBody>
                  <a:tcPr anchor="ctr">
                    <a:solidFill>
                      <a:schemeClr val="tx2"/>
                    </a:solidFill>
                  </a:tcPr>
                </a:tc>
                <a:tc hMerge="1">
                  <a:tcPr anchor="ctr">
                    <a:solidFill>
                      <a:schemeClr val="tx2"/>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600" b="1" dirty="0">
                          <a:solidFill>
                            <a:schemeClr val="bg1"/>
                          </a:solidFill>
                        </a:rPr>
                        <a:t>Efgartigimod (n=84)</a:t>
                      </a:r>
                      <a:endParaRPr lang="en-US" sz="16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[34.86 PY]</a:t>
                      </a:r>
                      <a:endParaRPr lang="en-US" sz="1400" b="0" dirty="0">
                        <a:solidFill>
                          <a:schemeClr val="bg1"/>
                        </a:solidFill>
                      </a:endParaRPr>
                    </a:p>
                  </a:txBody>
                  <a:tcPr anchor="ctr">
                    <a:lnT w="6350" cap="flat" cmpd="sng" algn="ctr">
                      <a:noFill/>
                      <a:prstDash val="solid"/>
                      <a:miter lim="800000"/>
                    </a:lnT>
                    <a:solidFill>
                      <a:schemeClr val="accent1"/>
                    </a:solidFill>
                  </a:tcPr>
                </a:tc>
                <a:tc hMerge="1">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600" b="1" dirty="0">
                          <a:solidFill>
                            <a:schemeClr val="bg1"/>
                          </a:solidFill>
                        </a:rPr>
                        <a:t>Efgartigimod (n=139)</a:t>
                      </a:r>
                      <a:endParaRPr lang="en-US" sz="16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[138.14 PY]</a:t>
                      </a:r>
                      <a:endParaRPr lang="en-US" sz="1400" b="0" dirty="0">
                        <a:solidFill>
                          <a:schemeClr val="bg1"/>
                        </a:solidFill>
                      </a:endParaRPr>
                    </a:p>
                  </a:txBody>
                  <a:tcPr anchor="ctr">
                    <a:solidFill>
                      <a:schemeClr val="accent2"/>
                    </a:solidFill>
                  </a:tcPr>
                </a:tc>
                <a:tc hMerge="1">
                  <a:tcPr/>
                </a:tc>
              </a:tr>
              <a:tr h="406280">
                <a:tc v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IR/PY</a:t>
                      </a:r>
                      <a:endParaRPr lang="en-US" sz="1400" b="0" dirty="0">
                        <a:solidFill>
                          <a:schemeClr val="bg1"/>
                        </a:solidFill>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 (n)</a:t>
                      </a:r>
                      <a:endParaRPr lang="en-US" sz="1400" b="0" dirty="0">
                        <a:solidFill>
                          <a:schemeClr val="bg1"/>
                        </a:solidFill>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IR/PY</a:t>
                      </a:r>
                      <a:endParaRPr lang="en-US" sz="1400" b="0" dirty="0">
                        <a:solidFill>
                          <a:schemeClr val="bg1"/>
                        </a:solidFill>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 (n)</a:t>
                      </a:r>
                      <a:endParaRPr lang="en-US" sz="1400" b="0" dirty="0">
                        <a:solidFill>
                          <a:schemeClr val="bg1"/>
                        </a:solidFill>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IR/PY</a:t>
                      </a:r>
                      <a:endParaRPr lang="en-US" sz="1400" b="0" dirty="0">
                        <a:solidFill>
                          <a:schemeClr val="bg1"/>
                        </a:solidFill>
                      </a:endParaRPr>
                    </a:p>
                  </a:txBody>
                  <a:tcPr anchor="ct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 (n)</a:t>
                      </a:r>
                      <a:endParaRPr lang="en-US" sz="1400" b="0" dirty="0">
                        <a:solidFill>
                          <a:schemeClr val="bg1"/>
                        </a:solidFill>
                      </a:endParaRPr>
                    </a:p>
                  </a:txBody>
                  <a:tcPr anchor="ctr">
                    <a:solidFill>
                      <a:schemeClr val="accent2"/>
                    </a:solidFill>
                  </a:tcPr>
                </a:tc>
              </a:tr>
              <a:tr h="358912">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500" b="1" u="none" strike="noStrike" kern="1200" baseline="0" dirty="0">
                          <a:solidFill>
                            <a:schemeClr val="dk1"/>
                          </a:solidFill>
                        </a:rPr>
                        <a:t>Infections and Infestations</a:t>
                      </a:r>
                      <a:endParaRPr lang="en-US" sz="1500" b="1" i="0" u="none" strike="noStrike" kern="1200" baseline="0" dirty="0">
                        <a:solidFill>
                          <a:schemeClr val="dk1"/>
                        </a:solidFill>
                        <a:latin typeface="+mn-lt"/>
                        <a:ea typeface="+mn-ea"/>
                        <a:cs typeface="+mn-cs"/>
                      </a:endParaRPr>
                    </a:p>
                  </a:txBody>
                  <a:tcPr anchor="ctr">
                    <a:noFill/>
                  </a:tcPr>
                </a:tc>
                <a:tc>
                  <a:txBody>
                    <a:bodyPr/>
                    <a:lstStyle/>
                    <a:p>
                      <a:pPr marL="0" marR="0" algn="ctr">
                        <a:spcBef>
                          <a:spcPts val="300"/>
                        </a:spcBef>
                        <a:spcAft>
                          <a:spcPts val="300"/>
                        </a:spcAft>
                      </a:pPr>
                      <a:r>
                        <a:rPr lang="en-US" sz="1600" b="1" kern="1200" dirty="0">
                          <a:solidFill>
                            <a:schemeClr val="tx1"/>
                          </a:solidFill>
                          <a:effectLst/>
                          <a:latin typeface="+mn-lt"/>
                          <a:ea typeface="+mn-ea"/>
                          <a:cs typeface="+mn-cs"/>
                        </a:rPr>
                        <a:t>1.22</a:t>
                      </a:r>
                      <a:endParaRPr lang="en-US" sz="1600" b="1" kern="1200" dirty="0">
                        <a:solidFill>
                          <a:schemeClr val="tx1"/>
                        </a:solidFill>
                        <a:effectLst/>
                        <a:latin typeface="+mn-lt"/>
                        <a:ea typeface="+mn-ea"/>
                        <a:cs typeface="+mn-cs"/>
                      </a:endParaRPr>
                    </a:p>
                  </a:txBody>
                  <a:tcPr marL="61383" marR="61383" marT="0" marB="0" anchor="ctr">
                    <a:noFill/>
                  </a:tcPr>
                </a:tc>
                <a:tc>
                  <a:txBody>
                    <a:bodyPr/>
                    <a:lstStyle/>
                    <a:p>
                      <a:pPr algn="ctr" fontAlgn="b"/>
                      <a:r>
                        <a:rPr lang="en-US" sz="1600" b="0" u="none" strike="noStrike" dirty="0">
                          <a:solidFill>
                            <a:srgbClr val="000000"/>
                          </a:solidFill>
                          <a:effectLst/>
                        </a:rPr>
                        <a:t>37.3 (31)</a:t>
                      </a:r>
                      <a:endParaRPr lang="en-US" sz="1600" b="0" i="0" u="none" strike="noStrike"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kern="1200" dirty="0">
                          <a:solidFill>
                            <a:schemeClr val="tx1"/>
                          </a:solidFill>
                          <a:effectLst/>
                          <a:latin typeface="+mn-lt"/>
                          <a:ea typeface="+mn-ea"/>
                          <a:cs typeface="+mn-cs"/>
                        </a:rPr>
                        <a:t>1.61</a:t>
                      </a:r>
                      <a:endParaRPr lang="en-US" sz="1600" b="1" kern="1200" dirty="0">
                        <a:solidFill>
                          <a:schemeClr val="tx1"/>
                        </a:solidFill>
                        <a:effectLst/>
                        <a:latin typeface="+mn-lt"/>
                        <a:ea typeface="+mn-ea"/>
                        <a:cs typeface="+mn-cs"/>
                      </a:endParaRPr>
                    </a:p>
                  </a:txBody>
                  <a:tcPr marL="61383" marR="61383" marT="0" marB="0" anchor="ctr">
                    <a:noFill/>
                  </a:tcPr>
                </a:tc>
                <a:tc>
                  <a:txBody>
                    <a:bodyPr/>
                    <a:lstStyle/>
                    <a:p>
                      <a:pPr algn="ctr" fontAlgn="t"/>
                      <a:r>
                        <a:rPr lang="en-US" sz="1600" b="0" u="none" strike="noStrike" dirty="0">
                          <a:solidFill>
                            <a:srgbClr val="000000"/>
                          </a:solidFill>
                          <a:effectLst/>
                        </a:rPr>
                        <a:t>46.4 (39)</a:t>
                      </a:r>
                      <a:endParaRPr lang="en-US" sz="1600" b="0" i="0" u="none" strike="noStrike"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kern="1200" dirty="0">
                          <a:solidFill>
                            <a:schemeClr val="tx1"/>
                          </a:solidFill>
                          <a:effectLst/>
                          <a:latin typeface="+mn-lt"/>
                          <a:ea typeface="+mn-ea"/>
                          <a:cs typeface="+mn-cs"/>
                        </a:rPr>
                        <a:t>0.84</a:t>
                      </a:r>
                      <a:endParaRPr lang="en-US" sz="1600" b="1" kern="1200" dirty="0">
                        <a:solidFill>
                          <a:schemeClr val="tx1"/>
                        </a:solidFill>
                        <a:effectLst/>
                        <a:latin typeface="+mn-lt"/>
                        <a:ea typeface="+mn-ea"/>
                        <a:cs typeface="+mn-cs"/>
                      </a:endParaRPr>
                    </a:p>
                  </a:txBody>
                  <a:tcPr marL="61383" marR="61383" marT="0" marB="0" anchor="ctr">
                    <a:noFill/>
                  </a:tcPr>
                </a:tc>
                <a:tc>
                  <a:txBody>
                    <a:bodyPr/>
                    <a:lstStyle/>
                    <a:p>
                      <a:pPr algn="ctr" fontAlgn="t"/>
                      <a:r>
                        <a:rPr lang="en-US" sz="1600" b="0" u="none" strike="noStrike" dirty="0">
                          <a:solidFill>
                            <a:srgbClr val="000000"/>
                          </a:solidFill>
                          <a:effectLst/>
                        </a:rPr>
                        <a:t>46.8 (65)</a:t>
                      </a:r>
                      <a:endParaRPr lang="en-US" sz="1600" b="0" i="0" u="none" strike="noStrike" dirty="0">
                        <a:solidFill>
                          <a:srgbClr val="000000"/>
                        </a:solidFill>
                        <a:effectLst/>
                        <a:latin typeface="+mn-lt"/>
                      </a:endParaRPr>
                    </a:p>
                  </a:txBody>
                  <a:tcPr marL="6350" marR="6350" marT="6350" marB="0" anchor="ctr">
                    <a:noFill/>
                  </a:tcPr>
                </a:tc>
              </a:tr>
              <a:tr h="358912">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500" b="0" u="none" strike="noStrike" kern="1200" baseline="0" dirty="0">
                          <a:solidFill>
                            <a:schemeClr val="dk1"/>
                          </a:solidFill>
                        </a:rPr>
                        <a:t>Bronchitis</a:t>
                      </a:r>
                      <a:endParaRPr lang="en-US" sz="1500" b="0" i="0" u="none" strike="noStrike" kern="1200" baseline="0" dirty="0">
                        <a:solidFill>
                          <a:schemeClr val="dk1"/>
                        </a:solidFill>
                        <a:latin typeface="+mn-lt"/>
                        <a:ea typeface="+mn-ea"/>
                        <a:cs typeface="+mn-cs"/>
                      </a:endParaRPr>
                    </a:p>
                  </a:txBody>
                  <a:tcPr marL="27432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0.06</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b"/>
                      <a:r>
                        <a:rPr lang="en-US" sz="1600" b="0" u="none" strike="noStrike" dirty="0">
                          <a:solidFill>
                            <a:srgbClr val="000000"/>
                          </a:solidFill>
                          <a:effectLst/>
                        </a:rPr>
                        <a:t>2.4 (2)</a:t>
                      </a:r>
                      <a:endParaRPr lang="en-US" sz="1600" b="0" i="0" u="none" strike="noStrike"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0.17</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t"/>
                      <a:r>
                        <a:rPr lang="en-US" sz="1600" b="0" u="none" strike="noStrike" dirty="0">
                          <a:solidFill>
                            <a:srgbClr val="000000"/>
                          </a:solidFill>
                          <a:effectLst/>
                        </a:rPr>
                        <a:t>6.0 (5)</a:t>
                      </a:r>
                      <a:endParaRPr lang="en-US" sz="1600" b="0" i="0" u="none" strike="noStrike"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0.04</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t"/>
                      <a:r>
                        <a:rPr lang="en-US" sz="1600" b="0" u="none" strike="noStrike" dirty="0">
                          <a:solidFill>
                            <a:srgbClr val="000000"/>
                          </a:solidFill>
                          <a:effectLst/>
                        </a:rPr>
                        <a:t>2.9 (4)</a:t>
                      </a:r>
                      <a:endParaRPr lang="en-US" sz="1600" b="0" i="0" u="none" strike="noStrike" dirty="0">
                        <a:solidFill>
                          <a:srgbClr val="000000"/>
                        </a:solidFill>
                        <a:effectLst/>
                        <a:latin typeface="+mn-lt"/>
                      </a:endParaRPr>
                    </a:p>
                  </a:txBody>
                  <a:tcPr marL="6350" marR="6350" marT="6350" marB="0" anchor="ctr">
                    <a:noFill/>
                  </a:tcPr>
                </a:tc>
              </a:tr>
              <a:tr h="358912">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500" b="0" u="none" strike="noStrike" kern="1200" baseline="0" dirty="0">
                          <a:solidFill>
                            <a:schemeClr val="dk1"/>
                          </a:solidFill>
                        </a:rPr>
                        <a:t>Nasopharyngitis</a:t>
                      </a:r>
                      <a:endParaRPr lang="en-US" sz="1500" b="0" i="0" u="none" strike="noStrike" kern="1200" baseline="0" dirty="0">
                        <a:solidFill>
                          <a:schemeClr val="dk1"/>
                        </a:solidFill>
                        <a:latin typeface="+mn-lt"/>
                        <a:ea typeface="+mn-ea"/>
                        <a:cs typeface="+mn-cs"/>
                      </a:endParaRPr>
                    </a:p>
                  </a:txBody>
                  <a:tcPr marL="27432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0.49</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b"/>
                      <a:r>
                        <a:rPr lang="en-US" sz="1600" b="0" u="none" strike="noStrike" dirty="0">
                          <a:solidFill>
                            <a:srgbClr val="000000"/>
                          </a:solidFill>
                          <a:effectLst/>
                        </a:rPr>
                        <a:t>18.1 (15)</a:t>
                      </a:r>
                      <a:endParaRPr lang="en-US" sz="1600" b="0" i="0" u="none" strike="noStrike"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0.34</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t"/>
                      <a:r>
                        <a:rPr lang="en-US" sz="1600" b="0" u="none" strike="noStrike" dirty="0">
                          <a:solidFill>
                            <a:srgbClr val="000000"/>
                          </a:solidFill>
                          <a:effectLst/>
                        </a:rPr>
                        <a:t>11.9 (10)</a:t>
                      </a:r>
                      <a:r>
                        <a:rPr lang="en-US" sz="1600" b="0" u="none" strike="noStrike" baseline="30000" dirty="0">
                          <a:solidFill>
                            <a:srgbClr val="000000"/>
                          </a:solidFill>
                          <a:effectLst/>
                        </a:rPr>
                        <a:t>c</a:t>
                      </a:r>
                      <a:endParaRPr lang="en-US" sz="1600" b="0" i="0" u="none" strike="noStrike"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0.14</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t"/>
                      <a:r>
                        <a:rPr lang="en-US" sz="1600" b="0" u="none" strike="noStrike" dirty="0">
                          <a:solidFill>
                            <a:srgbClr val="000000"/>
                          </a:solidFill>
                          <a:effectLst/>
                        </a:rPr>
                        <a:t>10.8 (15)</a:t>
                      </a:r>
                      <a:endParaRPr lang="en-US" sz="1600" b="0" i="0" u="none" strike="noStrike" dirty="0">
                        <a:solidFill>
                          <a:srgbClr val="000000"/>
                        </a:solidFill>
                        <a:effectLst/>
                        <a:latin typeface="+mn-lt"/>
                      </a:endParaRPr>
                    </a:p>
                  </a:txBody>
                  <a:tcPr marL="6350" marR="6350" marT="6350" marB="0" anchor="ctr">
                    <a:noFill/>
                  </a:tcPr>
                </a:tc>
              </a:tr>
              <a:tr h="358912">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500" b="0" u="none" strike="noStrike" kern="1200" baseline="0" dirty="0">
                          <a:solidFill>
                            <a:schemeClr val="dk1"/>
                          </a:solidFill>
                        </a:rPr>
                        <a:t>URTI + viral URTI</a:t>
                      </a:r>
                      <a:endParaRPr lang="en-US" sz="1500" b="0" i="0" u="none" strike="noStrike" kern="1200" baseline="0" dirty="0">
                        <a:solidFill>
                          <a:schemeClr val="dk1"/>
                        </a:solidFill>
                        <a:latin typeface="+mn-lt"/>
                        <a:ea typeface="+mn-ea"/>
                        <a:cs typeface="+mn-cs"/>
                      </a:endParaRPr>
                    </a:p>
                  </a:txBody>
                  <a:tcPr marL="27432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0.14</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b"/>
                      <a:r>
                        <a:rPr lang="en-US" sz="1600" b="0" u="none" strike="noStrike" dirty="0">
                          <a:solidFill>
                            <a:srgbClr val="000000"/>
                          </a:solidFill>
                          <a:effectLst/>
                        </a:rPr>
                        <a:t>4.8 (4)</a:t>
                      </a:r>
                      <a:endParaRPr lang="en-US" sz="1600" b="0" i="0" u="none" strike="noStrike"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0.32</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t"/>
                      <a:r>
                        <a:rPr lang="en-US" sz="1600" b="0" u="none" strike="noStrike" dirty="0">
                          <a:solidFill>
                            <a:srgbClr val="000000"/>
                          </a:solidFill>
                          <a:effectLst/>
                        </a:rPr>
                        <a:t>10.7 (9)</a:t>
                      </a:r>
                      <a:endParaRPr lang="en-US" sz="1600" b="0" i="0" u="none" strike="noStrike"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0.06</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b"/>
                      <a:r>
                        <a:rPr lang="en-US" sz="1600" b="0" u="none" strike="noStrike" dirty="0">
                          <a:solidFill>
                            <a:srgbClr val="000000"/>
                          </a:solidFill>
                          <a:effectLst/>
                        </a:rPr>
                        <a:t>5.0 (7)</a:t>
                      </a:r>
                      <a:endParaRPr lang="en-US" sz="1600" b="0" i="0" u="none" strike="noStrike" dirty="0">
                        <a:solidFill>
                          <a:srgbClr val="000000"/>
                        </a:solidFill>
                        <a:effectLst/>
                        <a:latin typeface="+mn-lt"/>
                      </a:endParaRPr>
                    </a:p>
                  </a:txBody>
                  <a:tcPr marL="6350" marR="6350" marT="6350" marB="0" anchor="ctr">
                    <a:noFill/>
                  </a:tcPr>
                </a:tc>
              </a:tr>
              <a:tr h="358912">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500" b="0" u="none" strike="noStrike" kern="1200" baseline="0" dirty="0">
                          <a:solidFill>
                            <a:schemeClr val="dk1"/>
                          </a:solidFill>
                        </a:rPr>
                        <a:t>COVID-19 + COVID-19 pneumonia</a:t>
                      </a:r>
                      <a:endParaRPr lang="en-US" sz="1500" b="0" i="0" u="none" strike="noStrike" kern="1200" baseline="0" dirty="0">
                        <a:solidFill>
                          <a:schemeClr val="dk1"/>
                        </a:solidFill>
                        <a:latin typeface="+mn-lt"/>
                        <a:ea typeface="+mn-ea"/>
                        <a:cs typeface="+mn-cs"/>
                      </a:endParaRPr>
                    </a:p>
                  </a:txBody>
                  <a:tcPr marL="27432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b"/>
                      <a:r>
                        <a:rPr lang="en-US" sz="1600" b="0" u="none" strike="noStrike" baseline="0" dirty="0">
                          <a:solidFill>
                            <a:srgbClr val="000000"/>
                          </a:solidFill>
                          <a:effectLst/>
                        </a:rPr>
                        <a:t>-</a:t>
                      </a:r>
                      <a:endParaRPr lang="en-US" sz="1600" b="0" i="1" u="none" strike="noStrike" baseline="30000"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defRPr/>
                      </a:pPr>
                      <a:r>
                        <a:rPr lang="en-US" sz="1600" b="0" u="none" strike="noStrike" baseline="0" dirty="0">
                          <a:solidFill>
                            <a:srgbClr val="000000"/>
                          </a:solidFill>
                          <a:effectLst/>
                        </a:rPr>
                        <a:t>-</a:t>
                      </a:r>
                      <a:endParaRPr lang="en-US" sz="1600" b="0" i="1" u="none" strike="noStrike" baseline="30000"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0.06</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t"/>
                      <a:r>
                        <a:rPr lang="en-US" sz="1600" b="0" u="none" strike="noStrike" dirty="0">
                          <a:solidFill>
                            <a:srgbClr val="000000"/>
                          </a:solidFill>
                          <a:effectLst/>
                        </a:rPr>
                        <a:t>5.8 (8)</a:t>
                      </a:r>
                      <a:r>
                        <a:rPr lang="en-US" sz="1600" b="0" u="none" strike="noStrike" baseline="30000" dirty="0">
                          <a:solidFill>
                            <a:srgbClr val="000000"/>
                          </a:solidFill>
                          <a:effectLst/>
                        </a:rPr>
                        <a:t>d</a:t>
                      </a:r>
                      <a:endParaRPr lang="en-US" sz="1600" b="0" i="0" u="none" strike="noStrike" dirty="0">
                        <a:solidFill>
                          <a:srgbClr val="000000"/>
                        </a:solidFill>
                        <a:effectLst/>
                        <a:latin typeface="+mn-lt"/>
                      </a:endParaRPr>
                    </a:p>
                  </a:txBody>
                  <a:tcPr marL="6350" marR="6350" marT="6350" marB="0" anchor="ctr">
                    <a:noFill/>
                  </a:tcPr>
                </a:tc>
              </a:tr>
              <a:tr h="358912">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500" b="0" u="none" strike="noStrike" kern="1200" baseline="0" dirty="0">
                          <a:solidFill>
                            <a:schemeClr val="dk1"/>
                          </a:solidFill>
                        </a:rPr>
                        <a:t>Urinary tract infection</a:t>
                      </a:r>
                      <a:endParaRPr lang="en-US" sz="1500" b="0" i="0" u="none" strike="noStrike" kern="1200" baseline="0" dirty="0">
                        <a:solidFill>
                          <a:schemeClr val="dk1"/>
                        </a:solidFill>
                        <a:latin typeface="+mn-lt"/>
                        <a:ea typeface="+mn-ea"/>
                        <a:cs typeface="+mn-cs"/>
                      </a:endParaRPr>
                    </a:p>
                  </a:txBody>
                  <a:tcPr marL="27432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0.12</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b"/>
                      <a:r>
                        <a:rPr lang="en-US" sz="1600" b="0" u="none" strike="noStrike" dirty="0">
                          <a:solidFill>
                            <a:srgbClr val="000000"/>
                          </a:solidFill>
                          <a:effectLst/>
                        </a:rPr>
                        <a:t>4.8 (4)</a:t>
                      </a:r>
                      <a:r>
                        <a:rPr lang="en-US" sz="1600" b="0" u="none" strike="noStrike" baseline="30000" dirty="0">
                          <a:solidFill>
                            <a:srgbClr val="000000"/>
                          </a:solidFill>
                          <a:effectLst/>
                        </a:rPr>
                        <a:t>b</a:t>
                      </a:r>
                      <a:endParaRPr lang="en-US" sz="1600" b="0" i="0" u="none" strike="noStrike"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0.26</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t"/>
                      <a:r>
                        <a:rPr lang="en-US" sz="1600" b="0" u="none" strike="noStrike" dirty="0">
                          <a:solidFill>
                            <a:srgbClr val="000000"/>
                          </a:solidFill>
                          <a:effectLst/>
                        </a:rPr>
                        <a:t>9.5 (8)</a:t>
                      </a:r>
                      <a:endParaRPr lang="en-US" sz="1600" b="0" i="0" u="none" strike="noStrike"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0.09</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t"/>
                      <a:r>
                        <a:rPr lang="en-US" sz="1600" b="0" u="none" strike="noStrike" dirty="0">
                          <a:solidFill>
                            <a:srgbClr val="000000"/>
                          </a:solidFill>
                          <a:effectLst/>
                        </a:rPr>
                        <a:t>7.2 (10)</a:t>
                      </a:r>
                      <a:r>
                        <a:rPr lang="en-US" sz="1600" b="0" u="none" strike="noStrike" baseline="30000" dirty="0">
                          <a:solidFill>
                            <a:srgbClr val="000000"/>
                          </a:solidFill>
                          <a:effectLst/>
                        </a:rPr>
                        <a:t>e</a:t>
                      </a:r>
                      <a:endParaRPr lang="en-US" sz="1600" b="0" i="0" u="none" strike="noStrike" dirty="0">
                        <a:solidFill>
                          <a:srgbClr val="000000"/>
                        </a:solidFill>
                        <a:effectLst/>
                        <a:latin typeface="+mn-lt"/>
                      </a:endParaRPr>
                    </a:p>
                  </a:txBody>
                  <a:tcPr marL="6350" marR="6350" marT="6350" marB="0" anchor="ctr">
                    <a:noFill/>
                  </a:tcPr>
                </a:tc>
              </a:tr>
              <a:tr h="358912">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500" b="0" u="none" strike="noStrike" kern="1200" baseline="0" dirty="0">
                          <a:solidFill>
                            <a:schemeClr val="dk1"/>
                          </a:solidFill>
                        </a:rPr>
                        <a:t>Gastroenteritis + viral gastroenteritis + GI infection</a:t>
                      </a:r>
                      <a:endParaRPr lang="en-US" sz="1500" b="0" i="0" u="none" strike="noStrike" kern="1200" baseline="0" dirty="0">
                        <a:solidFill>
                          <a:schemeClr val="dk1"/>
                        </a:solidFill>
                        <a:latin typeface="+mn-lt"/>
                        <a:ea typeface="+mn-ea"/>
                        <a:cs typeface="+mn-cs"/>
                      </a:endParaRPr>
                    </a:p>
                  </a:txBody>
                  <a:tcPr marL="27432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0.03</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b"/>
                      <a:r>
                        <a:rPr lang="en-US" sz="1600" b="0" u="none" strike="noStrike" dirty="0">
                          <a:solidFill>
                            <a:srgbClr val="000000"/>
                          </a:solidFill>
                          <a:effectLst/>
                        </a:rPr>
                        <a:t>1.2 (1)</a:t>
                      </a:r>
                      <a:endParaRPr lang="en-US" sz="1600" b="0" i="0" u="none" strike="noStrike"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0.06</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t"/>
                      <a:r>
                        <a:rPr lang="en-US" sz="1600" b="0" u="none" strike="noStrike" dirty="0">
                          <a:solidFill>
                            <a:srgbClr val="000000"/>
                          </a:solidFill>
                          <a:effectLst/>
                        </a:rPr>
                        <a:t>1.2 (1)</a:t>
                      </a:r>
                      <a:endParaRPr lang="en-US" sz="1600" b="0" i="0" u="none" strike="noStrike"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0.03</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t"/>
                      <a:r>
                        <a:rPr lang="en-US" sz="1600" b="0" u="none" strike="noStrike" dirty="0">
                          <a:solidFill>
                            <a:srgbClr val="000000"/>
                          </a:solidFill>
                          <a:effectLst/>
                        </a:rPr>
                        <a:t>2.9 (4)</a:t>
                      </a:r>
                      <a:endParaRPr lang="en-US" sz="1600" b="0" i="0" u="none" strike="noStrike" dirty="0">
                        <a:solidFill>
                          <a:srgbClr val="000000"/>
                        </a:solidFill>
                        <a:effectLst/>
                        <a:latin typeface="+mn-lt"/>
                      </a:endParaRPr>
                    </a:p>
                  </a:txBody>
                  <a:tcPr marL="6350" marR="6350" marT="6350" marB="0" anchor="ctr">
                    <a:noFill/>
                  </a:tcPr>
                </a:tc>
              </a:tr>
              <a:tr h="358912">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500" b="0" u="none" strike="noStrike" kern="1200" baseline="0" dirty="0">
                          <a:solidFill>
                            <a:schemeClr val="dk1"/>
                          </a:solidFill>
                        </a:rPr>
                        <a:t>Herpes zoster</a:t>
                      </a:r>
                      <a:endParaRPr lang="en-US" sz="1500" b="0" i="0" u="none" strike="noStrike" kern="1200" baseline="0" dirty="0">
                        <a:solidFill>
                          <a:schemeClr val="dk1"/>
                        </a:solidFill>
                        <a:latin typeface="+mn-lt"/>
                        <a:ea typeface="+mn-ea"/>
                        <a:cs typeface="+mn-cs"/>
                      </a:endParaRPr>
                    </a:p>
                  </a:txBody>
                  <a:tcPr marL="27432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defRPr/>
                      </a:pPr>
                      <a:r>
                        <a:rPr lang="en-US" sz="1600" b="0" u="none" strike="noStrike" baseline="0" dirty="0">
                          <a:solidFill>
                            <a:srgbClr val="000000"/>
                          </a:solidFill>
                          <a:effectLst/>
                        </a:rPr>
                        <a:t>-</a:t>
                      </a:r>
                      <a:endParaRPr lang="en-US" sz="1600" b="0" i="1" u="none" strike="noStrike" baseline="30000"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b"/>
                      <a:r>
                        <a:rPr lang="en-US" sz="1600" b="0" u="none" strike="noStrike" baseline="0" dirty="0">
                          <a:solidFill>
                            <a:srgbClr val="000000"/>
                          </a:solidFill>
                          <a:effectLst/>
                        </a:rPr>
                        <a:t>-</a:t>
                      </a:r>
                      <a:endParaRPr lang="en-US" sz="1600" b="0" i="1" u="none" strike="noStrike" baseline="30000" dirty="0">
                        <a:solidFill>
                          <a:srgbClr val="000000"/>
                        </a:solidFill>
                        <a:effectLst/>
                        <a:latin typeface="+mn-lt"/>
                      </a:endParaRPr>
                    </a:p>
                  </a:txBody>
                  <a:tcPr marL="6350" marR="6350" marT="6350" marB="0" anchor="ctr">
                    <a:noFill/>
                  </a:tcPr>
                </a:tc>
                <a:tc>
                  <a:txBody>
                    <a:bodyPr/>
                    <a:lstStyle/>
                    <a:p>
                      <a:pPr marL="0" marR="0" algn="ctr">
                        <a:spcBef>
                          <a:spcPts val="300"/>
                        </a:spcBef>
                        <a:spcAft>
                          <a:spcPts val="300"/>
                        </a:spcAft>
                      </a:pPr>
                      <a:r>
                        <a:rPr lang="en-US" sz="1600" b="1" dirty="0">
                          <a:solidFill>
                            <a:schemeClr val="tx1"/>
                          </a:solidFill>
                          <a:effectLst/>
                          <a:latin typeface="+mn-lt"/>
                          <a:ea typeface="Times New Roman" panose="02020603050405020304" pitchFamily="18" charset="0"/>
                        </a:rPr>
                        <a:t>0.04</a:t>
                      </a:r>
                      <a:endParaRPr lang="en-US" sz="1600" b="1" dirty="0">
                        <a:solidFill>
                          <a:schemeClr val="tx1"/>
                        </a:solidFill>
                        <a:effectLst/>
                        <a:latin typeface="+mn-lt"/>
                        <a:ea typeface="Times New Roman" panose="02020603050405020304" pitchFamily="18" charset="0"/>
                      </a:endParaRPr>
                    </a:p>
                  </a:txBody>
                  <a:tcPr marL="61383" marR="61383" marT="0" marB="0" anchor="ctr">
                    <a:noFill/>
                  </a:tcPr>
                </a:tc>
                <a:tc>
                  <a:txBody>
                    <a:bodyPr/>
                    <a:lstStyle/>
                    <a:p>
                      <a:pPr algn="ctr" fontAlgn="t"/>
                      <a:r>
                        <a:rPr lang="en-US" sz="1600" b="0" u="none" strike="noStrike" dirty="0">
                          <a:solidFill>
                            <a:srgbClr val="000000"/>
                          </a:solidFill>
                          <a:effectLst/>
                        </a:rPr>
                        <a:t>3.6 (5)</a:t>
                      </a:r>
                      <a:endParaRPr lang="en-US" sz="1600" b="0" i="0" u="none" strike="noStrike" dirty="0">
                        <a:solidFill>
                          <a:srgbClr val="000000"/>
                        </a:solidFill>
                        <a:effectLst/>
                        <a:latin typeface="+mn-lt"/>
                      </a:endParaRPr>
                    </a:p>
                  </a:txBody>
                  <a:tcPr marL="6350" marR="6350" marT="6350" marB="0" anchor="ctr">
                    <a:noFill/>
                  </a:tcPr>
                </a:tc>
              </a:tr>
              <a:tr h="358912">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1500" b="0" u="none" strike="noStrike" kern="1200" baseline="0" dirty="0">
                          <a:solidFill>
                            <a:schemeClr val="dk1"/>
                          </a:solidFill>
                        </a:rPr>
                        <a:t>Oral herpes</a:t>
                      </a:r>
                      <a:endParaRPr lang="en-US" sz="1500" b="0" i="0" u="none" strike="noStrike" kern="1200" baseline="0" dirty="0">
                        <a:solidFill>
                          <a:schemeClr val="dk1"/>
                        </a:solidFill>
                        <a:latin typeface="+mn-lt"/>
                        <a:ea typeface="+mn-ea"/>
                        <a:cs typeface="+mn-cs"/>
                      </a:endParaRPr>
                    </a:p>
                  </a:txBody>
                  <a:tcPr marL="274320" anchor="c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defRPr/>
                      </a:pPr>
                      <a:r>
                        <a:rPr lang="en-US" sz="1600" b="1" dirty="0">
                          <a:solidFill>
                            <a:schemeClr val="tx1"/>
                          </a:solidFill>
                          <a:effectLst/>
                          <a:latin typeface="+mn-lt"/>
                          <a:ea typeface="Times New Roman" panose="02020603050405020304" pitchFamily="18" charset="0"/>
                        </a:rPr>
                        <a:t>-</a:t>
                      </a:r>
                      <a:endParaRPr lang="en-US" sz="1600" b="1" dirty="0">
                        <a:solidFill>
                          <a:schemeClr val="tx1"/>
                        </a:solidFill>
                        <a:effectLst/>
                        <a:latin typeface="+mn-lt"/>
                        <a:ea typeface="Times New Roman" panose="02020603050405020304" pitchFamily="18" charset="0"/>
                      </a:endParaRPr>
                    </a:p>
                  </a:txBody>
                  <a:tcPr marL="9525" marR="9525" marT="9525" marB="0" anchor="ctr">
                    <a:noFill/>
                  </a:tcPr>
                </a:tc>
                <a:tc>
                  <a:txBody>
                    <a:bodyPr/>
                    <a:lstStyle/>
                    <a:p>
                      <a:pPr algn="ctr" fontAlgn="b"/>
                      <a:r>
                        <a:rPr lang="en-US" sz="1600" b="0" u="none" strike="noStrike" dirty="0">
                          <a:solidFill>
                            <a:srgbClr val="000000"/>
                          </a:solidFill>
                          <a:effectLst/>
                        </a:rPr>
                        <a:t>-</a:t>
                      </a:r>
                      <a:endParaRPr lang="en-US" sz="1600" b="0" i="0" u="none" strike="noStrike" dirty="0">
                        <a:solidFill>
                          <a:srgbClr val="000000"/>
                        </a:solidFill>
                        <a:effectLst/>
                        <a:latin typeface="+mn-lt"/>
                      </a:endParaRPr>
                    </a:p>
                  </a:txBody>
                  <a:tcPr marL="6350" marR="6350" marT="6350" marB="0" anchor="ctr">
                    <a:noFill/>
                  </a:tcPr>
                </a:tc>
                <a:tc>
                  <a:txBody>
                    <a:bodyPr/>
                    <a:lstStyle/>
                    <a:p>
                      <a:pPr algn="ctr" rtl="0" fontAlgn="b"/>
                      <a:r>
                        <a:rPr lang="en-US" sz="1600" b="1" kern="1200" dirty="0">
                          <a:solidFill>
                            <a:schemeClr val="tx1"/>
                          </a:solidFill>
                          <a:effectLst/>
                          <a:latin typeface="+mn-lt"/>
                          <a:cs typeface="+mn-cs"/>
                        </a:rPr>
                        <a:t>0.03</a:t>
                      </a:r>
                      <a:endParaRPr lang="en-US" sz="1600" b="1" kern="1200" dirty="0">
                        <a:solidFill>
                          <a:schemeClr val="tx1"/>
                        </a:solidFill>
                        <a:effectLst/>
                        <a:latin typeface="+mn-lt"/>
                        <a:cs typeface="+mn-cs"/>
                      </a:endParaRPr>
                    </a:p>
                  </a:txBody>
                  <a:tcPr marL="9525" marR="9525" marT="9525" marB="0" anchor="ctr">
                    <a:noFill/>
                  </a:tcPr>
                </a:tc>
                <a:tc>
                  <a:txBody>
                    <a:bodyPr/>
                    <a:lstStyle/>
                    <a:p>
                      <a:pPr algn="ctr" fontAlgn="t"/>
                      <a:r>
                        <a:rPr lang="en-US" sz="1600" b="0" u="none" strike="noStrike" dirty="0">
                          <a:solidFill>
                            <a:srgbClr val="000000"/>
                          </a:solidFill>
                          <a:effectLst/>
                        </a:rPr>
                        <a:t>1.2 (1)</a:t>
                      </a:r>
                      <a:endParaRPr lang="en-US" sz="1600" b="0" i="0" u="none" strike="noStrike" dirty="0">
                        <a:solidFill>
                          <a:srgbClr val="000000"/>
                        </a:solidFill>
                        <a:effectLst/>
                        <a:latin typeface="+mn-lt"/>
                      </a:endParaRPr>
                    </a:p>
                  </a:txBody>
                  <a:tcPr marL="6350" marR="6350" marT="6350" marB="0" anchor="ctr">
                    <a:noFill/>
                  </a:tcPr>
                </a:tc>
                <a:tc>
                  <a:txBody>
                    <a:bodyPr/>
                    <a:lstStyle/>
                    <a:p>
                      <a:pPr algn="ctr" rtl="0" fontAlgn="b"/>
                      <a:r>
                        <a:rPr lang="en-US" sz="1600" b="1" kern="1200" dirty="0">
                          <a:solidFill>
                            <a:schemeClr val="tx1"/>
                          </a:solidFill>
                          <a:effectLst/>
                          <a:latin typeface="+mn-lt"/>
                          <a:cs typeface="+mn-cs"/>
                        </a:rPr>
                        <a:t>0.02</a:t>
                      </a:r>
                      <a:endParaRPr lang="en-US" sz="1600" b="1" kern="1200" dirty="0">
                        <a:solidFill>
                          <a:schemeClr val="tx1"/>
                        </a:solidFill>
                        <a:effectLst/>
                        <a:latin typeface="+mn-lt"/>
                        <a:cs typeface="+mn-cs"/>
                      </a:endParaRPr>
                    </a:p>
                  </a:txBody>
                  <a:tcPr marL="9525" marR="9525" marT="9525" marB="0" anchor="ctr">
                    <a:noFill/>
                  </a:tcPr>
                </a:tc>
                <a:tc>
                  <a:txBody>
                    <a:bodyPr/>
                    <a:lstStyle/>
                    <a:p>
                      <a:pPr algn="ctr" fontAlgn="t"/>
                      <a:r>
                        <a:rPr lang="en-US" sz="1600" b="0" u="none" strike="noStrike" dirty="0">
                          <a:solidFill>
                            <a:srgbClr val="000000"/>
                          </a:solidFill>
                          <a:effectLst/>
                        </a:rPr>
                        <a:t>2.2 (3)</a:t>
                      </a:r>
                      <a:endParaRPr lang="en-US" sz="1600" b="0" i="0" u="none" strike="noStrike" dirty="0">
                        <a:solidFill>
                          <a:srgbClr val="000000"/>
                        </a:solidFill>
                        <a:effectLst/>
                        <a:latin typeface="+mn-lt"/>
                      </a:endParaRPr>
                    </a:p>
                  </a:txBody>
                  <a:tcPr marL="6350" marR="6350" marT="6350" marB="0" anchor="ctr">
                    <a:noFill/>
                  </a:tcPr>
                </a:tc>
              </a:tr>
            </a:tbl>
          </a:graphicData>
        </a:graphic>
      </p:graphicFrame>
      <p:sp>
        <p:nvSpPr>
          <p:cNvPr id="11" name="Rectangle 10"/>
          <p:cNvSpPr/>
          <p:nvPr/>
        </p:nvSpPr>
        <p:spPr>
          <a:xfrm>
            <a:off x="4978400" y="1915886"/>
            <a:ext cx="2104571" cy="4345697"/>
          </a:xfrm>
          <a:prstGeom prst="rect">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2" name="Rectangle 11"/>
          <p:cNvSpPr/>
          <p:nvPr/>
        </p:nvSpPr>
        <p:spPr>
          <a:xfrm>
            <a:off x="7082973" y="1915886"/>
            <a:ext cx="2198188" cy="434569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3" name="Rectangle 12"/>
          <p:cNvSpPr/>
          <p:nvPr/>
        </p:nvSpPr>
        <p:spPr>
          <a:xfrm>
            <a:off x="9281161" y="1916062"/>
            <a:ext cx="2656520" cy="434553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Text Placeholder 15"/>
          <p:cNvSpPr txBox="1"/>
          <p:nvPr/>
        </p:nvSpPr>
        <p:spPr>
          <a:xfrm>
            <a:off x="374460" y="6257478"/>
            <a:ext cx="10873147" cy="554043"/>
          </a:xfrm>
          <a:prstGeom prst="rect">
            <a:avLst/>
          </a:prstGeom>
        </p:spPr>
        <p:txBody>
          <a:bodyPr vert="horz" lIns="91440" tIns="0" rIns="91440" bIns="45720" rtlCol="0" anchor="b" anchorCtr="0">
            <a:noAutofit/>
          </a:bodyPr>
          <a:lstStyle>
            <a:lvl1pPr marL="0" indent="0" algn="l" defTabSz="914400" rtl="0" eaLnBrk="1" latinLnBrk="0" hangingPunct="1">
              <a:lnSpc>
                <a:spcPct val="90000"/>
              </a:lnSpc>
              <a:spcBef>
                <a:spcPts val="0"/>
              </a:spcBef>
              <a:buFont typeface="Arial" panose="020B0604020202020204" pitchFamily="34" charset="0"/>
              <a:buNone/>
              <a:defRPr sz="1000" kern="1200">
                <a:solidFill>
                  <a:schemeClr val="accent4">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defRPr/>
            </a:pPr>
            <a:r>
              <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rPr>
              <a:t>AChR-Ab, acetylcholine receptor autoantibody; IgG, immunoglobulin G.</a:t>
            </a:r>
            <a:endPar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1000" b="0" i="0" u="none" strike="noStrike" kern="1200" cap="none" spc="0" normalizeH="0" baseline="30000" noProof="0" dirty="0">
                <a:ln>
                  <a:noFill/>
                </a:ln>
                <a:solidFill>
                  <a:srgbClr val="595A59"/>
                </a:solidFill>
                <a:effectLst/>
                <a:uLnTx/>
                <a:uFillTx/>
                <a:latin typeface="Calibri" panose="020F0502020204030204"/>
                <a:ea typeface="+mn-ea"/>
                <a:cs typeface="+mn-cs"/>
              </a:rPr>
              <a:t>a</a:t>
            </a:r>
            <a:r>
              <a:rPr kumimoji="0" lang="en-US" sz="1000" b="0" i="0" u="none" strike="noStrike" kern="1200" cap="none" spc="0" normalizeH="0" noProof="0" dirty="0">
                <a:ln>
                  <a:noFill/>
                </a:ln>
                <a:solidFill>
                  <a:srgbClr val="595A59"/>
                </a:solidFill>
                <a:effectLst/>
                <a:uLnTx/>
                <a:uFillTx/>
                <a:latin typeface="Calibri" panose="020F0502020204030204"/>
                <a:ea typeface="+mn-ea"/>
                <a:cs typeface="+mn-cs"/>
              </a:rPr>
              <a:t>Only cycles with data out to week 11 included.</a:t>
            </a:r>
            <a:endParaRPr kumimoji="0" lang="en-US" sz="1000" b="0" i="0" u="none" strike="noStrike" kern="1200" cap="none" spc="0" normalizeH="0" baseline="30000" noProof="0" dirty="0">
              <a:ln>
                <a:noFill/>
              </a:ln>
              <a:solidFill>
                <a:srgbClr val="595A59"/>
              </a:solidFill>
              <a:effectLst/>
              <a:uLnTx/>
              <a:uFillTx/>
              <a:latin typeface="Calibri" panose="020F0502020204030204"/>
              <a:ea typeface="+mn-ea"/>
              <a:cs typeface="+mn-cs"/>
            </a:endParaRPr>
          </a:p>
        </p:txBody>
      </p:sp>
      <p:sp>
        <p:nvSpPr>
          <p:cNvPr id="2" name="Title 1"/>
          <p:cNvSpPr>
            <a:spLocks noGrp="1"/>
          </p:cNvSpPr>
          <p:nvPr>
            <p:ph type="title"/>
          </p:nvPr>
        </p:nvSpPr>
        <p:spPr>
          <a:xfrm>
            <a:off x="373063" y="361950"/>
            <a:ext cx="11476037" cy="976375"/>
          </a:xfrm>
        </p:spPr>
        <p:txBody>
          <a:bodyPr>
            <a:normAutofit fontScale="90000"/>
          </a:bodyPr>
          <a:lstStyle/>
          <a:p>
            <a:r>
              <a:rPr lang="en-US" dirty="0"/>
              <a:t>Efgartigimod Demonstrated Consistent Transient Reduction in IgG Levels Over Multiple Cycles</a:t>
            </a:r>
            <a:r>
              <a:rPr lang="en-US" baseline="30000" dirty="0"/>
              <a:t>a</a:t>
            </a:r>
            <a:r>
              <a:rPr lang="en-US" dirty="0"/>
              <a:t> in ADAPT+</a:t>
            </a:r>
            <a:br>
              <a:rPr lang="en-US" dirty="0"/>
            </a:br>
            <a:r>
              <a:rPr kumimoji="0" lang="en-US" sz="2000" b="0" i="1" u="none" strike="noStrike" kern="1200" cap="none" spc="0" normalizeH="0" baseline="0" noProof="0" dirty="0">
                <a:ln>
                  <a:noFill/>
                </a:ln>
                <a:solidFill>
                  <a:srgbClr val="0B426D"/>
                </a:solidFill>
                <a:effectLst/>
                <a:uLnTx/>
                <a:uFillTx/>
                <a:latin typeface="Calibri Light" panose="020F0302020204030204"/>
                <a:ea typeface="+mj-ea"/>
                <a:cs typeface="+mj-cs"/>
              </a:rPr>
              <a:t>AChR-Ab+ Population</a:t>
            </a:r>
            <a:br>
              <a:rPr lang="en-US" dirty="0"/>
            </a:br>
            <a:endParaRPr lang="en-US" dirty="0"/>
          </a:p>
        </p:txBody>
      </p:sp>
      <p:sp>
        <p:nvSpPr>
          <p:cNvPr id="428" name="Slide Number Placeholder 4"/>
          <p:cNvSpPr txBox="1"/>
          <p:nvPr/>
        </p:nvSpPr>
        <p:spPr>
          <a:xfrm>
            <a:off x="11187953" y="6356350"/>
            <a:ext cx="664744" cy="365125"/>
          </a:xfrm>
          <a:prstGeom prst="rect">
            <a:avLst/>
          </a:prstGeom>
        </p:spPr>
        <p:txBody>
          <a:bodyPr vert="horz" lIns="91440" tIns="45720" rIns="91440" bIns="45720" rtlCol="0" anchor="ctr"/>
          <a:lstStyle>
            <a:defPPr>
              <a:defRPr lang="en-US"/>
            </a:defPPr>
            <a:lvl1pPr marL="0" algn="r" defTabSz="914400" rtl="0" eaLnBrk="1" latinLnBrk="0" hangingPunct="1">
              <a:defRPr sz="1200" b="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CE451-38B6-4970-B200-7962877A3A8C}" type="slidenum">
              <a:rPr lang="en-US" smtClean="0"/>
            </a:fld>
            <a:endParaRPr lang="en-US" dirty="0"/>
          </a:p>
        </p:txBody>
      </p:sp>
      <p:sp>
        <p:nvSpPr>
          <p:cNvPr id="459" name="TextBox 458"/>
          <p:cNvSpPr txBox="1">
            <a:spLocks noChangeAspect="1"/>
          </p:cNvSpPr>
          <p:nvPr/>
        </p:nvSpPr>
        <p:spPr>
          <a:xfrm>
            <a:off x="478861" y="1615409"/>
            <a:ext cx="5375145" cy="307777"/>
          </a:xfrm>
          <a:prstGeom prst="rect">
            <a:avLst/>
          </a:prstGeom>
          <a:solidFill>
            <a:schemeClr val="accent3"/>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rPr>
              <a:t>Total IgG– Mean % Change From Baseline </a:t>
            </a:r>
            <a:endParaRPr kumimoji="0" lang="en-US" sz="1400" b="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endParaRPr>
          </a:p>
        </p:txBody>
      </p:sp>
      <p:sp>
        <p:nvSpPr>
          <p:cNvPr id="866" name="TextBox 865"/>
          <p:cNvSpPr txBox="1">
            <a:spLocks noChangeAspect="1"/>
          </p:cNvSpPr>
          <p:nvPr/>
        </p:nvSpPr>
        <p:spPr>
          <a:xfrm>
            <a:off x="6117329" y="1615409"/>
            <a:ext cx="5421159" cy="307777"/>
          </a:xfrm>
          <a:prstGeom prst="rect">
            <a:avLst/>
          </a:prstGeom>
          <a:solidFill>
            <a:schemeClr val="accent3"/>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rPr>
              <a:t>Anti-AChR-Ab: Mean % Change From Baseline </a:t>
            </a:r>
            <a:endParaRPr kumimoji="0" lang="en-US" sz="1400" b="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endParaRPr>
          </a:p>
        </p:txBody>
      </p:sp>
      <p:grpSp>
        <p:nvGrpSpPr>
          <p:cNvPr id="3" name="Group 2"/>
          <p:cNvGrpSpPr/>
          <p:nvPr/>
        </p:nvGrpSpPr>
        <p:grpSpPr>
          <a:xfrm>
            <a:off x="1911965" y="3141493"/>
            <a:ext cx="3770537" cy="1878694"/>
            <a:chOff x="1911965" y="2580122"/>
            <a:chExt cx="3770537" cy="1878694"/>
          </a:xfrm>
        </p:grpSpPr>
        <p:sp>
          <p:nvSpPr>
            <p:cNvPr id="529" name="Freeform: Shape 528"/>
            <p:cNvSpPr/>
            <p:nvPr/>
          </p:nvSpPr>
          <p:spPr>
            <a:xfrm>
              <a:off x="1970233" y="2681581"/>
              <a:ext cx="3655676" cy="1733030"/>
            </a:xfrm>
            <a:custGeom>
              <a:avLst/>
              <a:gdLst>
                <a:gd name="connsiteX0" fmla="*/ 0 w 1825603"/>
                <a:gd name="connsiteY0" fmla="*/ 0 h 738554"/>
                <a:gd name="connsiteX1" fmla="*/ 169452 w 1825603"/>
                <a:gd name="connsiteY1" fmla="*/ 444411 h 738554"/>
                <a:gd name="connsiteX2" fmla="*/ 338904 w 1825603"/>
                <a:gd name="connsiteY2" fmla="*/ 623455 h 738554"/>
                <a:gd name="connsiteX3" fmla="*/ 505158 w 1825603"/>
                <a:gd name="connsiteY3" fmla="*/ 738554 h 738554"/>
                <a:gd name="connsiteX4" fmla="*/ 1170177 w 1825603"/>
                <a:gd name="connsiteY4" fmla="*/ 367678 h 738554"/>
                <a:gd name="connsiteX5" fmla="*/ 1825603 w 1825603"/>
                <a:gd name="connsiteY5" fmla="*/ 255776 h 738554"/>
                <a:gd name="connsiteX0-1" fmla="*/ 0 w 1825603"/>
                <a:gd name="connsiteY0-2" fmla="*/ 109677 h 848231"/>
                <a:gd name="connsiteX1-3" fmla="*/ 169452 w 1825603"/>
                <a:gd name="connsiteY1-4" fmla="*/ 554088 h 848231"/>
                <a:gd name="connsiteX2-5" fmla="*/ 338904 w 1825603"/>
                <a:gd name="connsiteY2-6" fmla="*/ 733132 h 848231"/>
                <a:gd name="connsiteX3-7" fmla="*/ 505158 w 1825603"/>
                <a:gd name="connsiteY3-8" fmla="*/ 848231 h 848231"/>
                <a:gd name="connsiteX4-9" fmla="*/ 1170177 w 1825603"/>
                <a:gd name="connsiteY4-10" fmla="*/ 477355 h 848231"/>
                <a:gd name="connsiteX5-11" fmla="*/ 1825603 w 1825603"/>
                <a:gd name="connsiteY5-12" fmla="*/ 0 h 848231"/>
                <a:gd name="connsiteX0-13" fmla="*/ 0 w 1825603"/>
                <a:gd name="connsiteY0-14" fmla="*/ 109677 h 848231"/>
                <a:gd name="connsiteX1-15" fmla="*/ 169452 w 1825603"/>
                <a:gd name="connsiteY1-16" fmla="*/ 554088 h 848231"/>
                <a:gd name="connsiteX2-17" fmla="*/ 338904 w 1825603"/>
                <a:gd name="connsiteY2-18" fmla="*/ 733132 h 848231"/>
                <a:gd name="connsiteX3-19" fmla="*/ 505158 w 1825603"/>
                <a:gd name="connsiteY3-20" fmla="*/ 848231 h 848231"/>
                <a:gd name="connsiteX4-21" fmla="*/ 1164360 w 1825603"/>
                <a:gd name="connsiteY4-22" fmla="*/ 297419 h 848231"/>
                <a:gd name="connsiteX5-23" fmla="*/ 1825603 w 1825603"/>
                <a:gd name="connsiteY5-24" fmla="*/ 0 h 848231"/>
                <a:gd name="connsiteX0-25" fmla="*/ 0 w 1825603"/>
                <a:gd name="connsiteY0-26" fmla="*/ 109677 h 830098"/>
                <a:gd name="connsiteX1-27" fmla="*/ 169452 w 1825603"/>
                <a:gd name="connsiteY1-28" fmla="*/ 554088 h 830098"/>
                <a:gd name="connsiteX2-29" fmla="*/ 338904 w 1825603"/>
                <a:gd name="connsiteY2-30" fmla="*/ 733132 h 830098"/>
                <a:gd name="connsiteX3-31" fmla="*/ 503704 w 1825603"/>
                <a:gd name="connsiteY3-32" fmla="*/ 830098 h 830098"/>
                <a:gd name="connsiteX4-33" fmla="*/ 1164360 w 1825603"/>
                <a:gd name="connsiteY4-34" fmla="*/ 297419 h 830098"/>
                <a:gd name="connsiteX5-35" fmla="*/ 1825603 w 1825603"/>
                <a:gd name="connsiteY5-36" fmla="*/ 0 h 830098"/>
                <a:gd name="connsiteX0-37" fmla="*/ 0 w 1825603"/>
                <a:gd name="connsiteY0-38" fmla="*/ 109677 h 830098"/>
                <a:gd name="connsiteX1-39" fmla="*/ 169452 w 1825603"/>
                <a:gd name="connsiteY1-40" fmla="*/ 554088 h 830098"/>
                <a:gd name="connsiteX2-41" fmla="*/ 343267 w 1825603"/>
                <a:gd name="connsiteY2-42" fmla="*/ 758239 h 830098"/>
                <a:gd name="connsiteX3-43" fmla="*/ 503704 w 1825603"/>
                <a:gd name="connsiteY3-44" fmla="*/ 830098 h 830098"/>
                <a:gd name="connsiteX4-45" fmla="*/ 1164360 w 1825603"/>
                <a:gd name="connsiteY4-46" fmla="*/ 297419 h 830098"/>
                <a:gd name="connsiteX5-47" fmla="*/ 1825603 w 1825603"/>
                <a:gd name="connsiteY5-48" fmla="*/ 0 h 830098"/>
                <a:gd name="connsiteX0-49" fmla="*/ 0 w 1825603"/>
                <a:gd name="connsiteY0-50" fmla="*/ 109677 h 830098"/>
                <a:gd name="connsiteX1-51" fmla="*/ 173815 w 1825603"/>
                <a:gd name="connsiteY1-52" fmla="*/ 558273 h 830098"/>
                <a:gd name="connsiteX2-53" fmla="*/ 343267 w 1825603"/>
                <a:gd name="connsiteY2-54" fmla="*/ 758239 h 830098"/>
                <a:gd name="connsiteX3-55" fmla="*/ 503704 w 1825603"/>
                <a:gd name="connsiteY3-56" fmla="*/ 830098 h 830098"/>
                <a:gd name="connsiteX4-57" fmla="*/ 1164360 w 1825603"/>
                <a:gd name="connsiteY4-58" fmla="*/ 297419 h 830098"/>
                <a:gd name="connsiteX5-59" fmla="*/ 1825603 w 1825603"/>
                <a:gd name="connsiteY5-60" fmla="*/ 0 h 830098"/>
                <a:gd name="connsiteX0-61" fmla="*/ 0 w 1825603"/>
                <a:gd name="connsiteY0-62" fmla="*/ 109677 h 830098"/>
                <a:gd name="connsiteX1-63" fmla="*/ 173815 w 1825603"/>
                <a:gd name="connsiteY1-64" fmla="*/ 558273 h 830098"/>
                <a:gd name="connsiteX2-65" fmla="*/ 343267 w 1825603"/>
                <a:gd name="connsiteY2-66" fmla="*/ 758239 h 830098"/>
                <a:gd name="connsiteX3-67" fmla="*/ 503704 w 1825603"/>
                <a:gd name="connsiteY3-68" fmla="*/ 830098 h 830098"/>
                <a:gd name="connsiteX4-69" fmla="*/ 1164360 w 1825603"/>
                <a:gd name="connsiteY4-70" fmla="*/ 297419 h 830098"/>
                <a:gd name="connsiteX5-71" fmla="*/ 1825603 w 1825603"/>
                <a:gd name="connsiteY5-72" fmla="*/ 0 h 830098"/>
                <a:gd name="connsiteX0-73" fmla="*/ 0 w 1825603"/>
                <a:gd name="connsiteY0-74" fmla="*/ 109677 h 830098"/>
                <a:gd name="connsiteX1-75" fmla="*/ 173815 w 1825603"/>
                <a:gd name="connsiteY1-76" fmla="*/ 558273 h 830098"/>
                <a:gd name="connsiteX2-77" fmla="*/ 343267 w 1825603"/>
                <a:gd name="connsiteY2-78" fmla="*/ 758239 h 830098"/>
                <a:gd name="connsiteX3-79" fmla="*/ 503704 w 1825603"/>
                <a:gd name="connsiteY3-80" fmla="*/ 830098 h 830098"/>
                <a:gd name="connsiteX4-81" fmla="*/ 1164360 w 1825603"/>
                <a:gd name="connsiteY4-82" fmla="*/ 297419 h 830098"/>
                <a:gd name="connsiteX5-83" fmla="*/ 1825603 w 1825603"/>
                <a:gd name="connsiteY5-84" fmla="*/ 0 h 830098"/>
                <a:gd name="connsiteX0-85" fmla="*/ 0 w 1825603"/>
                <a:gd name="connsiteY0-86" fmla="*/ 109677 h 830098"/>
                <a:gd name="connsiteX1-87" fmla="*/ 173815 w 1825603"/>
                <a:gd name="connsiteY1-88" fmla="*/ 558273 h 830098"/>
                <a:gd name="connsiteX2-89" fmla="*/ 343267 w 1825603"/>
                <a:gd name="connsiteY2-90" fmla="*/ 758239 h 830098"/>
                <a:gd name="connsiteX3-91" fmla="*/ 503704 w 1825603"/>
                <a:gd name="connsiteY3-92" fmla="*/ 830098 h 830098"/>
                <a:gd name="connsiteX4-93" fmla="*/ 1165815 w 1825603"/>
                <a:gd name="connsiteY4-94" fmla="*/ 307183 h 830098"/>
                <a:gd name="connsiteX5-95" fmla="*/ 1825603 w 1825603"/>
                <a:gd name="connsiteY5-96" fmla="*/ 0 h 830098"/>
                <a:gd name="connsiteX0-97" fmla="*/ 0 w 1825603"/>
                <a:gd name="connsiteY0-98" fmla="*/ 109677 h 830098"/>
                <a:gd name="connsiteX1-99" fmla="*/ 173815 w 1825603"/>
                <a:gd name="connsiteY1-100" fmla="*/ 558273 h 830098"/>
                <a:gd name="connsiteX2-101" fmla="*/ 343267 w 1825603"/>
                <a:gd name="connsiteY2-102" fmla="*/ 758239 h 830098"/>
                <a:gd name="connsiteX3-103" fmla="*/ 503704 w 1825603"/>
                <a:gd name="connsiteY3-104" fmla="*/ 830098 h 830098"/>
                <a:gd name="connsiteX4-105" fmla="*/ 1165815 w 1825603"/>
                <a:gd name="connsiteY4-106" fmla="*/ 307183 h 830098"/>
                <a:gd name="connsiteX5-107" fmla="*/ 1825603 w 1825603"/>
                <a:gd name="connsiteY5-108" fmla="*/ 0 h 83009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825603" h="830098">
                  <a:moveTo>
                    <a:pt x="0" y="109677"/>
                  </a:moveTo>
                  <a:lnTo>
                    <a:pt x="173815" y="558273"/>
                  </a:lnTo>
                  <a:lnTo>
                    <a:pt x="343267" y="758239"/>
                  </a:lnTo>
                  <a:lnTo>
                    <a:pt x="503704" y="830098"/>
                  </a:lnTo>
                  <a:lnTo>
                    <a:pt x="1165815" y="307183"/>
                  </a:lnTo>
                  <a:lnTo>
                    <a:pt x="1825603" y="0"/>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31" name="Oval 530"/>
            <p:cNvSpPr/>
            <p:nvPr/>
          </p:nvSpPr>
          <p:spPr>
            <a:xfrm>
              <a:off x="1911965" y="2861484"/>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33" name="Oval 532"/>
            <p:cNvSpPr/>
            <p:nvPr/>
          </p:nvSpPr>
          <p:spPr>
            <a:xfrm>
              <a:off x="2253309" y="3807027"/>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35" name="Oval 534"/>
            <p:cNvSpPr/>
            <p:nvPr/>
          </p:nvSpPr>
          <p:spPr>
            <a:xfrm>
              <a:off x="2587258" y="4199148"/>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37" name="Oval 536"/>
            <p:cNvSpPr/>
            <p:nvPr/>
          </p:nvSpPr>
          <p:spPr>
            <a:xfrm>
              <a:off x="2898517" y="4339944"/>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38" name="Group 537"/>
            <p:cNvGrpSpPr/>
            <p:nvPr/>
          </p:nvGrpSpPr>
          <p:grpSpPr>
            <a:xfrm>
              <a:off x="4246092" y="3206046"/>
              <a:ext cx="115732" cy="208799"/>
              <a:chOff x="1285875" y="1490663"/>
              <a:chExt cx="50006" cy="100012"/>
            </a:xfrm>
            <a:solidFill>
              <a:schemeClr val="accent1"/>
            </a:solidFill>
          </p:grpSpPr>
          <p:cxnSp>
            <p:nvCxnSpPr>
              <p:cNvPr id="545" name="Straight Connector 544"/>
              <p:cNvCxnSpPr/>
              <p:nvPr/>
            </p:nvCxnSpPr>
            <p:spPr>
              <a:xfrm>
                <a:off x="1310878" y="1490663"/>
                <a:ext cx="0" cy="100012"/>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p:cNvCxnSpPr/>
              <p:nvPr/>
            </p:nvCxnSpPr>
            <p:spPr>
              <a:xfrm>
                <a:off x="1285875" y="1490663"/>
                <a:ext cx="50006"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7" name="Straight Connector 546"/>
              <p:cNvCxnSpPr/>
              <p:nvPr/>
            </p:nvCxnSpPr>
            <p:spPr>
              <a:xfrm>
                <a:off x="1285875" y="1590675"/>
                <a:ext cx="50006"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539" name="Oval 538"/>
            <p:cNvSpPr/>
            <p:nvPr/>
          </p:nvSpPr>
          <p:spPr>
            <a:xfrm>
              <a:off x="4243336" y="3250786"/>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40" name="Group 539"/>
            <p:cNvGrpSpPr/>
            <p:nvPr/>
          </p:nvGrpSpPr>
          <p:grpSpPr>
            <a:xfrm>
              <a:off x="5564014" y="2580122"/>
              <a:ext cx="115732" cy="212584"/>
              <a:chOff x="1285875" y="1490663"/>
              <a:chExt cx="50006" cy="100012"/>
            </a:xfrm>
            <a:solidFill>
              <a:schemeClr val="accent1"/>
            </a:solidFill>
          </p:grpSpPr>
          <p:cxnSp>
            <p:nvCxnSpPr>
              <p:cNvPr id="542" name="Straight Connector 541"/>
              <p:cNvCxnSpPr/>
              <p:nvPr/>
            </p:nvCxnSpPr>
            <p:spPr>
              <a:xfrm>
                <a:off x="1310878" y="1490663"/>
                <a:ext cx="0" cy="100012"/>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3" name="Straight Connector 542"/>
              <p:cNvCxnSpPr/>
              <p:nvPr/>
            </p:nvCxnSpPr>
            <p:spPr>
              <a:xfrm>
                <a:off x="1285875" y="1490663"/>
                <a:ext cx="50006"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4" name="Straight Connector 543"/>
              <p:cNvCxnSpPr/>
              <p:nvPr/>
            </p:nvCxnSpPr>
            <p:spPr>
              <a:xfrm>
                <a:off x="1285875" y="1588294"/>
                <a:ext cx="50006"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541" name="Oval 540"/>
            <p:cNvSpPr/>
            <p:nvPr/>
          </p:nvSpPr>
          <p:spPr>
            <a:xfrm>
              <a:off x="5561258" y="2633615"/>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
        <p:nvSpPr>
          <p:cNvPr id="761" name="TextBox 760"/>
          <p:cNvSpPr txBox="1"/>
          <p:nvPr/>
        </p:nvSpPr>
        <p:spPr>
          <a:xfrm>
            <a:off x="1887617" y="5188760"/>
            <a:ext cx="197169"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106</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762" name="TextBox 761"/>
          <p:cNvSpPr txBox="1"/>
          <p:nvPr/>
        </p:nvSpPr>
        <p:spPr>
          <a:xfrm>
            <a:off x="2186046" y="5188760"/>
            <a:ext cx="197170"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103</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763" name="TextBox 762"/>
          <p:cNvSpPr txBox="1"/>
          <p:nvPr/>
        </p:nvSpPr>
        <p:spPr>
          <a:xfrm>
            <a:off x="2531854" y="5188760"/>
            <a:ext cx="197170"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101</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764" name="TextBox 763"/>
          <p:cNvSpPr txBox="1"/>
          <p:nvPr/>
        </p:nvSpPr>
        <p:spPr>
          <a:xfrm>
            <a:off x="2847466" y="5188760"/>
            <a:ext cx="197170"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102</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765" name="TextBox 764"/>
          <p:cNvSpPr txBox="1"/>
          <p:nvPr/>
        </p:nvSpPr>
        <p:spPr>
          <a:xfrm>
            <a:off x="4236084" y="5188760"/>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89</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766" name="TextBox 765"/>
          <p:cNvSpPr txBox="1"/>
          <p:nvPr/>
        </p:nvSpPr>
        <p:spPr>
          <a:xfrm>
            <a:off x="5556144" y="5188760"/>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49</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767" name="TextBox 766"/>
          <p:cNvSpPr txBox="1"/>
          <p:nvPr/>
        </p:nvSpPr>
        <p:spPr>
          <a:xfrm>
            <a:off x="1523343" y="5204148"/>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rPr>
              <a:t>1</a:t>
            </a:r>
            <a:endParaRPr kumimoji="0" lang="en-US" sz="10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endParaRPr>
          </a:p>
        </p:txBody>
      </p:sp>
      <p:sp>
        <p:nvSpPr>
          <p:cNvPr id="768" name="TextBox 767"/>
          <p:cNvSpPr txBox="1"/>
          <p:nvPr/>
        </p:nvSpPr>
        <p:spPr>
          <a:xfrm>
            <a:off x="1923298" y="5336223"/>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99</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769" name="TextBox 768"/>
          <p:cNvSpPr txBox="1"/>
          <p:nvPr/>
        </p:nvSpPr>
        <p:spPr>
          <a:xfrm>
            <a:off x="2251770" y="5336223"/>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96</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770" name="TextBox 769"/>
          <p:cNvSpPr txBox="1"/>
          <p:nvPr/>
        </p:nvSpPr>
        <p:spPr>
          <a:xfrm>
            <a:off x="2597578" y="5336223"/>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94</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771" name="TextBox 770"/>
          <p:cNvSpPr txBox="1"/>
          <p:nvPr/>
        </p:nvSpPr>
        <p:spPr>
          <a:xfrm>
            <a:off x="2913189" y="5336223"/>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93</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772" name="TextBox 771"/>
          <p:cNvSpPr txBox="1"/>
          <p:nvPr/>
        </p:nvSpPr>
        <p:spPr>
          <a:xfrm>
            <a:off x="4236084" y="5336223"/>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80</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773" name="TextBox 772"/>
          <p:cNvSpPr txBox="1"/>
          <p:nvPr/>
        </p:nvSpPr>
        <p:spPr>
          <a:xfrm>
            <a:off x="5556144" y="5336223"/>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41</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774" name="TextBox 773"/>
          <p:cNvSpPr txBox="1"/>
          <p:nvPr/>
        </p:nvSpPr>
        <p:spPr>
          <a:xfrm>
            <a:off x="1523343" y="5336223"/>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2</a:t>
            </a:r>
            <a:endParaRPr kumimoji="0" lang="en-US" sz="10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775" name="TextBox 774"/>
          <p:cNvSpPr txBox="1"/>
          <p:nvPr/>
        </p:nvSpPr>
        <p:spPr>
          <a:xfrm>
            <a:off x="1923298" y="5463227"/>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86</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776" name="TextBox 775"/>
          <p:cNvSpPr txBox="1"/>
          <p:nvPr/>
        </p:nvSpPr>
        <p:spPr>
          <a:xfrm>
            <a:off x="2251770" y="5463227"/>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83</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777" name="TextBox 776"/>
          <p:cNvSpPr txBox="1"/>
          <p:nvPr/>
        </p:nvSpPr>
        <p:spPr>
          <a:xfrm>
            <a:off x="2597578" y="5463227"/>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83</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778" name="TextBox 777"/>
          <p:cNvSpPr txBox="1"/>
          <p:nvPr/>
        </p:nvSpPr>
        <p:spPr>
          <a:xfrm>
            <a:off x="2913190" y="5463227"/>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85</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779" name="TextBox 778"/>
          <p:cNvSpPr txBox="1"/>
          <p:nvPr/>
        </p:nvSpPr>
        <p:spPr>
          <a:xfrm>
            <a:off x="4236084" y="5463227"/>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72</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780" name="TextBox 779"/>
          <p:cNvSpPr txBox="1"/>
          <p:nvPr/>
        </p:nvSpPr>
        <p:spPr>
          <a:xfrm>
            <a:off x="5556144" y="5463227"/>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31</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781" name="TextBox 780"/>
          <p:cNvSpPr txBox="1"/>
          <p:nvPr/>
        </p:nvSpPr>
        <p:spPr>
          <a:xfrm>
            <a:off x="1523343" y="5463227"/>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3</a:t>
            </a:r>
            <a:endParaRPr kumimoji="0" lang="en-US" sz="10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782" name="TextBox 781"/>
          <p:cNvSpPr txBox="1"/>
          <p:nvPr/>
        </p:nvSpPr>
        <p:spPr>
          <a:xfrm>
            <a:off x="1923298" y="5590231"/>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74</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783" name="TextBox 782"/>
          <p:cNvSpPr txBox="1"/>
          <p:nvPr/>
        </p:nvSpPr>
        <p:spPr>
          <a:xfrm>
            <a:off x="2251770" y="5590231"/>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70</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784" name="TextBox 783"/>
          <p:cNvSpPr txBox="1"/>
          <p:nvPr/>
        </p:nvSpPr>
        <p:spPr>
          <a:xfrm>
            <a:off x="2597578" y="5590231"/>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72</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785" name="TextBox 784"/>
          <p:cNvSpPr txBox="1"/>
          <p:nvPr/>
        </p:nvSpPr>
        <p:spPr>
          <a:xfrm>
            <a:off x="2913189" y="5590231"/>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70</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786" name="TextBox 785"/>
          <p:cNvSpPr txBox="1"/>
          <p:nvPr/>
        </p:nvSpPr>
        <p:spPr>
          <a:xfrm>
            <a:off x="4236084" y="5590231"/>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57</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787" name="TextBox 786"/>
          <p:cNvSpPr txBox="1"/>
          <p:nvPr/>
        </p:nvSpPr>
        <p:spPr>
          <a:xfrm>
            <a:off x="5556144" y="5590231"/>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18</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788" name="TextBox 787"/>
          <p:cNvSpPr txBox="1"/>
          <p:nvPr/>
        </p:nvSpPr>
        <p:spPr>
          <a:xfrm>
            <a:off x="1523343" y="5590231"/>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4</a:t>
            </a:r>
            <a:endParaRPr kumimoji="0" lang="en-US" sz="10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789" name="TextBox 788"/>
          <p:cNvSpPr txBox="1"/>
          <p:nvPr/>
        </p:nvSpPr>
        <p:spPr>
          <a:xfrm>
            <a:off x="1923297" y="5717235"/>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60</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790" name="TextBox 789"/>
          <p:cNvSpPr txBox="1"/>
          <p:nvPr/>
        </p:nvSpPr>
        <p:spPr>
          <a:xfrm>
            <a:off x="2251770" y="5717235"/>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59</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791" name="TextBox 790"/>
          <p:cNvSpPr txBox="1"/>
          <p:nvPr/>
        </p:nvSpPr>
        <p:spPr>
          <a:xfrm>
            <a:off x="2597578" y="5717235"/>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58</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792" name="TextBox 791"/>
          <p:cNvSpPr txBox="1"/>
          <p:nvPr/>
        </p:nvSpPr>
        <p:spPr>
          <a:xfrm>
            <a:off x="2913189" y="5717235"/>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54</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793" name="TextBox 792"/>
          <p:cNvSpPr txBox="1"/>
          <p:nvPr/>
        </p:nvSpPr>
        <p:spPr>
          <a:xfrm>
            <a:off x="4236084" y="5717235"/>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47</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794" name="TextBox 793"/>
          <p:cNvSpPr txBox="1"/>
          <p:nvPr/>
        </p:nvSpPr>
        <p:spPr>
          <a:xfrm>
            <a:off x="5556144" y="5717235"/>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14</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795" name="TextBox 794"/>
          <p:cNvSpPr txBox="1"/>
          <p:nvPr/>
        </p:nvSpPr>
        <p:spPr>
          <a:xfrm>
            <a:off x="1523343" y="5717235"/>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a:t>
            </a:r>
            <a:endParaRPr kumimoji="0" lang="en-US" sz="10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796" name="TextBox 795"/>
          <p:cNvSpPr txBox="1"/>
          <p:nvPr/>
        </p:nvSpPr>
        <p:spPr>
          <a:xfrm>
            <a:off x="1343630" y="4929695"/>
            <a:ext cx="431208" cy="262764"/>
          </a:xfrm>
          <a:prstGeom prst="rect">
            <a:avLst/>
          </a:prstGeom>
          <a:noFill/>
        </p:spPr>
        <p:txBody>
          <a:bodyPr wrap="none" lIns="0" tIns="0" rIns="0" bIns="0" rtlCol="0" anchor="b" anchorCtr="0">
            <a:spAutoFit/>
          </a:bodyPr>
          <a:lstStyle/>
          <a:p>
            <a:pPr marL="0" marR="0" lvl="0" indent="0" algn="ctr" defTabSz="914400" rtl="0" eaLnBrk="1" fontAlgn="auto" latinLnBrk="0" hangingPunct="1">
              <a:lnSpc>
                <a:spcPct val="85000"/>
              </a:lnSpc>
              <a:spcBef>
                <a:spcPts val="0"/>
              </a:spcBef>
              <a:spcAft>
                <a:spcPts val="0"/>
              </a:spcAft>
              <a:buClrTx/>
              <a:buSzTx/>
              <a:buFontTx/>
              <a:buNone/>
              <a:defRPr/>
            </a:pPr>
            <a: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ADAPT+</a:t>
            </a:r>
            <a:b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br>
            <a: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Cycle</a:t>
            </a:r>
            <a:endPar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sp>
        <p:nvSpPr>
          <p:cNvPr id="797" name="TextBox 796"/>
          <p:cNvSpPr txBox="1"/>
          <p:nvPr/>
        </p:nvSpPr>
        <p:spPr>
          <a:xfrm>
            <a:off x="1914929" y="5032166"/>
            <a:ext cx="437620" cy="153888"/>
          </a:xfrm>
          <a:prstGeom prst="rect">
            <a:avLst/>
          </a:prstGeom>
          <a:noFill/>
        </p:spPr>
        <p:txBody>
          <a:bodyPr wrap="none" lIns="0" tIns="0" rIns="0" bIns="0"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Patients</a:t>
            </a:r>
            <a:endPar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sp>
        <p:nvSpPr>
          <p:cNvPr id="643" name="TextBox 642"/>
          <p:cNvSpPr txBox="1"/>
          <p:nvPr/>
        </p:nvSpPr>
        <p:spPr>
          <a:xfrm rot="16200000">
            <a:off x="-452044" y="3789126"/>
            <a:ext cx="2309864"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Mean % change (±SE) in Total IgG</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45" name="TextBox 644"/>
          <p:cNvSpPr txBox="1"/>
          <p:nvPr/>
        </p:nvSpPr>
        <p:spPr>
          <a:xfrm>
            <a:off x="1946926" y="6006691"/>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47" name="TextBox 646"/>
          <p:cNvSpPr txBox="1"/>
          <p:nvPr/>
        </p:nvSpPr>
        <p:spPr>
          <a:xfrm>
            <a:off x="2275523" y="6006691"/>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49" name="TextBox 648"/>
          <p:cNvSpPr txBox="1"/>
          <p:nvPr/>
        </p:nvSpPr>
        <p:spPr>
          <a:xfrm>
            <a:off x="2608849" y="6006691"/>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51" name="TextBox 650"/>
          <p:cNvSpPr txBox="1"/>
          <p:nvPr/>
        </p:nvSpPr>
        <p:spPr>
          <a:xfrm>
            <a:off x="2939325" y="6006691"/>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3</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53" name="TextBox 652"/>
          <p:cNvSpPr txBox="1"/>
          <p:nvPr/>
        </p:nvSpPr>
        <p:spPr>
          <a:xfrm>
            <a:off x="4265146" y="6006691"/>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7</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55" name="TextBox 654"/>
          <p:cNvSpPr txBox="1"/>
          <p:nvPr/>
        </p:nvSpPr>
        <p:spPr>
          <a:xfrm>
            <a:off x="5544378" y="6006691"/>
            <a:ext cx="157094"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11</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56" name="TextBox 655"/>
          <p:cNvSpPr txBox="1"/>
          <p:nvPr/>
        </p:nvSpPr>
        <p:spPr>
          <a:xfrm>
            <a:off x="1287454" y="5964180"/>
            <a:ext cx="546240"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Week</a:t>
            </a:r>
            <a:endPar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57" name="Rectangle 656"/>
          <p:cNvSpPr/>
          <p:nvPr/>
        </p:nvSpPr>
        <p:spPr>
          <a:xfrm>
            <a:off x="1262799" y="2421166"/>
            <a:ext cx="4571240" cy="3502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59" name="TextBox 658"/>
          <p:cNvSpPr txBox="1"/>
          <p:nvPr/>
        </p:nvSpPr>
        <p:spPr>
          <a:xfrm>
            <a:off x="911835" y="4977304"/>
            <a:ext cx="203582" cy="184666"/>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-60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61" name="TextBox 660"/>
          <p:cNvSpPr txBox="1"/>
          <p:nvPr/>
        </p:nvSpPr>
        <p:spPr>
          <a:xfrm>
            <a:off x="911835" y="3913902"/>
            <a:ext cx="203582" cy="184666"/>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63" name="TextBox 662"/>
          <p:cNvSpPr txBox="1"/>
          <p:nvPr/>
        </p:nvSpPr>
        <p:spPr>
          <a:xfrm>
            <a:off x="1036869" y="3382485"/>
            <a:ext cx="78548" cy="192532"/>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801" name="TextBox 800"/>
          <p:cNvSpPr txBox="1"/>
          <p:nvPr/>
        </p:nvSpPr>
        <p:spPr>
          <a:xfrm>
            <a:off x="958322" y="2856416"/>
            <a:ext cx="157095" cy="184666"/>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803" name="TextBox 802"/>
          <p:cNvSpPr txBox="1"/>
          <p:nvPr/>
        </p:nvSpPr>
        <p:spPr>
          <a:xfrm>
            <a:off x="911835" y="4438080"/>
            <a:ext cx="203582" cy="184666"/>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-40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grpSp>
        <p:nvGrpSpPr>
          <p:cNvPr id="9" name="Group 8"/>
          <p:cNvGrpSpPr/>
          <p:nvPr/>
        </p:nvGrpSpPr>
        <p:grpSpPr>
          <a:xfrm>
            <a:off x="1910339" y="3100643"/>
            <a:ext cx="3773560" cy="1851652"/>
            <a:chOff x="1910339" y="2539272"/>
            <a:chExt cx="3773560" cy="1851652"/>
          </a:xfrm>
        </p:grpSpPr>
        <p:sp>
          <p:nvSpPr>
            <p:cNvPr id="4" name="Freeform: Shape 3"/>
            <p:cNvSpPr/>
            <p:nvPr/>
          </p:nvSpPr>
          <p:spPr>
            <a:xfrm>
              <a:off x="1965669" y="2650013"/>
              <a:ext cx="3660512" cy="1697755"/>
            </a:xfrm>
            <a:custGeom>
              <a:avLst/>
              <a:gdLst>
                <a:gd name="connsiteX0" fmla="*/ 0 w 3660512"/>
                <a:gd name="connsiteY0" fmla="*/ 157253 h 1697755"/>
                <a:gd name="connsiteX1" fmla="*/ 329067 w 3660512"/>
                <a:gd name="connsiteY1" fmla="*/ 1185225 h 1697755"/>
                <a:gd name="connsiteX2" fmla="*/ 681432 w 3660512"/>
                <a:gd name="connsiteY2" fmla="*/ 1560886 h 1697755"/>
                <a:gd name="connsiteX3" fmla="*/ 984290 w 3660512"/>
                <a:gd name="connsiteY3" fmla="*/ 1697755 h 1697755"/>
                <a:gd name="connsiteX4" fmla="*/ 2332593 w 3660512"/>
                <a:gd name="connsiteY4" fmla="*/ 559123 h 1697755"/>
                <a:gd name="connsiteX5" fmla="*/ 3660512 w 3660512"/>
                <a:gd name="connsiteY5" fmla="*/ 0 h 1697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0512" h="1697755">
                  <a:moveTo>
                    <a:pt x="0" y="157253"/>
                  </a:moveTo>
                  <a:lnTo>
                    <a:pt x="329067" y="1185225"/>
                  </a:lnTo>
                  <a:lnTo>
                    <a:pt x="681432" y="1560886"/>
                  </a:lnTo>
                  <a:lnTo>
                    <a:pt x="984290" y="1697755"/>
                  </a:lnTo>
                  <a:lnTo>
                    <a:pt x="2332593" y="559123"/>
                  </a:lnTo>
                  <a:lnTo>
                    <a:pt x="3660512" y="0"/>
                  </a:lnTo>
                </a:path>
              </a:pathLst>
            </a:cu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1910339" y="2751935"/>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4" name="Oval 803"/>
            <p:cNvSpPr/>
            <p:nvPr/>
          </p:nvSpPr>
          <p:spPr>
            <a:xfrm>
              <a:off x="2251055" y="3768258"/>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5" name="Oval 804"/>
            <p:cNvSpPr/>
            <p:nvPr/>
          </p:nvSpPr>
          <p:spPr>
            <a:xfrm>
              <a:off x="2588859" y="4132271"/>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6" name="Oval 805"/>
            <p:cNvSpPr/>
            <p:nvPr/>
          </p:nvSpPr>
          <p:spPr>
            <a:xfrm>
              <a:off x="2897542" y="4272052"/>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7" name="Oval 806"/>
            <p:cNvSpPr/>
            <p:nvPr/>
          </p:nvSpPr>
          <p:spPr>
            <a:xfrm>
              <a:off x="4240021" y="3153805"/>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8" name="Oval 807"/>
            <p:cNvSpPr/>
            <p:nvPr/>
          </p:nvSpPr>
          <p:spPr>
            <a:xfrm>
              <a:off x="5565027" y="2580120"/>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p:cNvGrpSpPr/>
            <p:nvPr/>
          </p:nvGrpSpPr>
          <p:grpSpPr>
            <a:xfrm>
              <a:off x="4247063" y="3130429"/>
              <a:ext cx="115732" cy="154422"/>
              <a:chOff x="4398492" y="3357573"/>
              <a:chExt cx="115732" cy="209672"/>
            </a:xfrm>
          </p:grpSpPr>
          <p:cxnSp>
            <p:nvCxnSpPr>
              <p:cNvPr id="809" name="Straight Connector 808"/>
              <p:cNvCxnSpPr/>
              <p:nvPr/>
            </p:nvCxnSpPr>
            <p:spPr>
              <a:xfrm>
                <a:off x="4456358" y="3358446"/>
                <a:ext cx="0" cy="208799"/>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10" name="Straight Connector 809"/>
              <p:cNvCxnSpPr/>
              <p:nvPr/>
            </p:nvCxnSpPr>
            <p:spPr>
              <a:xfrm>
                <a:off x="4398492" y="3567245"/>
                <a:ext cx="115732" cy="0"/>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11" name="Straight Connector 810"/>
              <p:cNvCxnSpPr/>
              <p:nvPr/>
            </p:nvCxnSpPr>
            <p:spPr>
              <a:xfrm>
                <a:off x="4398492" y="3357573"/>
                <a:ext cx="115732" cy="0"/>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812" name="Group 811"/>
            <p:cNvGrpSpPr/>
            <p:nvPr/>
          </p:nvGrpSpPr>
          <p:grpSpPr>
            <a:xfrm>
              <a:off x="5566245" y="2539272"/>
              <a:ext cx="115732" cy="192279"/>
              <a:chOff x="4398492" y="3357573"/>
              <a:chExt cx="115732" cy="209672"/>
            </a:xfrm>
          </p:grpSpPr>
          <p:cxnSp>
            <p:nvCxnSpPr>
              <p:cNvPr id="813" name="Straight Connector 812"/>
              <p:cNvCxnSpPr/>
              <p:nvPr/>
            </p:nvCxnSpPr>
            <p:spPr>
              <a:xfrm>
                <a:off x="4456358" y="3358446"/>
                <a:ext cx="0" cy="208799"/>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14" name="Straight Connector 813"/>
              <p:cNvCxnSpPr/>
              <p:nvPr/>
            </p:nvCxnSpPr>
            <p:spPr>
              <a:xfrm>
                <a:off x="4398492" y="3567245"/>
                <a:ext cx="115732" cy="0"/>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15" name="Straight Connector 814"/>
              <p:cNvCxnSpPr/>
              <p:nvPr/>
            </p:nvCxnSpPr>
            <p:spPr>
              <a:xfrm>
                <a:off x="4398492" y="3357573"/>
                <a:ext cx="115732" cy="0"/>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grpSp>
      </p:grpSp>
      <p:grpSp>
        <p:nvGrpSpPr>
          <p:cNvPr id="11" name="Group 10"/>
          <p:cNvGrpSpPr/>
          <p:nvPr/>
        </p:nvGrpSpPr>
        <p:grpSpPr>
          <a:xfrm>
            <a:off x="1919075" y="2952207"/>
            <a:ext cx="3764824" cy="1936029"/>
            <a:chOff x="1919075" y="2390836"/>
            <a:chExt cx="3764824" cy="1936029"/>
          </a:xfrm>
        </p:grpSpPr>
        <p:sp>
          <p:nvSpPr>
            <p:cNvPr id="8" name="Freeform: Shape 7"/>
            <p:cNvSpPr/>
            <p:nvPr/>
          </p:nvSpPr>
          <p:spPr>
            <a:xfrm>
              <a:off x="1971493" y="2518968"/>
              <a:ext cx="3657600" cy="1750173"/>
            </a:xfrm>
            <a:custGeom>
              <a:avLst/>
              <a:gdLst>
                <a:gd name="connsiteX0" fmla="*/ 0 w 3657600"/>
                <a:gd name="connsiteY0" fmla="*/ 238792 h 1750173"/>
                <a:gd name="connsiteX1" fmla="*/ 343628 w 3657600"/>
                <a:gd name="connsiteY1" fmla="*/ 1237643 h 1750173"/>
                <a:gd name="connsiteX2" fmla="*/ 678520 w 3657600"/>
                <a:gd name="connsiteY2" fmla="*/ 1642425 h 1750173"/>
                <a:gd name="connsiteX3" fmla="*/ 987203 w 3657600"/>
                <a:gd name="connsiteY3" fmla="*/ 1750173 h 1750173"/>
                <a:gd name="connsiteX4" fmla="*/ 2329682 w 3657600"/>
                <a:gd name="connsiteY4" fmla="*/ 611541 h 1750173"/>
                <a:gd name="connsiteX5" fmla="*/ 3657600 w 3657600"/>
                <a:gd name="connsiteY5" fmla="*/ 0 h 1750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57600" h="1750173">
                  <a:moveTo>
                    <a:pt x="0" y="238792"/>
                  </a:moveTo>
                  <a:lnTo>
                    <a:pt x="343628" y="1237643"/>
                  </a:lnTo>
                  <a:lnTo>
                    <a:pt x="678520" y="1642425"/>
                  </a:lnTo>
                  <a:lnTo>
                    <a:pt x="987203" y="1750173"/>
                  </a:lnTo>
                  <a:lnTo>
                    <a:pt x="2329682" y="611541"/>
                  </a:lnTo>
                  <a:lnTo>
                    <a:pt x="3657600" y="0"/>
                  </a:lnTo>
                </a:path>
              </a:pathLst>
            </a:cu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16" name="Group 815"/>
            <p:cNvGrpSpPr/>
            <p:nvPr/>
          </p:nvGrpSpPr>
          <p:grpSpPr>
            <a:xfrm>
              <a:off x="1920293" y="2676141"/>
              <a:ext cx="115732" cy="209672"/>
              <a:chOff x="4398492" y="3357573"/>
              <a:chExt cx="115732" cy="209672"/>
            </a:xfrm>
          </p:grpSpPr>
          <p:cxnSp>
            <p:nvCxnSpPr>
              <p:cNvPr id="817" name="Straight Connector 816"/>
              <p:cNvCxnSpPr/>
              <p:nvPr/>
            </p:nvCxnSpPr>
            <p:spPr>
              <a:xfrm>
                <a:off x="4456358" y="3358446"/>
                <a:ext cx="0" cy="208799"/>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8" name="Straight Connector 817"/>
              <p:cNvCxnSpPr/>
              <p:nvPr/>
            </p:nvCxnSpPr>
            <p:spPr>
              <a:xfrm>
                <a:off x="4398492" y="3567245"/>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9" name="Straight Connector 818"/>
              <p:cNvCxnSpPr/>
              <p:nvPr/>
            </p:nvCxnSpPr>
            <p:spPr>
              <a:xfrm>
                <a:off x="4398492" y="3357573"/>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0" name="Oval 9"/>
            <p:cNvSpPr>
              <a:spLocks noChangeAspect="1"/>
            </p:cNvSpPr>
            <p:nvPr/>
          </p:nvSpPr>
          <p:spPr>
            <a:xfrm>
              <a:off x="1919075" y="2716990"/>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4" name="Oval 823"/>
            <p:cNvSpPr>
              <a:spLocks noChangeAspect="1"/>
            </p:cNvSpPr>
            <p:nvPr/>
          </p:nvSpPr>
          <p:spPr>
            <a:xfrm>
              <a:off x="2251055" y="3666339"/>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9" name="Oval 828"/>
            <p:cNvSpPr>
              <a:spLocks noChangeAspect="1"/>
            </p:cNvSpPr>
            <p:nvPr/>
          </p:nvSpPr>
          <p:spPr>
            <a:xfrm>
              <a:off x="2588859" y="4103155"/>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4" name="Oval 833"/>
            <p:cNvSpPr>
              <a:spLocks noChangeAspect="1"/>
            </p:cNvSpPr>
            <p:nvPr/>
          </p:nvSpPr>
          <p:spPr>
            <a:xfrm>
              <a:off x="2897542" y="4207993"/>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35" name="Group 834"/>
            <p:cNvGrpSpPr/>
            <p:nvPr/>
          </p:nvGrpSpPr>
          <p:grpSpPr>
            <a:xfrm>
              <a:off x="4241239" y="3034339"/>
              <a:ext cx="115732" cy="209672"/>
              <a:chOff x="4398492" y="3357573"/>
              <a:chExt cx="115732" cy="209672"/>
            </a:xfrm>
          </p:grpSpPr>
          <p:cxnSp>
            <p:nvCxnSpPr>
              <p:cNvPr id="836" name="Straight Connector 835"/>
              <p:cNvCxnSpPr/>
              <p:nvPr/>
            </p:nvCxnSpPr>
            <p:spPr>
              <a:xfrm>
                <a:off x="4456358" y="3358446"/>
                <a:ext cx="0" cy="208799"/>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37" name="Straight Connector 836"/>
              <p:cNvCxnSpPr/>
              <p:nvPr/>
            </p:nvCxnSpPr>
            <p:spPr>
              <a:xfrm>
                <a:off x="4398492" y="3567245"/>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38" name="Straight Connector 837"/>
              <p:cNvCxnSpPr/>
              <p:nvPr/>
            </p:nvCxnSpPr>
            <p:spPr>
              <a:xfrm>
                <a:off x="4398492" y="3357573"/>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839" name="Oval 838"/>
            <p:cNvSpPr>
              <a:spLocks noChangeAspect="1"/>
            </p:cNvSpPr>
            <p:nvPr/>
          </p:nvSpPr>
          <p:spPr>
            <a:xfrm>
              <a:off x="4240021" y="3075188"/>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40" name="Group 839"/>
            <p:cNvGrpSpPr/>
            <p:nvPr/>
          </p:nvGrpSpPr>
          <p:grpSpPr>
            <a:xfrm>
              <a:off x="5566245" y="2390836"/>
              <a:ext cx="115732" cy="235812"/>
              <a:chOff x="4398492" y="3357573"/>
              <a:chExt cx="115732" cy="209672"/>
            </a:xfrm>
          </p:grpSpPr>
          <p:cxnSp>
            <p:nvCxnSpPr>
              <p:cNvPr id="841" name="Straight Connector 840"/>
              <p:cNvCxnSpPr/>
              <p:nvPr/>
            </p:nvCxnSpPr>
            <p:spPr>
              <a:xfrm>
                <a:off x="4456358" y="3358446"/>
                <a:ext cx="0" cy="208799"/>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42" name="Straight Connector 841"/>
              <p:cNvCxnSpPr/>
              <p:nvPr/>
            </p:nvCxnSpPr>
            <p:spPr>
              <a:xfrm>
                <a:off x="4398492" y="3567245"/>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43" name="Straight Connector 842"/>
              <p:cNvCxnSpPr/>
              <p:nvPr/>
            </p:nvCxnSpPr>
            <p:spPr>
              <a:xfrm>
                <a:off x="4398492" y="3357573"/>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844" name="Oval 843"/>
            <p:cNvSpPr>
              <a:spLocks noChangeAspect="1"/>
            </p:cNvSpPr>
            <p:nvPr/>
          </p:nvSpPr>
          <p:spPr>
            <a:xfrm>
              <a:off x="5565027" y="2457825"/>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p:cNvGrpSpPr/>
          <p:nvPr/>
        </p:nvGrpSpPr>
        <p:grpSpPr>
          <a:xfrm>
            <a:off x="1917134" y="2640612"/>
            <a:ext cx="3764824" cy="2248595"/>
            <a:chOff x="1917134" y="2079241"/>
            <a:chExt cx="3764824" cy="2248595"/>
          </a:xfrm>
          <a:solidFill>
            <a:schemeClr val="accent3">
              <a:lumMod val="60000"/>
              <a:lumOff val="40000"/>
            </a:schemeClr>
          </a:solidFill>
        </p:grpSpPr>
        <p:sp>
          <p:nvSpPr>
            <p:cNvPr id="846" name="Freeform: Shape 845"/>
            <p:cNvSpPr/>
            <p:nvPr/>
          </p:nvSpPr>
          <p:spPr>
            <a:xfrm>
              <a:off x="1969552" y="2269499"/>
              <a:ext cx="3654688" cy="2000613"/>
            </a:xfrm>
            <a:custGeom>
              <a:avLst/>
              <a:gdLst>
                <a:gd name="connsiteX0" fmla="*/ 0 w 3657600"/>
                <a:gd name="connsiteY0" fmla="*/ 238792 h 1750173"/>
                <a:gd name="connsiteX1" fmla="*/ 343628 w 3657600"/>
                <a:gd name="connsiteY1" fmla="*/ 1237643 h 1750173"/>
                <a:gd name="connsiteX2" fmla="*/ 678520 w 3657600"/>
                <a:gd name="connsiteY2" fmla="*/ 1642425 h 1750173"/>
                <a:gd name="connsiteX3" fmla="*/ 987203 w 3657600"/>
                <a:gd name="connsiteY3" fmla="*/ 1750173 h 1750173"/>
                <a:gd name="connsiteX4" fmla="*/ 2329682 w 3657600"/>
                <a:gd name="connsiteY4" fmla="*/ 611541 h 1750173"/>
                <a:gd name="connsiteX5" fmla="*/ 3657600 w 3657600"/>
                <a:gd name="connsiteY5" fmla="*/ 0 h 1750173"/>
                <a:gd name="connsiteX0-1" fmla="*/ 0 w 3654688"/>
                <a:gd name="connsiteY0-2" fmla="*/ 489232 h 2000613"/>
                <a:gd name="connsiteX1-3" fmla="*/ 343628 w 3654688"/>
                <a:gd name="connsiteY1-4" fmla="*/ 1488083 h 2000613"/>
                <a:gd name="connsiteX2-5" fmla="*/ 678520 w 3654688"/>
                <a:gd name="connsiteY2-6" fmla="*/ 1892865 h 2000613"/>
                <a:gd name="connsiteX3-7" fmla="*/ 987203 w 3654688"/>
                <a:gd name="connsiteY3-8" fmla="*/ 2000613 h 2000613"/>
                <a:gd name="connsiteX4-9" fmla="*/ 2329682 w 3654688"/>
                <a:gd name="connsiteY4-10" fmla="*/ 861981 h 2000613"/>
                <a:gd name="connsiteX5-11" fmla="*/ 3654688 w 3654688"/>
                <a:gd name="connsiteY5-12" fmla="*/ 0 h 200061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654688" h="2000613">
                  <a:moveTo>
                    <a:pt x="0" y="489232"/>
                  </a:moveTo>
                  <a:lnTo>
                    <a:pt x="343628" y="1488083"/>
                  </a:lnTo>
                  <a:lnTo>
                    <a:pt x="678520" y="1892865"/>
                  </a:lnTo>
                  <a:lnTo>
                    <a:pt x="987203" y="2000613"/>
                  </a:lnTo>
                  <a:lnTo>
                    <a:pt x="2329682" y="861981"/>
                  </a:lnTo>
                  <a:lnTo>
                    <a:pt x="3654688" y="0"/>
                  </a:lnTo>
                </a:path>
              </a:pathLst>
            </a:custGeom>
            <a:noFill/>
            <a:ln w="1905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47" name="Group 846"/>
            <p:cNvGrpSpPr/>
            <p:nvPr/>
          </p:nvGrpSpPr>
          <p:grpSpPr>
            <a:xfrm>
              <a:off x="1918352" y="2677112"/>
              <a:ext cx="115732" cy="209672"/>
              <a:chOff x="4398492" y="3357573"/>
              <a:chExt cx="115732" cy="209672"/>
            </a:xfrm>
            <a:grpFill/>
          </p:grpSpPr>
          <p:cxnSp>
            <p:nvCxnSpPr>
              <p:cNvPr id="862" name="Straight Connector 861"/>
              <p:cNvCxnSpPr/>
              <p:nvPr/>
            </p:nvCxnSpPr>
            <p:spPr>
              <a:xfrm>
                <a:off x="4456358" y="3358446"/>
                <a:ext cx="0" cy="208799"/>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63" name="Straight Connector 862"/>
              <p:cNvCxnSpPr/>
              <p:nvPr/>
            </p:nvCxnSpPr>
            <p:spPr>
              <a:xfrm>
                <a:off x="4398492" y="3567245"/>
                <a:ext cx="115732"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64" name="Straight Connector 863"/>
              <p:cNvCxnSpPr/>
              <p:nvPr/>
            </p:nvCxnSpPr>
            <p:spPr>
              <a:xfrm>
                <a:off x="4398492" y="3357573"/>
                <a:ext cx="115732"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848" name="Oval 847"/>
            <p:cNvSpPr>
              <a:spLocks noChangeAspect="1"/>
            </p:cNvSpPr>
            <p:nvPr/>
          </p:nvSpPr>
          <p:spPr>
            <a:xfrm>
              <a:off x="1917134" y="2717961"/>
              <a:ext cx="118872"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9" name="Oval 848"/>
            <p:cNvSpPr>
              <a:spLocks noChangeAspect="1"/>
            </p:cNvSpPr>
            <p:nvPr/>
          </p:nvSpPr>
          <p:spPr>
            <a:xfrm>
              <a:off x="2249114" y="3667310"/>
              <a:ext cx="118872"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0" name="Oval 849"/>
            <p:cNvSpPr>
              <a:spLocks noChangeAspect="1"/>
            </p:cNvSpPr>
            <p:nvPr/>
          </p:nvSpPr>
          <p:spPr>
            <a:xfrm>
              <a:off x="2586918" y="4104126"/>
              <a:ext cx="118872" cy="118872"/>
            </a:xfrm>
            <a:prstGeom prst="ellipse">
              <a:avLst/>
            </a:prstGeom>
            <a:grp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1" name="Oval 850"/>
            <p:cNvSpPr>
              <a:spLocks noChangeAspect="1"/>
            </p:cNvSpPr>
            <p:nvPr/>
          </p:nvSpPr>
          <p:spPr>
            <a:xfrm>
              <a:off x="2895601" y="4208964"/>
              <a:ext cx="118872" cy="118872"/>
            </a:xfrm>
            <a:prstGeom prst="ellipse">
              <a:avLst/>
            </a:prstGeom>
            <a:grp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2" name="Group 851"/>
            <p:cNvGrpSpPr/>
            <p:nvPr/>
          </p:nvGrpSpPr>
          <p:grpSpPr>
            <a:xfrm>
              <a:off x="4239298" y="3035310"/>
              <a:ext cx="115732" cy="209672"/>
              <a:chOff x="4398492" y="3357573"/>
              <a:chExt cx="115732" cy="209672"/>
            </a:xfrm>
            <a:grpFill/>
          </p:grpSpPr>
          <p:cxnSp>
            <p:nvCxnSpPr>
              <p:cNvPr id="859" name="Straight Connector 858"/>
              <p:cNvCxnSpPr/>
              <p:nvPr/>
            </p:nvCxnSpPr>
            <p:spPr>
              <a:xfrm>
                <a:off x="4456358" y="3358446"/>
                <a:ext cx="0" cy="208799"/>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60" name="Straight Connector 859"/>
              <p:cNvCxnSpPr/>
              <p:nvPr/>
            </p:nvCxnSpPr>
            <p:spPr>
              <a:xfrm>
                <a:off x="4398492" y="3567245"/>
                <a:ext cx="115732"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61" name="Straight Connector 860"/>
              <p:cNvCxnSpPr/>
              <p:nvPr/>
            </p:nvCxnSpPr>
            <p:spPr>
              <a:xfrm>
                <a:off x="4398492" y="3357573"/>
                <a:ext cx="115732"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853" name="Oval 852"/>
            <p:cNvSpPr>
              <a:spLocks noChangeAspect="1"/>
            </p:cNvSpPr>
            <p:nvPr/>
          </p:nvSpPr>
          <p:spPr>
            <a:xfrm>
              <a:off x="4238080" y="3076159"/>
              <a:ext cx="118872"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4" name="Group 853"/>
            <p:cNvGrpSpPr/>
            <p:nvPr/>
          </p:nvGrpSpPr>
          <p:grpSpPr>
            <a:xfrm>
              <a:off x="5564304" y="2079241"/>
              <a:ext cx="115732" cy="451375"/>
              <a:chOff x="4398492" y="3357573"/>
              <a:chExt cx="115732" cy="209672"/>
            </a:xfrm>
            <a:grpFill/>
          </p:grpSpPr>
          <p:cxnSp>
            <p:nvCxnSpPr>
              <p:cNvPr id="856" name="Straight Connector 855"/>
              <p:cNvCxnSpPr/>
              <p:nvPr/>
            </p:nvCxnSpPr>
            <p:spPr>
              <a:xfrm>
                <a:off x="4456358" y="3358446"/>
                <a:ext cx="0" cy="208799"/>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57" name="Straight Connector 856"/>
              <p:cNvCxnSpPr/>
              <p:nvPr/>
            </p:nvCxnSpPr>
            <p:spPr>
              <a:xfrm>
                <a:off x="4398492" y="3567245"/>
                <a:ext cx="115732"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58" name="Straight Connector 857"/>
              <p:cNvCxnSpPr/>
              <p:nvPr/>
            </p:nvCxnSpPr>
            <p:spPr>
              <a:xfrm>
                <a:off x="4398492" y="3357573"/>
                <a:ext cx="115732"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855" name="Oval 854"/>
            <p:cNvSpPr>
              <a:spLocks noChangeAspect="1"/>
            </p:cNvSpPr>
            <p:nvPr/>
          </p:nvSpPr>
          <p:spPr>
            <a:xfrm>
              <a:off x="5563086" y="2214179"/>
              <a:ext cx="118872"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p:cNvGrpSpPr/>
          <p:nvPr/>
        </p:nvGrpSpPr>
        <p:grpSpPr>
          <a:xfrm>
            <a:off x="1919359" y="2686220"/>
            <a:ext cx="3764824" cy="2248595"/>
            <a:chOff x="1919359" y="2124849"/>
            <a:chExt cx="3764824" cy="2248595"/>
          </a:xfrm>
        </p:grpSpPr>
        <p:sp>
          <p:nvSpPr>
            <p:cNvPr id="867" name="Freeform: Shape 866"/>
            <p:cNvSpPr/>
            <p:nvPr/>
          </p:nvSpPr>
          <p:spPr>
            <a:xfrm>
              <a:off x="1971777" y="2315107"/>
              <a:ext cx="3654688" cy="2000613"/>
            </a:xfrm>
            <a:custGeom>
              <a:avLst/>
              <a:gdLst>
                <a:gd name="connsiteX0" fmla="*/ 0 w 3657600"/>
                <a:gd name="connsiteY0" fmla="*/ 238792 h 1750173"/>
                <a:gd name="connsiteX1" fmla="*/ 343628 w 3657600"/>
                <a:gd name="connsiteY1" fmla="*/ 1237643 h 1750173"/>
                <a:gd name="connsiteX2" fmla="*/ 678520 w 3657600"/>
                <a:gd name="connsiteY2" fmla="*/ 1642425 h 1750173"/>
                <a:gd name="connsiteX3" fmla="*/ 987203 w 3657600"/>
                <a:gd name="connsiteY3" fmla="*/ 1750173 h 1750173"/>
                <a:gd name="connsiteX4" fmla="*/ 2329682 w 3657600"/>
                <a:gd name="connsiteY4" fmla="*/ 611541 h 1750173"/>
                <a:gd name="connsiteX5" fmla="*/ 3657600 w 3657600"/>
                <a:gd name="connsiteY5" fmla="*/ 0 h 1750173"/>
                <a:gd name="connsiteX0-1" fmla="*/ 0 w 3654688"/>
                <a:gd name="connsiteY0-2" fmla="*/ 489232 h 2000613"/>
                <a:gd name="connsiteX1-3" fmla="*/ 343628 w 3654688"/>
                <a:gd name="connsiteY1-4" fmla="*/ 1488083 h 2000613"/>
                <a:gd name="connsiteX2-5" fmla="*/ 678520 w 3654688"/>
                <a:gd name="connsiteY2-6" fmla="*/ 1892865 h 2000613"/>
                <a:gd name="connsiteX3-7" fmla="*/ 987203 w 3654688"/>
                <a:gd name="connsiteY3-8" fmla="*/ 2000613 h 2000613"/>
                <a:gd name="connsiteX4-9" fmla="*/ 2329682 w 3654688"/>
                <a:gd name="connsiteY4-10" fmla="*/ 861981 h 2000613"/>
                <a:gd name="connsiteX5-11" fmla="*/ 3654688 w 3654688"/>
                <a:gd name="connsiteY5-12" fmla="*/ 0 h 2000613"/>
                <a:gd name="connsiteX0-13" fmla="*/ 0 w 3654688"/>
                <a:gd name="connsiteY0-14" fmla="*/ 489232 h 2000613"/>
                <a:gd name="connsiteX1-15" fmla="*/ 343628 w 3654688"/>
                <a:gd name="connsiteY1-16" fmla="*/ 1488083 h 2000613"/>
                <a:gd name="connsiteX2-17" fmla="*/ 678520 w 3654688"/>
                <a:gd name="connsiteY2-18" fmla="*/ 1892865 h 2000613"/>
                <a:gd name="connsiteX3-19" fmla="*/ 987203 w 3654688"/>
                <a:gd name="connsiteY3-20" fmla="*/ 2000613 h 2000613"/>
                <a:gd name="connsiteX4-21" fmla="*/ 2319670 w 3654688"/>
                <a:gd name="connsiteY4-22" fmla="*/ 775213 h 2000613"/>
                <a:gd name="connsiteX5-23" fmla="*/ 3654688 w 3654688"/>
                <a:gd name="connsiteY5-24" fmla="*/ 0 h 2000613"/>
                <a:gd name="connsiteX0-25" fmla="*/ 0 w 3654688"/>
                <a:gd name="connsiteY0-26" fmla="*/ 489232 h 2000613"/>
                <a:gd name="connsiteX1-27" fmla="*/ 343628 w 3654688"/>
                <a:gd name="connsiteY1-28" fmla="*/ 1488083 h 2000613"/>
                <a:gd name="connsiteX2-29" fmla="*/ 681858 w 3654688"/>
                <a:gd name="connsiteY2-30" fmla="*/ 1802760 h 2000613"/>
                <a:gd name="connsiteX3-31" fmla="*/ 987203 w 3654688"/>
                <a:gd name="connsiteY3-32" fmla="*/ 2000613 h 2000613"/>
                <a:gd name="connsiteX4-33" fmla="*/ 2319670 w 3654688"/>
                <a:gd name="connsiteY4-34" fmla="*/ 775213 h 2000613"/>
                <a:gd name="connsiteX5-35" fmla="*/ 3654688 w 3654688"/>
                <a:gd name="connsiteY5-36" fmla="*/ 0 h 2000613"/>
                <a:gd name="connsiteX0-37" fmla="*/ 0 w 3654688"/>
                <a:gd name="connsiteY0-38" fmla="*/ 489232 h 2000613"/>
                <a:gd name="connsiteX1-39" fmla="*/ 343628 w 3654688"/>
                <a:gd name="connsiteY1-40" fmla="*/ 1454710 h 2000613"/>
                <a:gd name="connsiteX2-41" fmla="*/ 681858 w 3654688"/>
                <a:gd name="connsiteY2-42" fmla="*/ 1802760 h 2000613"/>
                <a:gd name="connsiteX3-43" fmla="*/ 987203 w 3654688"/>
                <a:gd name="connsiteY3-44" fmla="*/ 2000613 h 2000613"/>
                <a:gd name="connsiteX4-45" fmla="*/ 2319670 w 3654688"/>
                <a:gd name="connsiteY4-46" fmla="*/ 775213 h 2000613"/>
                <a:gd name="connsiteX5-47" fmla="*/ 3654688 w 3654688"/>
                <a:gd name="connsiteY5-48" fmla="*/ 0 h 200061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654688" h="2000613">
                  <a:moveTo>
                    <a:pt x="0" y="489232"/>
                  </a:moveTo>
                  <a:lnTo>
                    <a:pt x="343628" y="1454710"/>
                  </a:lnTo>
                  <a:lnTo>
                    <a:pt x="681858" y="1802760"/>
                  </a:lnTo>
                  <a:lnTo>
                    <a:pt x="987203" y="2000613"/>
                  </a:lnTo>
                  <a:lnTo>
                    <a:pt x="2319670" y="775213"/>
                  </a:lnTo>
                  <a:lnTo>
                    <a:pt x="3654688" y="0"/>
                  </a:lnTo>
                </a:path>
              </a:pathLst>
            </a:custGeom>
            <a:noFill/>
            <a:ln w="190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68" name="Group 867"/>
            <p:cNvGrpSpPr/>
            <p:nvPr/>
          </p:nvGrpSpPr>
          <p:grpSpPr>
            <a:xfrm>
              <a:off x="1920577" y="2722720"/>
              <a:ext cx="115732" cy="209672"/>
              <a:chOff x="4398492" y="3357573"/>
              <a:chExt cx="115732" cy="209672"/>
            </a:xfrm>
            <a:solidFill>
              <a:schemeClr val="accent5">
                <a:lumMod val="50000"/>
              </a:schemeClr>
            </a:solidFill>
          </p:grpSpPr>
          <p:cxnSp>
            <p:nvCxnSpPr>
              <p:cNvPr id="883" name="Straight Connector 882"/>
              <p:cNvCxnSpPr/>
              <p:nvPr/>
            </p:nvCxnSpPr>
            <p:spPr>
              <a:xfrm>
                <a:off x="4456358" y="3358446"/>
                <a:ext cx="0" cy="208799"/>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4" name="Straight Connector 883"/>
              <p:cNvCxnSpPr/>
              <p:nvPr/>
            </p:nvCxnSpPr>
            <p:spPr>
              <a:xfrm>
                <a:off x="4398492" y="3567245"/>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5" name="Straight Connector 884"/>
              <p:cNvCxnSpPr/>
              <p:nvPr/>
            </p:nvCxnSpPr>
            <p:spPr>
              <a:xfrm>
                <a:off x="4398492" y="3357573"/>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869" name="Oval 868"/>
            <p:cNvSpPr>
              <a:spLocks noChangeAspect="1"/>
            </p:cNvSpPr>
            <p:nvPr/>
          </p:nvSpPr>
          <p:spPr>
            <a:xfrm>
              <a:off x="1919359" y="2763569"/>
              <a:ext cx="118872" cy="118872"/>
            </a:xfrm>
            <a:prstGeom prst="ellips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0" name="Oval 869"/>
            <p:cNvSpPr>
              <a:spLocks noChangeAspect="1"/>
            </p:cNvSpPr>
            <p:nvPr/>
          </p:nvSpPr>
          <p:spPr>
            <a:xfrm>
              <a:off x="2251339" y="3696233"/>
              <a:ext cx="118872" cy="118872"/>
            </a:xfrm>
            <a:prstGeom prst="ellips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1" name="Oval 870"/>
            <p:cNvSpPr>
              <a:spLocks noChangeAspect="1"/>
            </p:cNvSpPr>
            <p:nvPr/>
          </p:nvSpPr>
          <p:spPr>
            <a:xfrm>
              <a:off x="2589143" y="4052958"/>
              <a:ext cx="118872" cy="118872"/>
            </a:xfrm>
            <a:prstGeom prst="ellips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2" name="Oval 871"/>
            <p:cNvSpPr>
              <a:spLocks noChangeAspect="1"/>
            </p:cNvSpPr>
            <p:nvPr/>
          </p:nvSpPr>
          <p:spPr>
            <a:xfrm>
              <a:off x="2897826" y="4254572"/>
              <a:ext cx="118872" cy="118872"/>
            </a:xfrm>
            <a:prstGeom prst="ellips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73" name="Group 872"/>
            <p:cNvGrpSpPr/>
            <p:nvPr/>
          </p:nvGrpSpPr>
          <p:grpSpPr>
            <a:xfrm>
              <a:off x="4241523" y="2990817"/>
              <a:ext cx="115732" cy="209672"/>
              <a:chOff x="4398492" y="3357573"/>
              <a:chExt cx="115732" cy="209672"/>
            </a:xfrm>
            <a:solidFill>
              <a:schemeClr val="accent5">
                <a:lumMod val="50000"/>
              </a:schemeClr>
            </a:solidFill>
          </p:grpSpPr>
          <p:cxnSp>
            <p:nvCxnSpPr>
              <p:cNvPr id="880" name="Straight Connector 879"/>
              <p:cNvCxnSpPr/>
              <p:nvPr/>
            </p:nvCxnSpPr>
            <p:spPr>
              <a:xfrm>
                <a:off x="4456358" y="3358446"/>
                <a:ext cx="0" cy="208799"/>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1" name="Straight Connector 880"/>
              <p:cNvCxnSpPr/>
              <p:nvPr/>
            </p:nvCxnSpPr>
            <p:spPr>
              <a:xfrm>
                <a:off x="4398492" y="3567245"/>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2" name="Straight Connector 881"/>
              <p:cNvCxnSpPr/>
              <p:nvPr/>
            </p:nvCxnSpPr>
            <p:spPr>
              <a:xfrm>
                <a:off x="4398492" y="3357573"/>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874" name="Oval 873"/>
            <p:cNvSpPr>
              <a:spLocks noChangeAspect="1"/>
            </p:cNvSpPr>
            <p:nvPr/>
          </p:nvSpPr>
          <p:spPr>
            <a:xfrm>
              <a:off x="4240305" y="3031666"/>
              <a:ext cx="118872" cy="118872"/>
            </a:xfrm>
            <a:prstGeom prst="ellips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75" name="Group 874"/>
            <p:cNvGrpSpPr/>
            <p:nvPr/>
          </p:nvGrpSpPr>
          <p:grpSpPr>
            <a:xfrm>
              <a:off x="5566529" y="2124849"/>
              <a:ext cx="115732" cy="374733"/>
              <a:chOff x="4398492" y="3357573"/>
              <a:chExt cx="115732" cy="209672"/>
            </a:xfrm>
            <a:solidFill>
              <a:schemeClr val="accent5">
                <a:lumMod val="50000"/>
              </a:schemeClr>
            </a:solidFill>
          </p:grpSpPr>
          <p:cxnSp>
            <p:nvCxnSpPr>
              <p:cNvPr id="877" name="Straight Connector 876"/>
              <p:cNvCxnSpPr/>
              <p:nvPr/>
            </p:nvCxnSpPr>
            <p:spPr>
              <a:xfrm>
                <a:off x="4456358" y="3358446"/>
                <a:ext cx="0" cy="208799"/>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878" name="Straight Connector 877"/>
              <p:cNvCxnSpPr/>
              <p:nvPr/>
            </p:nvCxnSpPr>
            <p:spPr>
              <a:xfrm>
                <a:off x="4398492" y="3567245"/>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879" name="Straight Connector 878"/>
              <p:cNvCxnSpPr/>
              <p:nvPr/>
            </p:nvCxnSpPr>
            <p:spPr>
              <a:xfrm>
                <a:off x="4398492" y="3357573"/>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876" name="Oval 875"/>
            <p:cNvSpPr>
              <a:spLocks noChangeAspect="1"/>
            </p:cNvSpPr>
            <p:nvPr/>
          </p:nvSpPr>
          <p:spPr>
            <a:xfrm>
              <a:off x="5565311" y="2259787"/>
              <a:ext cx="118872" cy="118872"/>
            </a:xfrm>
            <a:prstGeom prst="ellips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21" name="TextBox 1320"/>
          <p:cNvSpPr txBox="1"/>
          <p:nvPr/>
        </p:nvSpPr>
        <p:spPr>
          <a:xfrm rot="16200000">
            <a:off x="4909839" y="3789126"/>
            <a:ext cx="2975110"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Mean % change (±SE) in Total Anti-AChR-Ab</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323" name="TextBox 1322"/>
          <p:cNvSpPr txBox="1"/>
          <p:nvPr/>
        </p:nvSpPr>
        <p:spPr>
          <a:xfrm>
            <a:off x="7641430" y="6006691"/>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325" name="TextBox 1324"/>
          <p:cNvSpPr txBox="1"/>
          <p:nvPr/>
        </p:nvSpPr>
        <p:spPr>
          <a:xfrm>
            <a:off x="7970027" y="6006691"/>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327" name="TextBox 1326"/>
          <p:cNvSpPr txBox="1"/>
          <p:nvPr/>
        </p:nvSpPr>
        <p:spPr>
          <a:xfrm>
            <a:off x="8303353" y="6006691"/>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329" name="TextBox 1328"/>
          <p:cNvSpPr txBox="1"/>
          <p:nvPr/>
        </p:nvSpPr>
        <p:spPr>
          <a:xfrm>
            <a:off x="8633829" y="6006691"/>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3</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331" name="TextBox 1330"/>
          <p:cNvSpPr txBox="1"/>
          <p:nvPr/>
        </p:nvSpPr>
        <p:spPr>
          <a:xfrm>
            <a:off x="9959650" y="6006691"/>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7</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333" name="TextBox 1332"/>
          <p:cNvSpPr txBox="1"/>
          <p:nvPr/>
        </p:nvSpPr>
        <p:spPr>
          <a:xfrm>
            <a:off x="11238882" y="6006691"/>
            <a:ext cx="157094"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11</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334" name="TextBox 1333"/>
          <p:cNvSpPr txBox="1"/>
          <p:nvPr/>
        </p:nvSpPr>
        <p:spPr>
          <a:xfrm>
            <a:off x="6981958" y="5964180"/>
            <a:ext cx="546240"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Week</a:t>
            </a:r>
            <a:endPar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335" name="Rectangle 1334"/>
          <p:cNvSpPr/>
          <p:nvPr/>
        </p:nvSpPr>
        <p:spPr>
          <a:xfrm>
            <a:off x="6957303" y="2421166"/>
            <a:ext cx="4571240" cy="3502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337" name="TextBox 1336"/>
          <p:cNvSpPr txBox="1"/>
          <p:nvPr/>
        </p:nvSpPr>
        <p:spPr>
          <a:xfrm>
            <a:off x="6606339" y="4977304"/>
            <a:ext cx="203582" cy="184666"/>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-60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339" name="TextBox 1338"/>
          <p:cNvSpPr txBox="1"/>
          <p:nvPr/>
        </p:nvSpPr>
        <p:spPr>
          <a:xfrm>
            <a:off x="6606339" y="3913902"/>
            <a:ext cx="203582" cy="184666"/>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341" name="TextBox 1340"/>
          <p:cNvSpPr txBox="1"/>
          <p:nvPr/>
        </p:nvSpPr>
        <p:spPr>
          <a:xfrm>
            <a:off x="6731373" y="3382485"/>
            <a:ext cx="78548" cy="192532"/>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344" name="TextBox 1343"/>
          <p:cNvSpPr txBox="1"/>
          <p:nvPr/>
        </p:nvSpPr>
        <p:spPr>
          <a:xfrm>
            <a:off x="6652826" y="2856416"/>
            <a:ext cx="157095" cy="184666"/>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346" name="TextBox 1345"/>
          <p:cNvSpPr txBox="1"/>
          <p:nvPr/>
        </p:nvSpPr>
        <p:spPr>
          <a:xfrm>
            <a:off x="6606339" y="4438080"/>
            <a:ext cx="203582" cy="184666"/>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-40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grpSp>
        <p:nvGrpSpPr>
          <p:cNvPr id="18" name="Group 17"/>
          <p:cNvGrpSpPr/>
          <p:nvPr/>
        </p:nvGrpSpPr>
        <p:grpSpPr>
          <a:xfrm>
            <a:off x="7606469" y="3258907"/>
            <a:ext cx="3770537" cy="1775512"/>
            <a:chOff x="7606469" y="2697536"/>
            <a:chExt cx="3770537" cy="1775512"/>
          </a:xfrm>
        </p:grpSpPr>
        <p:sp>
          <p:nvSpPr>
            <p:cNvPr id="935" name="Freeform: Shape 934"/>
            <p:cNvSpPr/>
            <p:nvPr/>
          </p:nvSpPr>
          <p:spPr>
            <a:xfrm>
              <a:off x="7664737" y="2770531"/>
              <a:ext cx="3652118" cy="1658312"/>
            </a:xfrm>
            <a:custGeom>
              <a:avLst/>
              <a:gdLst>
                <a:gd name="connsiteX0" fmla="*/ 0 w 1825603"/>
                <a:gd name="connsiteY0" fmla="*/ 0 h 738554"/>
                <a:gd name="connsiteX1" fmla="*/ 169452 w 1825603"/>
                <a:gd name="connsiteY1" fmla="*/ 444411 h 738554"/>
                <a:gd name="connsiteX2" fmla="*/ 338904 w 1825603"/>
                <a:gd name="connsiteY2" fmla="*/ 623455 h 738554"/>
                <a:gd name="connsiteX3" fmla="*/ 505158 w 1825603"/>
                <a:gd name="connsiteY3" fmla="*/ 738554 h 738554"/>
                <a:gd name="connsiteX4" fmla="*/ 1170177 w 1825603"/>
                <a:gd name="connsiteY4" fmla="*/ 367678 h 738554"/>
                <a:gd name="connsiteX5" fmla="*/ 1825603 w 1825603"/>
                <a:gd name="connsiteY5" fmla="*/ 255776 h 738554"/>
                <a:gd name="connsiteX0-1" fmla="*/ 0 w 1825603"/>
                <a:gd name="connsiteY0-2" fmla="*/ 109677 h 848231"/>
                <a:gd name="connsiteX1-3" fmla="*/ 169452 w 1825603"/>
                <a:gd name="connsiteY1-4" fmla="*/ 554088 h 848231"/>
                <a:gd name="connsiteX2-5" fmla="*/ 338904 w 1825603"/>
                <a:gd name="connsiteY2-6" fmla="*/ 733132 h 848231"/>
                <a:gd name="connsiteX3-7" fmla="*/ 505158 w 1825603"/>
                <a:gd name="connsiteY3-8" fmla="*/ 848231 h 848231"/>
                <a:gd name="connsiteX4-9" fmla="*/ 1170177 w 1825603"/>
                <a:gd name="connsiteY4-10" fmla="*/ 477355 h 848231"/>
                <a:gd name="connsiteX5-11" fmla="*/ 1825603 w 1825603"/>
                <a:gd name="connsiteY5-12" fmla="*/ 0 h 848231"/>
                <a:gd name="connsiteX0-13" fmla="*/ 0 w 1825603"/>
                <a:gd name="connsiteY0-14" fmla="*/ 109677 h 848231"/>
                <a:gd name="connsiteX1-15" fmla="*/ 169452 w 1825603"/>
                <a:gd name="connsiteY1-16" fmla="*/ 554088 h 848231"/>
                <a:gd name="connsiteX2-17" fmla="*/ 338904 w 1825603"/>
                <a:gd name="connsiteY2-18" fmla="*/ 733132 h 848231"/>
                <a:gd name="connsiteX3-19" fmla="*/ 505158 w 1825603"/>
                <a:gd name="connsiteY3-20" fmla="*/ 848231 h 848231"/>
                <a:gd name="connsiteX4-21" fmla="*/ 1164360 w 1825603"/>
                <a:gd name="connsiteY4-22" fmla="*/ 297419 h 848231"/>
                <a:gd name="connsiteX5-23" fmla="*/ 1825603 w 1825603"/>
                <a:gd name="connsiteY5-24" fmla="*/ 0 h 848231"/>
                <a:gd name="connsiteX0-25" fmla="*/ 0 w 1825603"/>
                <a:gd name="connsiteY0-26" fmla="*/ 109677 h 830098"/>
                <a:gd name="connsiteX1-27" fmla="*/ 169452 w 1825603"/>
                <a:gd name="connsiteY1-28" fmla="*/ 554088 h 830098"/>
                <a:gd name="connsiteX2-29" fmla="*/ 338904 w 1825603"/>
                <a:gd name="connsiteY2-30" fmla="*/ 733132 h 830098"/>
                <a:gd name="connsiteX3-31" fmla="*/ 503704 w 1825603"/>
                <a:gd name="connsiteY3-32" fmla="*/ 830098 h 830098"/>
                <a:gd name="connsiteX4-33" fmla="*/ 1164360 w 1825603"/>
                <a:gd name="connsiteY4-34" fmla="*/ 297419 h 830098"/>
                <a:gd name="connsiteX5-35" fmla="*/ 1825603 w 1825603"/>
                <a:gd name="connsiteY5-36" fmla="*/ 0 h 830098"/>
                <a:gd name="connsiteX0-37" fmla="*/ 0 w 1825603"/>
                <a:gd name="connsiteY0-38" fmla="*/ 109677 h 830098"/>
                <a:gd name="connsiteX1-39" fmla="*/ 169452 w 1825603"/>
                <a:gd name="connsiteY1-40" fmla="*/ 554088 h 830098"/>
                <a:gd name="connsiteX2-41" fmla="*/ 343267 w 1825603"/>
                <a:gd name="connsiteY2-42" fmla="*/ 758239 h 830098"/>
                <a:gd name="connsiteX3-43" fmla="*/ 503704 w 1825603"/>
                <a:gd name="connsiteY3-44" fmla="*/ 830098 h 830098"/>
                <a:gd name="connsiteX4-45" fmla="*/ 1164360 w 1825603"/>
                <a:gd name="connsiteY4-46" fmla="*/ 297419 h 830098"/>
                <a:gd name="connsiteX5-47" fmla="*/ 1825603 w 1825603"/>
                <a:gd name="connsiteY5-48" fmla="*/ 0 h 830098"/>
                <a:gd name="connsiteX0-49" fmla="*/ 0 w 1825603"/>
                <a:gd name="connsiteY0-50" fmla="*/ 109677 h 830098"/>
                <a:gd name="connsiteX1-51" fmla="*/ 173815 w 1825603"/>
                <a:gd name="connsiteY1-52" fmla="*/ 558273 h 830098"/>
                <a:gd name="connsiteX2-53" fmla="*/ 343267 w 1825603"/>
                <a:gd name="connsiteY2-54" fmla="*/ 758239 h 830098"/>
                <a:gd name="connsiteX3-55" fmla="*/ 503704 w 1825603"/>
                <a:gd name="connsiteY3-56" fmla="*/ 830098 h 830098"/>
                <a:gd name="connsiteX4-57" fmla="*/ 1164360 w 1825603"/>
                <a:gd name="connsiteY4-58" fmla="*/ 297419 h 830098"/>
                <a:gd name="connsiteX5-59" fmla="*/ 1825603 w 1825603"/>
                <a:gd name="connsiteY5-60" fmla="*/ 0 h 830098"/>
                <a:gd name="connsiteX0-61" fmla="*/ 0 w 1825603"/>
                <a:gd name="connsiteY0-62" fmla="*/ 109677 h 830098"/>
                <a:gd name="connsiteX1-63" fmla="*/ 173815 w 1825603"/>
                <a:gd name="connsiteY1-64" fmla="*/ 558273 h 830098"/>
                <a:gd name="connsiteX2-65" fmla="*/ 343267 w 1825603"/>
                <a:gd name="connsiteY2-66" fmla="*/ 758239 h 830098"/>
                <a:gd name="connsiteX3-67" fmla="*/ 503704 w 1825603"/>
                <a:gd name="connsiteY3-68" fmla="*/ 830098 h 830098"/>
                <a:gd name="connsiteX4-69" fmla="*/ 1164360 w 1825603"/>
                <a:gd name="connsiteY4-70" fmla="*/ 297419 h 830098"/>
                <a:gd name="connsiteX5-71" fmla="*/ 1825603 w 1825603"/>
                <a:gd name="connsiteY5-72" fmla="*/ 0 h 830098"/>
                <a:gd name="connsiteX0-73" fmla="*/ 0 w 1825603"/>
                <a:gd name="connsiteY0-74" fmla="*/ 109677 h 830098"/>
                <a:gd name="connsiteX1-75" fmla="*/ 173815 w 1825603"/>
                <a:gd name="connsiteY1-76" fmla="*/ 558273 h 830098"/>
                <a:gd name="connsiteX2-77" fmla="*/ 343267 w 1825603"/>
                <a:gd name="connsiteY2-78" fmla="*/ 758239 h 830098"/>
                <a:gd name="connsiteX3-79" fmla="*/ 503704 w 1825603"/>
                <a:gd name="connsiteY3-80" fmla="*/ 830098 h 830098"/>
                <a:gd name="connsiteX4-81" fmla="*/ 1164360 w 1825603"/>
                <a:gd name="connsiteY4-82" fmla="*/ 297419 h 830098"/>
                <a:gd name="connsiteX5-83" fmla="*/ 1825603 w 1825603"/>
                <a:gd name="connsiteY5-84" fmla="*/ 0 h 830098"/>
                <a:gd name="connsiteX0-85" fmla="*/ 0 w 1825603"/>
                <a:gd name="connsiteY0-86" fmla="*/ 109677 h 830098"/>
                <a:gd name="connsiteX1-87" fmla="*/ 173815 w 1825603"/>
                <a:gd name="connsiteY1-88" fmla="*/ 558273 h 830098"/>
                <a:gd name="connsiteX2-89" fmla="*/ 343267 w 1825603"/>
                <a:gd name="connsiteY2-90" fmla="*/ 758239 h 830098"/>
                <a:gd name="connsiteX3-91" fmla="*/ 503704 w 1825603"/>
                <a:gd name="connsiteY3-92" fmla="*/ 830098 h 830098"/>
                <a:gd name="connsiteX4-93" fmla="*/ 1165815 w 1825603"/>
                <a:gd name="connsiteY4-94" fmla="*/ 307183 h 830098"/>
                <a:gd name="connsiteX5-95" fmla="*/ 1825603 w 1825603"/>
                <a:gd name="connsiteY5-96" fmla="*/ 0 h 830098"/>
                <a:gd name="connsiteX0-97" fmla="*/ 0 w 1825603"/>
                <a:gd name="connsiteY0-98" fmla="*/ 109677 h 830098"/>
                <a:gd name="connsiteX1-99" fmla="*/ 173815 w 1825603"/>
                <a:gd name="connsiteY1-100" fmla="*/ 558273 h 830098"/>
                <a:gd name="connsiteX2-101" fmla="*/ 343267 w 1825603"/>
                <a:gd name="connsiteY2-102" fmla="*/ 758239 h 830098"/>
                <a:gd name="connsiteX3-103" fmla="*/ 503704 w 1825603"/>
                <a:gd name="connsiteY3-104" fmla="*/ 830098 h 830098"/>
                <a:gd name="connsiteX4-105" fmla="*/ 1165815 w 1825603"/>
                <a:gd name="connsiteY4-106" fmla="*/ 307183 h 830098"/>
                <a:gd name="connsiteX5-107" fmla="*/ 1825603 w 1825603"/>
                <a:gd name="connsiteY5-108" fmla="*/ 0 h 830098"/>
                <a:gd name="connsiteX0-109" fmla="*/ 0 w 1823826"/>
                <a:gd name="connsiteY0-110" fmla="*/ 67071 h 787492"/>
                <a:gd name="connsiteX1-111" fmla="*/ 173815 w 1823826"/>
                <a:gd name="connsiteY1-112" fmla="*/ 515667 h 787492"/>
                <a:gd name="connsiteX2-113" fmla="*/ 343267 w 1823826"/>
                <a:gd name="connsiteY2-114" fmla="*/ 715633 h 787492"/>
                <a:gd name="connsiteX3-115" fmla="*/ 503704 w 1823826"/>
                <a:gd name="connsiteY3-116" fmla="*/ 787492 h 787492"/>
                <a:gd name="connsiteX4-117" fmla="*/ 1165815 w 1823826"/>
                <a:gd name="connsiteY4-118" fmla="*/ 264577 h 787492"/>
                <a:gd name="connsiteX5-119" fmla="*/ 1823826 w 1823826"/>
                <a:gd name="connsiteY5-120" fmla="*/ 0 h 787492"/>
                <a:gd name="connsiteX0-121" fmla="*/ 0 w 1823826"/>
                <a:gd name="connsiteY0-122" fmla="*/ 67071 h 787492"/>
                <a:gd name="connsiteX1-123" fmla="*/ 173815 w 1823826"/>
                <a:gd name="connsiteY1-124" fmla="*/ 515667 h 787492"/>
                <a:gd name="connsiteX2-125" fmla="*/ 343267 w 1823826"/>
                <a:gd name="connsiteY2-126" fmla="*/ 715633 h 787492"/>
                <a:gd name="connsiteX3-127" fmla="*/ 503704 w 1823826"/>
                <a:gd name="connsiteY3-128" fmla="*/ 787492 h 787492"/>
                <a:gd name="connsiteX4-129" fmla="*/ 1167592 w 1823826"/>
                <a:gd name="connsiteY4-130" fmla="*/ 215155 h 787492"/>
                <a:gd name="connsiteX5-131" fmla="*/ 1823826 w 1823826"/>
                <a:gd name="connsiteY5-132" fmla="*/ 0 h 787492"/>
                <a:gd name="connsiteX0-133" fmla="*/ 0 w 1823826"/>
                <a:gd name="connsiteY0-134" fmla="*/ 67071 h 787492"/>
                <a:gd name="connsiteX1-135" fmla="*/ 173815 w 1823826"/>
                <a:gd name="connsiteY1-136" fmla="*/ 515667 h 787492"/>
                <a:gd name="connsiteX2-137" fmla="*/ 337937 w 1823826"/>
                <a:gd name="connsiteY2-138" fmla="*/ 773576 h 787492"/>
                <a:gd name="connsiteX3-139" fmla="*/ 503704 w 1823826"/>
                <a:gd name="connsiteY3-140" fmla="*/ 787492 h 787492"/>
                <a:gd name="connsiteX4-141" fmla="*/ 1167592 w 1823826"/>
                <a:gd name="connsiteY4-142" fmla="*/ 215155 h 787492"/>
                <a:gd name="connsiteX5-143" fmla="*/ 1823826 w 1823826"/>
                <a:gd name="connsiteY5-144" fmla="*/ 0 h 787492"/>
                <a:gd name="connsiteX0-145" fmla="*/ 0 w 1823826"/>
                <a:gd name="connsiteY0-146" fmla="*/ 67071 h 785788"/>
                <a:gd name="connsiteX1-147" fmla="*/ 173815 w 1823826"/>
                <a:gd name="connsiteY1-148" fmla="*/ 515667 h 785788"/>
                <a:gd name="connsiteX2-149" fmla="*/ 337937 w 1823826"/>
                <a:gd name="connsiteY2-150" fmla="*/ 773576 h 785788"/>
                <a:gd name="connsiteX3-151" fmla="*/ 503704 w 1823826"/>
                <a:gd name="connsiteY3-152" fmla="*/ 785788 h 785788"/>
                <a:gd name="connsiteX4-153" fmla="*/ 1167592 w 1823826"/>
                <a:gd name="connsiteY4-154" fmla="*/ 215155 h 785788"/>
                <a:gd name="connsiteX5-155" fmla="*/ 1823826 w 1823826"/>
                <a:gd name="connsiteY5-156" fmla="*/ 0 h 785788"/>
                <a:gd name="connsiteX0-157" fmla="*/ 0 w 1823826"/>
                <a:gd name="connsiteY0-158" fmla="*/ 67071 h 794309"/>
                <a:gd name="connsiteX1-159" fmla="*/ 173815 w 1823826"/>
                <a:gd name="connsiteY1-160" fmla="*/ 515667 h 794309"/>
                <a:gd name="connsiteX2-161" fmla="*/ 337937 w 1823826"/>
                <a:gd name="connsiteY2-162" fmla="*/ 773576 h 794309"/>
                <a:gd name="connsiteX3-163" fmla="*/ 500150 w 1823826"/>
                <a:gd name="connsiteY3-164" fmla="*/ 794309 h 794309"/>
                <a:gd name="connsiteX4-165" fmla="*/ 1167592 w 1823826"/>
                <a:gd name="connsiteY4-166" fmla="*/ 215155 h 794309"/>
                <a:gd name="connsiteX5-167" fmla="*/ 1823826 w 1823826"/>
                <a:gd name="connsiteY5-168" fmla="*/ 0 h 794309"/>
                <a:gd name="connsiteX0-169" fmla="*/ 0 w 1823826"/>
                <a:gd name="connsiteY0-170" fmla="*/ 67071 h 794309"/>
                <a:gd name="connsiteX1-171" fmla="*/ 180922 w 1823826"/>
                <a:gd name="connsiteY1-172" fmla="*/ 592357 h 794309"/>
                <a:gd name="connsiteX2-173" fmla="*/ 337937 w 1823826"/>
                <a:gd name="connsiteY2-174" fmla="*/ 773576 h 794309"/>
                <a:gd name="connsiteX3-175" fmla="*/ 500150 w 1823826"/>
                <a:gd name="connsiteY3-176" fmla="*/ 794309 h 794309"/>
                <a:gd name="connsiteX4-177" fmla="*/ 1167592 w 1823826"/>
                <a:gd name="connsiteY4-178" fmla="*/ 215155 h 794309"/>
                <a:gd name="connsiteX5-179" fmla="*/ 1823826 w 1823826"/>
                <a:gd name="connsiteY5-180" fmla="*/ 0 h 794309"/>
                <a:gd name="connsiteX0-181" fmla="*/ 0 w 1823826"/>
                <a:gd name="connsiteY0-182" fmla="*/ 68775 h 794309"/>
                <a:gd name="connsiteX1-183" fmla="*/ 180922 w 1823826"/>
                <a:gd name="connsiteY1-184" fmla="*/ 592357 h 794309"/>
                <a:gd name="connsiteX2-185" fmla="*/ 337937 w 1823826"/>
                <a:gd name="connsiteY2-186" fmla="*/ 773576 h 794309"/>
                <a:gd name="connsiteX3-187" fmla="*/ 500150 w 1823826"/>
                <a:gd name="connsiteY3-188" fmla="*/ 794309 h 794309"/>
                <a:gd name="connsiteX4-189" fmla="*/ 1167592 w 1823826"/>
                <a:gd name="connsiteY4-190" fmla="*/ 215155 h 794309"/>
                <a:gd name="connsiteX5-191" fmla="*/ 1823826 w 1823826"/>
                <a:gd name="connsiteY5-192" fmla="*/ 0 h 794309"/>
                <a:gd name="connsiteX0-193" fmla="*/ 0 w 1823826"/>
                <a:gd name="connsiteY0-194" fmla="*/ 68775 h 794309"/>
                <a:gd name="connsiteX1-195" fmla="*/ 172038 w 1823826"/>
                <a:gd name="connsiteY1-196" fmla="*/ 583836 h 794309"/>
                <a:gd name="connsiteX2-197" fmla="*/ 337937 w 1823826"/>
                <a:gd name="connsiteY2-198" fmla="*/ 773576 h 794309"/>
                <a:gd name="connsiteX3-199" fmla="*/ 500150 w 1823826"/>
                <a:gd name="connsiteY3-200" fmla="*/ 794309 h 794309"/>
                <a:gd name="connsiteX4-201" fmla="*/ 1167592 w 1823826"/>
                <a:gd name="connsiteY4-202" fmla="*/ 215155 h 794309"/>
                <a:gd name="connsiteX5-203" fmla="*/ 1823826 w 1823826"/>
                <a:gd name="connsiteY5-204" fmla="*/ 0 h 79430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823826" h="794309">
                  <a:moveTo>
                    <a:pt x="0" y="68775"/>
                  </a:moveTo>
                  <a:lnTo>
                    <a:pt x="172038" y="583836"/>
                  </a:lnTo>
                  <a:lnTo>
                    <a:pt x="337937" y="773576"/>
                  </a:lnTo>
                  <a:lnTo>
                    <a:pt x="500150" y="794309"/>
                  </a:lnTo>
                  <a:lnTo>
                    <a:pt x="1167592" y="215155"/>
                  </a:lnTo>
                  <a:lnTo>
                    <a:pt x="1823826" y="0"/>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36" name="Oval 935"/>
            <p:cNvSpPr/>
            <p:nvPr/>
          </p:nvSpPr>
          <p:spPr>
            <a:xfrm>
              <a:off x="7606469" y="2861484"/>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37" name="Oval 936"/>
            <p:cNvSpPr/>
            <p:nvPr/>
          </p:nvSpPr>
          <p:spPr>
            <a:xfrm>
              <a:off x="7947813" y="3931557"/>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38" name="Oval 937"/>
            <p:cNvSpPr/>
            <p:nvPr/>
          </p:nvSpPr>
          <p:spPr>
            <a:xfrm>
              <a:off x="8281762" y="4313004"/>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39" name="Oval 938"/>
            <p:cNvSpPr/>
            <p:nvPr/>
          </p:nvSpPr>
          <p:spPr>
            <a:xfrm>
              <a:off x="8593021" y="4354176"/>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940" name="Group 939"/>
            <p:cNvGrpSpPr/>
            <p:nvPr/>
          </p:nvGrpSpPr>
          <p:grpSpPr>
            <a:xfrm>
              <a:off x="9940596" y="3134887"/>
              <a:ext cx="115732" cy="156242"/>
              <a:chOff x="1285875" y="1490663"/>
              <a:chExt cx="50006" cy="100012"/>
            </a:xfrm>
            <a:solidFill>
              <a:schemeClr val="accent1"/>
            </a:solidFill>
          </p:grpSpPr>
          <p:cxnSp>
            <p:nvCxnSpPr>
              <p:cNvPr id="947" name="Straight Connector 946"/>
              <p:cNvCxnSpPr/>
              <p:nvPr/>
            </p:nvCxnSpPr>
            <p:spPr>
              <a:xfrm>
                <a:off x="1310878" y="1490663"/>
                <a:ext cx="0" cy="100012"/>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48" name="Straight Connector 947"/>
              <p:cNvCxnSpPr/>
              <p:nvPr/>
            </p:nvCxnSpPr>
            <p:spPr>
              <a:xfrm>
                <a:off x="1285875" y="1490663"/>
                <a:ext cx="50006"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49" name="Straight Connector 948"/>
              <p:cNvCxnSpPr/>
              <p:nvPr/>
            </p:nvCxnSpPr>
            <p:spPr>
              <a:xfrm>
                <a:off x="1285875" y="1590675"/>
                <a:ext cx="50006"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41" name="Oval 940"/>
            <p:cNvSpPr/>
            <p:nvPr/>
          </p:nvSpPr>
          <p:spPr>
            <a:xfrm>
              <a:off x="9937840" y="3151162"/>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942" name="Group 941"/>
            <p:cNvGrpSpPr/>
            <p:nvPr/>
          </p:nvGrpSpPr>
          <p:grpSpPr>
            <a:xfrm>
              <a:off x="11258518" y="2697536"/>
              <a:ext cx="115732" cy="159519"/>
              <a:chOff x="1285875" y="1490663"/>
              <a:chExt cx="50006" cy="100012"/>
            </a:xfrm>
            <a:solidFill>
              <a:schemeClr val="accent1"/>
            </a:solidFill>
          </p:grpSpPr>
          <p:cxnSp>
            <p:nvCxnSpPr>
              <p:cNvPr id="944" name="Straight Connector 943"/>
              <p:cNvCxnSpPr/>
              <p:nvPr/>
            </p:nvCxnSpPr>
            <p:spPr>
              <a:xfrm>
                <a:off x="1310878" y="1490663"/>
                <a:ext cx="0" cy="100012"/>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45" name="Straight Connector 944"/>
              <p:cNvCxnSpPr/>
              <p:nvPr/>
            </p:nvCxnSpPr>
            <p:spPr>
              <a:xfrm>
                <a:off x="1285875" y="1490663"/>
                <a:ext cx="50006"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46" name="Straight Connector 945"/>
              <p:cNvCxnSpPr/>
              <p:nvPr/>
            </p:nvCxnSpPr>
            <p:spPr>
              <a:xfrm>
                <a:off x="1285875" y="1588294"/>
                <a:ext cx="50006"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43" name="Oval 942"/>
            <p:cNvSpPr/>
            <p:nvPr/>
          </p:nvSpPr>
          <p:spPr>
            <a:xfrm>
              <a:off x="11255762" y="2722565"/>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grpSp>
        <p:nvGrpSpPr>
          <p:cNvPr id="19" name="Group 18"/>
          <p:cNvGrpSpPr/>
          <p:nvPr/>
        </p:nvGrpSpPr>
        <p:grpSpPr>
          <a:xfrm>
            <a:off x="7605871" y="3094651"/>
            <a:ext cx="3773560" cy="1975058"/>
            <a:chOff x="7605871" y="2533280"/>
            <a:chExt cx="3773560" cy="1975058"/>
          </a:xfrm>
        </p:grpSpPr>
        <p:sp>
          <p:nvSpPr>
            <p:cNvPr id="1348" name="Freeform: Shape 1347"/>
            <p:cNvSpPr/>
            <p:nvPr/>
          </p:nvSpPr>
          <p:spPr>
            <a:xfrm>
              <a:off x="7671875" y="2696267"/>
              <a:ext cx="3649838" cy="1772473"/>
            </a:xfrm>
            <a:custGeom>
              <a:avLst/>
              <a:gdLst>
                <a:gd name="connsiteX0" fmla="*/ 0 w 3660512"/>
                <a:gd name="connsiteY0" fmla="*/ 157253 h 1697755"/>
                <a:gd name="connsiteX1" fmla="*/ 329067 w 3660512"/>
                <a:gd name="connsiteY1" fmla="*/ 1185225 h 1697755"/>
                <a:gd name="connsiteX2" fmla="*/ 681432 w 3660512"/>
                <a:gd name="connsiteY2" fmla="*/ 1560886 h 1697755"/>
                <a:gd name="connsiteX3" fmla="*/ 984290 w 3660512"/>
                <a:gd name="connsiteY3" fmla="*/ 1697755 h 1697755"/>
                <a:gd name="connsiteX4" fmla="*/ 2332593 w 3660512"/>
                <a:gd name="connsiteY4" fmla="*/ 559123 h 1697755"/>
                <a:gd name="connsiteX5" fmla="*/ 3660512 w 3660512"/>
                <a:gd name="connsiteY5" fmla="*/ 0 h 1697755"/>
                <a:gd name="connsiteX0-1" fmla="*/ 0 w 3660512"/>
                <a:gd name="connsiteY0-2" fmla="*/ 157253 h 1697755"/>
                <a:gd name="connsiteX1-3" fmla="*/ 329067 w 3660512"/>
                <a:gd name="connsiteY1-4" fmla="*/ 1185225 h 1697755"/>
                <a:gd name="connsiteX2-5" fmla="*/ 681432 w 3660512"/>
                <a:gd name="connsiteY2-6" fmla="*/ 1560886 h 1697755"/>
                <a:gd name="connsiteX3-7" fmla="*/ 984290 w 3660512"/>
                <a:gd name="connsiteY3-8" fmla="*/ 1697755 h 1697755"/>
                <a:gd name="connsiteX4-9" fmla="*/ 2329035 w 3660512"/>
                <a:gd name="connsiteY4-10" fmla="*/ 413246 h 1697755"/>
                <a:gd name="connsiteX5-11" fmla="*/ 3660512 w 3660512"/>
                <a:gd name="connsiteY5-12" fmla="*/ 0 h 1697755"/>
                <a:gd name="connsiteX0-13" fmla="*/ 0 w 3660512"/>
                <a:gd name="connsiteY0-14" fmla="*/ 196391 h 1736893"/>
                <a:gd name="connsiteX1-15" fmla="*/ 329067 w 3660512"/>
                <a:gd name="connsiteY1-16" fmla="*/ 1224363 h 1736893"/>
                <a:gd name="connsiteX2-17" fmla="*/ 681432 w 3660512"/>
                <a:gd name="connsiteY2-18" fmla="*/ 1600024 h 1736893"/>
                <a:gd name="connsiteX3-19" fmla="*/ 984290 w 3660512"/>
                <a:gd name="connsiteY3-20" fmla="*/ 1736893 h 1736893"/>
                <a:gd name="connsiteX4-21" fmla="*/ 2329035 w 3660512"/>
                <a:gd name="connsiteY4-22" fmla="*/ 452384 h 1736893"/>
                <a:gd name="connsiteX5-23" fmla="*/ 3660512 w 3660512"/>
                <a:gd name="connsiteY5-24" fmla="*/ 0 h 1736893"/>
                <a:gd name="connsiteX0-25" fmla="*/ 0 w 3660512"/>
                <a:gd name="connsiteY0-26" fmla="*/ 196391 h 1772473"/>
                <a:gd name="connsiteX1-27" fmla="*/ 329067 w 3660512"/>
                <a:gd name="connsiteY1-28" fmla="*/ 1224363 h 1772473"/>
                <a:gd name="connsiteX2-29" fmla="*/ 681432 w 3660512"/>
                <a:gd name="connsiteY2-30" fmla="*/ 1600024 h 1772473"/>
                <a:gd name="connsiteX3-31" fmla="*/ 998522 w 3660512"/>
                <a:gd name="connsiteY3-32" fmla="*/ 1772473 h 1772473"/>
                <a:gd name="connsiteX4-33" fmla="*/ 2329035 w 3660512"/>
                <a:gd name="connsiteY4-34" fmla="*/ 452384 h 1772473"/>
                <a:gd name="connsiteX5-35" fmla="*/ 3660512 w 3660512"/>
                <a:gd name="connsiteY5-36" fmla="*/ 0 h 1772473"/>
                <a:gd name="connsiteX0-37" fmla="*/ 0 w 3660512"/>
                <a:gd name="connsiteY0-38" fmla="*/ 196391 h 1772473"/>
                <a:gd name="connsiteX1-39" fmla="*/ 329067 w 3660512"/>
                <a:gd name="connsiteY1-40" fmla="*/ 1224363 h 1772473"/>
                <a:gd name="connsiteX2-41" fmla="*/ 681432 w 3660512"/>
                <a:gd name="connsiteY2-42" fmla="*/ 1600024 h 1772473"/>
                <a:gd name="connsiteX3-43" fmla="*/ 998522 w 3660512"/>
                <a:gd name="connsiteY3-44" fmla="*/ 1772473 h 1772473"/>
                <a:gd name="connsiteX4-45" fmla="*/ 2329035 w 3660512"/>
                <a:gd name="connsiteY4-46" fmla="*/ 452384 h 1772473"/>
                <a:gd name="connsiteX5-47" fmla="*/ 3660512 w 3660512"/>
                <a:gd name="connsiteY5-48" fmla="*/ 0 h 1772473"/>
                <a:gd name="connsiteX0-49" fmla="*/ 0 w 3660512"/>
                <a:gd name="connsiteY0-50" fmla="*/ 196391 h 1772473"/>
                <a:gd name="connsiteX1-51" fmla="*/ 329067 w 3660512"/>
                <a:gd name="connsiteY1-52" fmla="*/ 1224363 h 1772473"/>
                <a:gd name="connsiteX2-53" fmla="*/ 677874 w 3660512"/>
                <a:gd name="connsiteY2-54" fmla="*/ 1639162 h 1772473"/>
                <a:gd name="connsiteX3-55" fmla="*/ 998522 w 3660512"/>
                <a:gd name="connsiteY3-56" fmla="*/ 1772473 h 1772473"/>
                <a:gd name="connsiteX4-57" fmla="*/ 2329035 w 3660512"/>
                <a:gd name="connsiteY4-58" fmla="*/ 452384 h 1772473"/>
                <a:gd name="connsiteX5-59" fmla="*/ 3660512 w 3660512"/>
                <a:gd name="connsiteY5-60" fmla="*/ 0 h 1772473"/>
                <a:gd name="connsiteX0-61" fmla="*/ 0 w 3660512"/>
                <a:gd name="connsiteY0-62" fmla="*/ 196391 h 1772473"/>
                <a:gd name="connsiteX1-63" fmla="*/ 346856 w 3660512"/>
                <a:gd name="connsiteY1-64" fmla="*/ 1341777 h 1772473"/>
                <a:gd name="connsiteX2-65" fmla="*/ 677874 w 3660512"/>
                <a:gd name="connsiteY2-66" fmla="*/ 1639162 h 1772473"/>
                <a:gd name="connsiteX3-67" fmla="*/ 998522 w 3660512"/>
                <a:gd name="connsiteY3-68" fmla="*/ 1772473 h 1772473"/>
                <a:gd name="connsiteX4-69" fmla="*/ 2329035 w 3660512"/>
                <a:gd name="connsiteY4-70" fmla="*/ 452384 h 1772473"/>
                <a:gd name="connsiteX5-71" fmla="*/ 3660512 w 3660512"/>
                <a:gd name="connsiteY5-72" fmla="*/ 0 h 1772473"/>
                <a:gd name="connsiteX0-73" fmla="*/ 0 w 3649838"/>
                <a:gd name="connsiteY0-74" fmla="*/ 231971 h 1772473"/>
                <a:gd name="connsiteX1-75" fmla="*/ 336182 w 3649838"/>
                <a:gd name="connsiteY1-76" fmla="*/ 1341777 h 1772473"/>
                <a:gd name="connsiteX2-77" fmla="*/ 667200 w 3649838"/>
                <a:gd name="connsiteY2-78" fmla="*/ 1639162 h 1772473"/>
                <a:gd name="connsiteX3-79" fmla="*/ 987848 w 3649838"/>
                <a:gd name="connsiteY3-80" fmla="*/ 1772473 h 1772473"/>
                <a:gd name="connsiteX4-81" fmla="*/ 2318361 w 3649838"/>
                <a:gd name="connsiteY4-82" fmla="*/ 452384 h 1772473"/>
                <a:gd name="connsiteX5-83" fmla="*/ 3649838 w 3649838"/>
                <a:gd name="connsiteY5-84" fmla="*/ 0 h 177247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649838" h="1772473">
                  <a:moveTo>
                    <a:pt x="0" y="231971"/>
                  </a:moveTo>
                  <a:lnTo>
                    <a:pt x="336182" y="1341777"/>
                  </a:lnTo>
                  <a:lnTo>
                    <a:pt x="667200" y="1639162"/>
                  </a:lnTo>
                  <a:lnTo>
                    <a:pt x="987848" y="1772473"/>
                  </a:lnTo>
                  <a:lnTo>
                    <a:pt x="2318361" y="452384"/>
                  </a:lnTo>
                  <a:lnTo>
                    <a:pt x="3649838" y="0"/>
                  </a:lnTo>
                </a:path>
              </a:pathLst>
            </a:cu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9" name="Oval 1348"/>
            <p:cNvSpPr/>
            <p:nvPr/>
          </p:nvSpPr>
          <p:spPr>
            <a:xfrm>
              <a:off x="7605871" y="2858675"/>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0" name="Oval 1349"/>
            <p:cNvSpPr/>
            <p:nvPr/>
          </p:nvSpPr>
          <p:spPr>
            <a:xfrm>
              <a:off x="7946587" y="3971064"/>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1" name="Oval 1350"/>
            <p:cNvSpPr/>
            <p:nvPr/>
          </p:nvSpPr>
          <p:spPr>
            <a:xfrm>
              <a:off x="8284391" y="4256801"/>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2" name="Oval 1351"/>
            <p:cNvSpPr/>
            <p:nvPr/>
          </p:nvSpPr>
          <p:spPr>
            <a:xfrm>
              <a:off x="8593074" y="4389466"/>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3" name="Oval 1352"/>
            <p:cNvSpPr/>
            <p:nvPr/>
          </p:nvSpPr>
          <p:spPr>
            <a:xfrm>
              <a:off x="9937504" y="3089761"/>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4" name="Oval 1353"/>
            <p:cNvSpPr/>
            <p:nvPr/>
          </p:nvSpPr>
          <p:spPr>
            <a:xfrm>
              <a:off x="11260559" y="2640606"/>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55" name="Group 1354"/>
            <p:cNvGrpSpPr/>
            <p:nvPr/>
          </p:nvGrpSpPr>
          <p:grpSpPr>
            <a:xfrm>
              <a:off x="9939074" y="3052153"/>
              <a:ext cx="115732" cy="206954"/>
              <a:chOff x="4398492" y="3357573"/>
              <a:chExt cx="115732" cy="209672"/>
            </a:xfrm>
          </p:grpSpPr>
          <p:cxnSp>
            <p:nvCxnSpPr>
              <p:cNvPr id="1360" name="Straight Connector 1359"/>
              <p:cNvCxnSpPr/>
              <p:nvPr/>
            </p:nvCxnSpPr>
            <p:spPr>
              <a:xfrm>
                <a:off x="4456358" y="3358446"/>
                <a:ext cx="0" cy="208799"/>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61" name="Straight Connector 1360"/>
              <p:cNvCxnSpPr/>
              <p:nvPr/>
            </p:nvCxnSpPr>
            <p:spPr>
              <a:xfrm>
                <a:off x="4398492" y="3567245"/>
                <a:ext cx="115732" cy="0"/>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62" name="Straight Connector 1361"/>
              <p:cNvCxnSpPr/>
              <p:nvPr/>
            </p:nvCxnSpPr>
            <p:spPr>
              <a:xfrm>
                <a:off x="4398492" y="3357573"/>
                <a:ext cx="115732" cy="0"/>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356" name="Group 1355"/>
            <p:cNvGrpSpPr/>
            <p:nvPr/>
          </p:nvGrpSpPr>
          <p:grpSpPr>
            <a:xfrm>
              <a:off x="11261777" y="2533280"/>
              <a:ext cx="115732" cy="338008"/>
              <a:chOff x="4398492" y="3357573"/>
              <a:chExt cx="115732" cy="209672"/>
            </a:xfrm>
          </p:grpSpPr>
          <p:cxnSp>
            <p:nvCxnSpPr>
              <p:cNvPr id="1357" name="Straight Connector 1356"/>
              <p:cNvCxnSpPr/>
              <p:nvPr/>
            </p:nvCxnSpPr>
            <p:spPr>
              <a:xfrm>
                <a:off x="4456358" y="3358446"/>
                <a:ext cx="0" cy="208799"/>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58" name="Straight Connector 1357"/>
              <p:cNvCxnSpPr/>
              <p:nvPr/>
            </p:nvCxnSpPr>
            <p:spPr>
              <a:xfrm>
                <a:off x="4398492" y="3567245"/>
                <a:ext cx="115732" cy="0"/>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59" name="Straight Connector 1358"/>
              <p:cNvCxnSpPr/>
              <p:nvPr/>
            </p:nvCxnSpPr>
            <p:spPr>
              <a:xfrm>
                <a:off x="4398492" y="3357573"/>
                <a:ext cx="115732" cy="0"/>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635" name="Group 1634"/>
            <p:cNvGrpSpPr/>
            <p:nvPr/>
          </p:nvGrpSpPr>
          <p:grpSpPr>
            <a:xfrm>
              <a:off x="7612120" y="2849348"/>
              <a:ext cx="115732" cy="150026"/>
              <a:chOff x="4398492" y="3357573"/>
              <a:chExt cx="115732" cy="209672"/>
            </a:xfrm>
          </p:grpSpPr>
          <p:cxnSp>
            <p:nvCxnSpPr>
              <p:cNvPr id="1636" name="Straight Connector 1635"/>
              <p:cNvCxnSpPr/>
              <p:nvPr/>
            </p:nvCxnSpPr>
            <p:spPr>
              <a:xfrm>
                <a:off x="4456358" y="3358446"/>
                <a:ext cx="0" cy="208799"/>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37" name="Straight Connector 1636"/>
              <p:cNvCxnSpPr/>
              <p:nvPr/>
            </p:nvCxnSpPr>
            <p:spPr>
              <a:xfrm>
                <a:off x="4398492" y="3567245"/>
                <a:ext cx="115732" cy="0"/>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38" name="Straight Connector 1637"/>
              <p:cNvCxnSpPr/>
              <p:nvPr/>
            </p:nvCxnSpPr>
            <p:spPr>
              <a:xfrm>
                <a:off x="4398492" y="3357573"/>
                <a:ext cx="115732" cy="0"/>
              </a:xfrm>
              <a:prstGeom prst="line">
                <a:avLst/>
              </a:prstGeom>
              <a:solidFill>
                <a:schemeClr val="accent1"/>
              </a:solidFill>
              <a:ln w="9525">
                <a:solidFill>
                  <a:schemeClr val="accent2"/>
                </a:solidFill>
              </a:ln>
            </p:spPr>
            <p:style>
              <a:lnRef idx="1">
                <a:schemeClr val="accent1"/>
              </a:lnRef>
              <a:fillRef idx="0">
                <a:schemeClr val="accent1"/>
              </a:fillRef>
              <a:effectRef idx="0">
                <a:schemeClr val="accent1"/>
              </a:effectRef>
              <a:fontRef idx="minor">
                <a:schemeClr val="tx1"/>
              </a:fontRef>
            </p:style>
          </p:cxnSp>
        </p:grpSp>
      </p:grpSp>
      <p:grpSp>
        <p:nvGrpSpPr>
          <p:cNvPr id="20" name="Group 19"/>
          <p:cNvGrpSpPr/>
          <p:nvPr/>
        </p:nvGrpSpPr>
        <p:grpSpPr>
          <a:xfrm>
            <a:off x="7613256" y="3276650"/>
            <a:ext cx="3764824" cy="1718326"/>
            <a:chOff x="7613256" y="2715279"/>
            <a:chExt cx="3764824" cy="1718326"/>
          </a:xfrm>
        </p:grpSpPr>
        <p:sp>
          <p:nvSpPr>
            <p:cNvPr id="1364" name="Freeform: Shape 1363"/>
            <p:cNvSpPr/>
            <p:nvPr/>
          </p:nvSpPr>
          <p:spPr>
            <a:xfrm>
              <a:off x="7687022" y="2878732"/>
              <a:ext cx="3650484" cy="1507823"/>
            </a:xfrm>
            <a:custGeom>
              <a:avLst/>
              <a:gdLst>
                <a:gd name="connsiteX0" fmla="*/ 0 w 3657600"/>
                <a:gd name="connsiteY0" fmla="*/ 238792 h 1750173"/>
                <a:gd name="connsiteX1" fmla="*/ 343628 w 3657600"/>
                <a:gd name="connsiteY1" fmla="*/ 1237643 h 1750173"/>
                <a:gd name="connsiteX2" fmla="*/ 678520 w 3657600"/>
                <a:gd name="connsiteY2" fmla="*/ 1642425 h 1750173"/>
                <a:gd name="connsiteX3" fmla="*/ 987203 w 3657600"/>
                <a:gd name="connsiteY3" fmla="*/ 1750173 h 1750173"/>
                <a:gd name="connsiteX4" fmla="*/ 2329682 w 3657600"/>
                <a:gd name="connsiteY4" fmla="*/ 611541 h 1750173"/>
                <a:gd name="connsiteX5" fmla="*/ 3657600 w 3657600"/>
                <a:gd name="connsiteY5" fmla="*/ 0 h 1750173"/>
                <a:gd name="connsiteX0-1" fmla="*/ 0 w 3671832"/>
                <a:gd name="connsiteY0-2" fmla="*/ 0 h 1511381"/>
                <a:gd name="connsiteX1-3" fmla="*/ 343628 w 3671832"/>
                <a:gd name="connsiteY1-4" fmla="*/ 998851 h 1511381"/>
                <a:gd name="connsiteX2-5" fmla="*/ 678520 w 3671832"/>
                <a:gd name="connsiteY2-6" fmla="*/ 1403633 h 1511381"/>
                <a:gd name="connsiteX3-7" fmla="*/ 987203 w 3671832"/>
                <a:gd name="connsiteY3-8" fmla="*/ 1511381 h 1511381"/>
                <a:gd name="connsiteX4-9" fmla="*/ 2329682 w 3671832"/>
                <a:gd name="connsiteY4-10" fmla="*/ 372749 h 1511381"/>
                <a:gd name="connsiteX5-11" fmla="*/ 3671832 w 3671832"/>
                <a:gd name="connsiteY5-12" fmla="*/ 63636 h 1511381"/>
                <a:gd name="connsiteX0-13" fmla="*/ 0 w 3671832"/>
                <a:gd name="connsiteY0-14" fmla="*/ 0 h 1511381"/>
                <a:gd name="connsiteX1-15" fmla="*/ 343628 w 3671832"/>
                <a:gd name="connsiteY1-16" fmla="*/ 998851 h 1511381"/>
                <a:gd name="connsiteX2-17" fmla="*/ 678520 w 3671832"/>
                <a:gd name="connsiteY2-18" fmla="*/ 1403633 h 1511381"/>
                <a:gd name="connsiteX3-19" fmla="*/ 987203 w 3671832"/>
                <a:gd name="connsiteY3-20" fmla="*/ 1511381 h 1511381"/>
                <a:gd name="connsiteX4-21" fmla="*/ 2336798 w 3671832"/>
                <a:gd name="connsiteY4-22" fmla="*/ 354959 h 1511381"/>
                <a:gd name="connsiteX5-23" fmla="*/ 3671832 w 3671832"/>
                <a:gd name="connsiteY5-24" fmla="*/ 63636 h 1511381"/>
                <a:gd name="connsiteX0-25" fmla="*/ 0 w 3671832"/>
                <a:gd name="connsiteY0-26" fmla="*/ 0 h 1511381"/>
                <a:gd name="connsiteX1-27" fmla="*/ 343628 w 3671832"/>
                <a:gd name="connsiteY1-28" fmla="*/ 998851 h 1511381"/>
                <a:gd name="connsiteX2-29" fmla="*/ 671404 w 3671832"/>
                <a:gd name="connsiteY2-30" fmla="*/ 1474793 h 1511381"/>
                <a:gd name="connsiteX3-31" fmla="*/ 987203 w 3671832"/>
                <a:gd name="connsiteY3-32" fmla="*/ 1511381 h 1511381"/>
                <a:gd name="connsiteX4-33" fmla="*/ 2336798 w 3671832"/>
                <a:gd name="connsiteY4-34" fmla="*/ 354959 h 1511381"/>
                <a:gd name="connsiteX5-35" fmla="*/ 3671832 w 3671832"/>
                <a:gd name="connsiteY5-36" fmla="*/ 63636 h 1511381"/>
                <a:gd name="connsiteX0-37" fmla="*/ 0 w 3671832"/>
                <a:gd name="connsiteY0-38" fmla="*/ 0 h 1511381"/>
                <a:gd name="connsiteX1-39" fmla="*/ 357860 w 3671832"/>
                <a:gd name="connsiteY1-40" fmla="*/ 1130496 h 1511381"/>
                <a:gd name="connsiteX2-41" fmla="*/ 671404 w 3671832"/>
                <a:gd name="connsiteY2-42" fmla="*/ 1474793 h 1511381"/>
                <a:gd name="connsiteX3-43" fmla="*/ 987203 w 3671832"/>
                <a:gd name="connsiteY3-44" fmla="*/ 1511381 h 1511381"/>
                <a:gd name="connsiteX4-45" fmla="*/ 2336798 w 3671832"/>
                <a:gd name="connsiteY4-46" fmla="*/ 354959 h 1511381"/>
                <a:gd name="connsiteX5-47" fmla="*/ 3671832 w 3671832"/>
                <a:gd name="connsiteY5-48" fmla="*/ 63636 h 1511381"/>
                <a:gd name="connsiteX0-49" fmla="*/ 0 w 3650484"/>
                <a:gd name="connsiteY0-50" fmla="*/ 0 h 1507823"/>
                <a:gd name="connsiteX1-51" fmla="*/ 336512 w 3650484"/>
                <a:gd name="connsiteY1-52" fmla="*/ 1126938 h 1507823"/>
                <a:gd name="connsiteX2-53" fmla="*/ 650056 w 3650484"/>
                <a:gd name="connsiteY2-54" fmla="*/ 1471235 h 1507823"/>
                <a:gd name="connsiteX3-55" fmla="*/ 965855 w 3650484"/>
                <a:gd name="connsiteY3-56" fmla="*/ 1507823 h 1507823"/>
                <a:gd name="connsiteX4-57" fmla="*/ 2315450 w 3650484"/>
                <a:gd name="connsiteY4-58" fmla="*/ 351401 h 1507823"/>
                <a:gd name="connsiteX5-59" fmla="*/ 3650484 w 3650484"/>
                <a:gd name="connsiteY5-60" fmla="*/ 60078 h 150782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650484" h="1507823">
                  <a:moveTo>
                    <a:pt x="0" y="0"/>
                  </a:moveTo>
                  <a:lnTo>
                    <a:pt x="336512" y="1126938"/>
                  </a:lnTo>
                  <a:lnTo>
                    <a:pt x="650056" y="1471235"/>
                  </a:lnTo>
                  <a:lnTo>
                    <a:pt x="965855" y="1507823"/>
                  </a:lnTo>
                  <a:lnTo>
                    <a:pt x="2315450" y="351401"/>
                  </a:lnTo>
                  <a:lnTo>
                    <a:pt x="3650484" y="60078"/>
                  </a:lnTo>
                </a:path>
              </a:pathLst>
            </a:cu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65" name="Group 1364"/>
            <p:cNvGrpSpPr/>
            <p:nvPr/>
          </p:nvGrpSpPr>
          <p:grpSpPr>
            <a:xfrm>
              <a:off x="7614474" y="2715279"/>
              <a:ext cx="115732" cy="220052"/>
              <a:chOff x="4398492" y="3357573"/>
              <a:chExt cx="115732" cy="209672"/>
            </a:xfrm>
          </p:grpSpPr>
          <p:cxnSp>
            <p:nvCxnSpPr>
              <p:cNvPr id="1550" name="Straight Connector 1549"/>
              <p:cNvCxnSpPr/>
              <p:nvPr/>
            </p:nvCxnSpPr>
            <p:spPr>
              <a:xfrm>
                <a:off x="4456358" y="3358446"/>
                <a:ext cx="0" cy="208799"/>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51" name="Straight Connector 1550"/>
              <p:cNvCxnSpPr/>
              <p:nvPr/>
            </p:nvCxnSpPr>
            <p:spPr>
              <a:xfrm>
                <a:off x="4398492" y="3567245"/>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52" name="Straight Connector 1551"/>
              <p:cNvCxnSpPr/>
              <p:nvPr/>
            </p:nvCxnSpPr>
            <p:spPr>
              <a:xfrm>
                <a:off x="4398492" y="3357573"/>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66" name="Oval 1365"/>
            <p:cNvSpPr>
              <a:spLocks noChangeAspect="1"/>
            </p:cNvSpPr>
            <p:nvPr/>
          </p:nvSpPr>
          <p:spPr>
            <a:xfrm>
              <a:off x="7613256" y="2770360"/>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7" name="Oval 1366"/>
            <p:cNvSpPr>
              <a:spLocks noChangeAspect="1"/>
            </p:cNvSpPr>
            <p:nvPr/>
          </p:nvSpPr>
          <p:spPr>
            <a:xfrm>
              <a:off x="7945236" y="3926073"/>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0" name="Oval 1489"/>
            <p:cNvSpPr>
              <a:spLocks noChangeAspect="1"/>
            </p:cNvSpPr>
            <p:nvPr/>
          </p:nvSpPr>
          <p:spPr>
            <a:xfrm>
              <a:off x="8283040" y="4277497"/>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1" name="Oval 1490"/>
            <p:cNvSpPr>
              <a:spLocks noChangeAspect="1"/>
            </p:cNvSpPr>
            <p:nvPr/>
          </p:nvSpPr>
          <p:spPr>
            <a:xfrm>
              <a:off x="8591723" y="4314733"/>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92" name="Group 1491"/>
            <p:cNvGrpSpPr/>
            <p:nvPr/>
          </p:nvGrpSpPr>
          <p:grpSpPr>
            <a:xfrm>
              <a:off x="9935420" y="3105499"/>
              <a:ext cx="115732" cy="209672"/>
              <a:chOff x="4398492" y="3357573"/>
              <a:chExt cx="115732" cy="209672"/>
            </a:xfrm>
          </p:grpSpPr>
          <p:cxnSp>
            <p:nvCxnSpPr>
              <p:cNvPr id="1543" name="Straight Connector 1542"/>
              <p:cNvCxnSpPr/>
              <p:nvPr/>
            </p:nvCxnSpPr>
            <p:spPr>
              <a:xfrm>
                <a:off x="4456358" y="3358446"/>
                <a:ext cx="0" cy="208799"/>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44" name="Straight Connector 1543"/>
              <p:cNvCxnSpPr/>
              <p:nvPr/>
            </p:nvCxnSpPr>
            <p:spPr>
              <a:xfrm>
                <a:off x="4398492" y="3567245"/>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45" name="Straight Connector 1544"/>
              <p:cNvCxnSpPr/>
              <p:nvPr/>
            </p:nvCxnSpPr>
            <p:spPr>
              <a:xfrm>
                <a:off x="4398492" y="3357573"/>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503" name="Oval 1502"/>
            <p:cNvSpPr>
              <a:spLocks noChangeAspect="1"/>
            </p:cNvSpPr>
            <p:nvPr/>
          </p:nvSpPr>
          <p:spPr>
            <a:xfrm>
              <a:off x="9934202" y="3146348"/>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19" name="Group 1518"/>
            <p:cNvGrpSpPr/>
            <p:nvPr/>
          </p:nvGrpSpPr>
          <p:grpSpPr>
            <a:xfrm>
              <a:off x="11260426" y="2771542"/>
              <a:ext cx="115732" cy="334572"/>
              <a:chOff x="4398492" y="3357573"/>
              <a:chExt cx="115732" cy="209672"/>
            </a:xfrm>
          </p:grpSpPr>
          <p:cxnSp>
            <p:nvCxnSpPr>
              <p:cNvPr id="1526" name="Straight Connector 1525"/>
              <p:cNvCxnSpPr/>
              <p:nvPr/>
            </p:nvCxnSpPr>
            <p:spPr>
              <a:xfrm>
                <a:off x="4456358" y="3358446"/>
                <a:ext cx="0" cy="208799"/>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32" name="Straight Connector 1531"/>
              <p:cNvCxnSpPr/>
              <p:nvPr/>
            </p:nvCxnSpPr>
            <p:spPr>
              <a:xfrm>
                <a:off x="4398492" y="3567245"/>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39" name="Straight Connector 1538"/>
              <p:cNvCxnSpPr/>
              <p:nvPr/>
            </p:nvCxnSpPr>
            <p:spPr>
              <a:xfrm>
                <a:off x="4398492" y="3357573"/>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525" name="Oval 1524"/>
            <p:cNvSpPr>
              <a:spLocks noChangeAspect="1"/>
            </p:cNvSpPr>
            <p:nvPr/>
          </p:nvSpPr>
          <p:spPr>
            <a:xfrm>
              <a:off x="11259208" y="2891901"/>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39" name="Group 1638"/>
            <p:cNvGrpSpPr/>
            <p:nvPr/>
          </p:nvGrpSpPr>
          <p:grpSpPr>
            <a:xfrm>
              <a:off x="7948924" y="3910759"/>
              <a:ext cx="115732" cy="145334"/>
              <a:chOff x="4398492" y="3357573"/>
              <a:chExt cx="115732" cy="209672"/>
            </a:xfrm>
          </p:grpSpPr>
          <p:cxnSp>
            <p:nvCxnSpPr>
              <p:cNvPr id="1640" name="Straight Connector 1639"/>
              <p:cNvCxnSpPr/>
              <p:nvPr/>
            </p:nvCxnSpPr>
            <p:spPr>
              <a:xfrm>
                <a:off x="4456358" y="3358446"/>
                <a:ext cx="0" cy="208799"/>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41" name="Straight Connector 1640"/>
              <p:cNvCxnSpPr/>
              <p:nvPr/>
            </p:nvCxnSpPr>
            <p:spPr>
              <a:xfrm>
                <a:off x="4398492" y="3567245"/>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42" name="Straight Connector 1641"/>
              <p:cNvCxnSpPr/>
              <p:nvPr/>
            </p:nvCxnSpPr>
            <p:spPr>
              <a:xfrm>
                <a:off x="4398492" y="3357573"/>
                <a:ext cx="115732" cy="0"/>
              </a:xfrm>
              <a:prstGeom prst="line">
                <a:avLst/>
              </a:prstGeom>
              <a:solidFill>
                <a:schemeClr val="accent1"/>
              </a:solidFill>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21" name="Group 20"/>
          <p:cNvGrpSpPr/>
          <p:nvPr/>
        </p:nvGrpSpPr>
        <p:grpSpPr>
          <a:xfrm>
            <a:off x="7612883" y="3152964"/>
            <a:ext cx="3764824" cy="1889237"/>
            <a:chOff x="7612883" y="2591593"/>
            <a:chExt cx="3764824" cy="1889237"/>
          </a:xfrm>
          <a:solidFill>
            <a:schemeClr val="accent3">
              <a:lumMod val="60000"/>
              <a:lumOff val="40000"/>
            </a:schemeClr>
          </a:solidFill>
        </p:grpSpPr>
        <p:sp>
          <p:nvSpPr>
            <p:cNvPr id="1554" name="Freeform: Shape 1553"/>
            <p:cNvSpPr/>
            <p:nvPr/>
          </p:nvSpPr>
          <p:spPr>
            <a:xfrm>
              <a:off x="7675975" y="2888589"/>
              <a:ext cx="3644014" cy="1541634"/>
            </a:xfrm>
            <a:custGeom>
              <a:avLst/>
              <a:gdLst>
                <a:gd name="connsiteX0" fmla="*/ 0 w 3657600"/>
                <a:gd name="connsiteY0" fmla="*/ 238792 h 1750173"/>
                <a:gd name="connsiteX1" fmla="*/ 343628 w 3657600"/>
                <a:gd name="connsiteY1" fmla="*/ 1237643 h 1750173"/>
                <a:gd name="connsiteX2" fmla="*/ 678520 w 3657600"/>
                <a:gd name="connsiteY2" fmla="*/ 1642425 h 1750173"/>
                <a:gd name="connsiteX3" fmla="*/ 987203 w 3657600"/>
                <a:gd name="connsiteY3" fmla="*/ 1750173 h 1750173"/>
                <a:gd name="connsiteX4" fmla="*/ 2329682 w 3657600"/>
                <a:gd name="connsiteY4" fmla="*/ 611541 h 1750173"/>
                <a:gd name="connsiteX5" fmla="*/ 3657600 w 3657600"/>
                <a:gd name="connsiteY5" fmla="*/ 0 h 1750173"/>
                <a:gd name="connsiteX0-1" fmla="*/ 0 w 3654688"/>
                <a:gd name="connsiteY0-2" fmla="*/ 489232 h 2000613"/>
                <a:gd name="connsiteX1-3" fmla="*/ 343628 w 3654688"/>
                <a:gd name="connsiteY1-4" fmla="*/ 1488083 h 2000613"/>
                <a:gd name="connsiteX2-5" fmla="*/ 678520 w 3654688"/>
                <a:gd name="connsiteY2-6" fmla="*/ 1892865 h 2000613"/>
                <a:gd name="connsiteX3-7" fmla="*/ 987203 w 3654688"/>
                <a:gd name="connsiteY3-8" fmla="*/ 2000613 h 2000613"/>
                <a:gd name="connsiteX4-9" fmla="*/ 2329682 w 3654688"/>
                <a:gd name="connsiteY4-10" fmla="*/ 861981 h 2000613"/>
                <a:gd name="connsiteX5-11" fmla="*/ 3654688 w 3654688"/>
                <a:gd name="connsiteY5-12" fmla="*/ 0 h 2000613"/>
                <a:gd name="connsiteX0-13" fmla="*/ 0 w 3654688"/>
                <a:gd name="connsiteY0-14" fmla="*/ 80065 h 1591446"/>
                <a:gd name="connsiteX1-15" fmla="*/ 343628 w 3654688"/>
                <a:gd name="connsiteY1-16" fmla="*/ 1078916 h 1591446"/>
                <a:gd name="connsiteX2-17" fmla="*/ 678520 w 3654688"/>
                <a:gd name="connsiteY2-18" fmla="*/ 1483698 h 1591446"/>
                <a:gd name="connsiteX3-19" fmla="*/ 987203 w 3654688"/>
                <a:gd name="connsiteY3-20" fmla="*/ 1591446 h 1591446"/>
                <a:gd name="connsiteX4-21" fmla="*/ 2329682 w 3654688"/>
                <a:gd name="connsiteY4-22" fmla="*/ 452814 h 1591446"/>
                <a:gd name="connsiteX5-23" fmla="*/ 3654688 w 3654688"/>
                <a:gd name="connsiteY5-24" fmla="*/ 0 h 1591446"/>
                <a:gd name="connsiteX0-25" fmla="*/ 0 w 3654688"/>
                <a:gd name="connsiteY0-26" fmla="*/ 80065 h 1591446"/>
                <a:gd name="connsiteX1-27" fmla="*/ 343628 w 3654688"/>
                <a:gd name="connsiteY1-28" fmla="*/ 1078916 h 1591446"/>
                <a:gd name="connsiteX2-29" fmla="*/ 678520 w 3654688"/>
                <a:gd name="connsiteY2-30" fmla="*/ 1483698 h 1591446"/>
                <a:gd name="connsiteX3-31" fmla="*/ 987203 w 3654688"/>
                <a:gd name="connsiteY3-32" fmla="*/ 1591446 h 1591446"/>
                <a:gd name="connsiteX4-33" fmla="*/ 2343914 w 3654688"/>
                <a:gd name="connsiteY4-34" fmla="*/ 360307 h 1591446"/>
                <a:gd name="connsiteX5-35" fmla="*/ 3654688 w 3654688"/>
                <a:gd name="connsiteY5-36" fmla="*/ 0 h 1591446"/>
                <a:gd name="connsiteX0-37" fmla="*/ 0 w 3654688"/>
                <a:gd name="connsiteY0-38" fmla="*/ 80065 h 1541634"/>
                <a:gd name="connsiteX1-39" fmla="*/ 343628 w 3654688"/>
                <a:gd name="connsiteY1-40" fmla="*/ 1078916 h 1541634"/>
                <a:gd name="connsiteX2-41" fmla="*/ 678520 w 3654688"/>
                <a:gd name="connsiteY2-42" fmla="*/ 1483698 h 1541634"/>
                <a:gd name="connsiteX3-43" fmla="*/ 972971 w 3654688"/>
                <a:gd name="connsiteY3-44" fmla="*/ 1541634 h 1541634"/>
                <a:gd name="connsiteX4-45" fmla="*/ 2343914 w 3654688"/>
                <a:gd name="connsiteY4-46" fmla="*/ 360307 h 1541634"/>
                <a:gd name="connsiteX5-47" fmla="*/ 3654688 w 3654688"/>
                <a:gd name="connsiteY5-48" fmla="*/ 0 h 1541634"/>
                <a:gd name="connsiteX0-49" fmla="*/ 0 w 3654688"/>
                <a:gd name="connsiteY0-50" fmla="*/ 80065 h 1541634"/>
                <a:gd name="connsiteX1-51" fmla="*/ 343628 w 3654688"/>
                <a:gd name="connsiteY1-52" fmla="*/ 1078916 h 1541634"/>
                <a:gd name="connsiteX2-53" fmla="*/ 682078 w 3654688"/>
                <a:gd name="connsiteY2-54" fmla="*/ 1430329 h 1541634"/>
                <a:gd name="connsiteX3-55" fmla="*/ 972971 w 3654688"/>
                <a:gd name="connsiteY3-56" fmla="*/ 1541634 h 1541634"/>
                <a:gd name="connsiteX4-57" fmla="*/ 2343914 w 3654688"/>
                <a:gd name="connsiteY4-58" fmla="*/ 360307 h 1541634"/>
                <a:gd name="connsiteX5-59" fmla="*/ 3654688 w 3654688"/>
                <a:gd name="connsiteY5-60" fmla="*/ 0 h 1541634"/>
                <a:gd name="connsiteX0-61" fmla="*/ 0 w 3654688"/>
                <a:gd name="connsiteY0-62" fmla="*/ 80065 h 1541634"/>
                <a:gd name="connsiteX1-63" fmla="*/ 340070 w 3654688"/>
                <a:gd name="connsiteY1-64" fmla="*/ 1114496 h 1541634"/>
                <a:gd name="connsiteX2-65" fmla="*/ 682078 w 3654688"/>
                <a:gd name="connsiteY2-66" fmla="*/ 1430329 h 1541634"/>
                <a:gd name="connsiteX3-67" fmla="*/ 972971 w 3654688"/>
                <a:gd name="connsiteY3-68" fmla="*/ 1541634 h 1541634"/>
                <a:gd name="connsiteX4-69" fmla="*/ 2343914 w 3654688"/>
                <a:gd name="connsiteY4-70" fmla="*/ 360307 h 1541634"/>
                <a:gd name="connsiteX5-71" fmla="*/ 3654688 w 3654688"/>
                <a:gd name="connsiteY5-72" fmla="*/ 0 h 1541634"/>
                <a:gd name="connsiteX0-73" fmla="*/ 0 w 3644014"/>
                <a:gd name="connsiteY0-74" fmla="*/ 126318 h 1541634"/>
                <a:gd name="connsiteX1-75" fmla="*/ 329396 w 3644014"/>
                <a:gd name="connsiteY1-76" fmla="*/ 1114496 h 1541634"/>
                <a:gd name="connsiteX2-77" fmla="*/ 671404 w 3644014"/>
                <a:gd name="connsiteY2-78" fmla="*/ 1430329 h 1541634"/>
                <a:gd name="connsiteX3-79" fmla="*/ 962297 w 3644014"/>
                <a:gd name="connsiteY3-80" fmla="*/ 1541634 h 1541634"/>
                <a:gd name="connsiteX4-81" fmla="*/ 2333240 w 3644014"/>
                <a:gd name="connsiteY4-82" fmla="*/ 360307 h 1541634"/>
                <a:gd name="connsiteX5-83" fmla="*/ 3644014 w 3644014"/>
                <a:gd name="connsiteY5-84" fmla="*/ 0 h 154163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644014" h="1541634">
                  <a:moveTo>
                    <a:pt x="0" y="126318"/>
                  </a:moveTo>
                  <a:lnTo>
                    <a:pt x="329396" y="1114496"/>
                  </a:lnTo>
                  <a:lnTo>
                    <a:pt x="671404" y="1430329"/>
                  </a:lnTo>
                  <a:lnTo>
                    <a:pt x="962297" y="1541634"/>
                  </a:lnTo>
                  <a:lnTo>
                    <a:pt x="2333240" y="360307"/>
                  </a:lnTo>
                  <a:lnTo>
                    <a:pt x="3644014" y="0"/>
                  </a:lnTo>
                </a:path>
              </a:pathLst>
            </a:custGeom>
            <a:noFill/>
            <a:ln w="1905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55" name="Group 1554"/>
            <p:cNvGrpSpPr/>
            <p:nvPr/>
          </p:nvGrpSpPr>
          <p:grpSpPr>
            <a:xfrm>
              <a:off x="7614101" y="2887034"/>
              <a:ext cx="115732" cy="209672"/>
              <a:chOff x="4398492" y="3357573"/>
              <a:chExt cx="115732" cy="209672"/>
            </a:xfrm>
            <a:grpFill/>
          </p:grpSpPr>
          <p:cxnSp>
            <p:nvCxnSpPr>
              <p:cNvPr id="1570" name="Straight Connector 1569"/>
              <p:cNvCxnSpPr/>
              <p:nvPr/>
            </p:nvCxnSpPr>
            <p:spPr>
              <a:xfrm>
                <a:off x="4456358" y="3358446"/>
                <a:ext cx="0" cy="208799"/>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71" name="Straight Connector 1570"/>
              <p:cNvCxnSpPr/>
              <p:nvPr/>
            </p:nvCxnSpPr>
            <p:spPr>
              <a:xfrm>
                <a:off x="4398492" y="3567245"/>
                <a:ext cx="115732"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72" name="Straight Connector 1571"/>
              <p:cNvCxnSpPr/>
              <p:nvPr/>
            </p:nvCxnSpPr>
            <p:spPr>
              <a:xfrm>
                <a:off x="4398492" y="3357573"/>
                <a:ext cx="115732"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556" name="Oval 1555"/>
            <p:cNvSpPr>
              <a:spLocks noChangeAspect="1"/>
            </p:cNvSpPr>
            <p:nvPr/>
          </p:nvSpPr>
          <p:spPr>
            <a:xfrm>
              <a:off x="7612883" y="2952789"/>
              <a:ext cx="118872" cy="118872"/>
            </a:xfrm>
            <a:prstGeom prst="ellipse">
              <a:avLst/>
            </a:prstGeom>
            <a:grp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7" name="Oval 1556"/>
            <p:cNvSpPr>
              <a:spLocks noChangeAspect="1"/>
            </p:cNvSpPr>
            <p:nvPr/>
          </p:nvSpPr>
          <p:spPr>
            <a:xfrm>
              <a:off x="7944863" y="3927044"/>
              <a:ext cx="118872" cy="118872"/>
            </a:xfrm>
            <a:prstGeom prst="ellipse">
              <a:avLst/>
            </a:prstGeom>
            <a:grp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8" name="Oval 1557"/>
            <p:cNvSpPr>
              <a:spLocks noChangeAspect="1"/>
            </p:cNvSpPr>
            <p:nvPr/>
          </p:nvSpPr>
          <p:spPr>
            <a:xfrm>
              <a:off x="8282667" y="4242888"/>
              <a:ext cx="118872" cy="118872"/>
            </a:xfrm>
            <a:prstGeom prst="ellipse">
              <a:avLst/>
            </a:prstGeom>
            <a:grp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9" name="Oval 1558"/>
            <p:cNvSpPr>
              <a:spLocks noChangeAspect="1"/>
            </p:cNvSpPr>
            <p:nvPr/>
          </p:nvSpPr>
          <p:spPr>
            <a:xfrm>
              <a:off x="8591350" y="4361958"/>
              <a:ext cx="118872" cy="118872"/>
            </a:xfrm>
            <a:prstGeom prst="ellipse">
              <a:avLst/>
            </a:prstGeom>
            <a:grp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60" name="Group 1559"/>
            <p:cNvGrpSpPr/>
            <p:nvPr/>
          </p:nvGrpSpPr>
          <p:grpSpPr>
            <a:xfrm>
              <a:off x="9935047" y="3127818"/>
              <a:ext cx="115732" cy="209672"/>
              <a:chOff x="4398492" y="3357573"/>
              <a:chExt cx="115732" cy="209672"/>
            </a:xfrm>
            <a:grpFill/>
          </p:grpSpPr>
          <p:cxnSp>
            <p:nvCxnSpPr>
              <p:cNvPr id="1567" name="Straight Connector 1566"/>
              <p:cNvCxnSpPr/>
              <p:nvPr/>
            </p:nvCxnSpPr>
            <p:spPr>
              <a:xfrm>
                <a:off x="4456358" y="3358446"/>
                <a:ext cx="0" cy="208799"/>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68" name="Straight Connector 1567"/>
              <p:cNvCxnSpPr/>
              <p:nvPr/>
            </p:nvCxnSpPr>
            <p:spPr>
              <a:xfrm>
                <a:off x="4398492" y="3567245"/>
                <a:ext cx="115732"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69" name="Straight Connector 1568"/>
              <p:cNvCxnSpPr/>
              <p:nvPr/>
            </p:nvCxnSpPr>
            <p:spPr>
              <a:xfrm>
                <a:off x="4398492" y="3357573"/>
                <a:ext cx="115732"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561" name="Oval 1560"/>
            <p:cNvSpPr>
              <a:spLocks noChangeAspect="1"/>
            </p:cNvSpPr>
            <p:nvPr/>
          </p:nvSpPr>
          <p:spPr>
            <a:xfrm>
              <a:off x="9933829" y="3186457"/>
              <a:ext cx="118872"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62" name="Group 1561"/>
            <p:cNvGrpSpPr/>
            <p:nvPr/>
          </p:nvGrpSpPr>
          <p:grpSpPr>
            <a:xfrm>
              <a:off x="11260053" y="2591593"/>
              <a:ext cx="115732" cy="557216"/>
              <a:chOff x="4398492" y="3357573"/>
              <a:chExt cx="115732" cy="209672"/>
            </a:xfrm>
            <a:grpFill/>
          </p:grpSpPr>
          <p:cxnSp>
            <p:nvCxnSpPr>
              <p:cNvPr id="1564" name="Straight Connector 1563"/>
              <p:cNvCxnSpPr/>
              <p:nvPr/>
            </p:nvCxnSpPr>
            <p:spPr>
              <a:xfrm>
                <a:off x="4456358" y="3358446"/>
                <a:ext cx="0" cy="208799"/>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65" name="Straight Connector 1564"/>
              <p:cNvCxnSpPr/>
              <p:nvPr/>
            </p:nvCxnSpPr>
            <p:spPr>
              <a:xfrm>
                <a:off x="4398492" y="3567245"/>
                <a:ext cx="115732"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66" name="Straight Connector 1565"/>
              <p:cNvCxnSpPr/>
              <p:nvPr/>
            </p:nvCxnSpPr>
            <p:spPr>
              <a:xfrm>
                <a:off x="4398492" y="3357573"/>
                <a:ext cx="115732"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563" name="Oval 1562"/>
            <p:cNvSpPr>
              <a:spLocks noChangeAspect="1"/>
            </p:cNvSpPr>
            <p:nvPr/>
          </p:nvSpPr>
          <p:spPr>
            <a:xfrm>
              <a:off x="11258835" y="2815481"/>
              <a:ext cx="118872"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3" name="Group 22"/>
          <p:cNvGrpSpPr/>
          <p:nvPr/>
        </p:nvGrpSpPr>
        <p:grpSpPr>
          <a:xfrm>
            <a:off x="7612581" y="2686220"/>
            <a:ext cx="3764824" cy="2388045"/>
            <a:chOff x="7612581" y="2124849"/>
            <a:chExt cx="3764824" cy="2388045"/>
          </a:xfrm>
        </p:grpSpPr>
        <p:sp>
          <p:nvSpPr>
            <p:cNvPr id="1574" name="Freeform: Shape 1573"/>
            <p:cNvSpPr/>
            <p:nvPr/>
          </p:nvSpPr>
          <p:spPr>
            <a:xfrm>
              <a:off x="7671953" y="2558485"/>
              <a:ext cx="3647734" cy="1875447"/>
            </a:xfrm>
            <a:custGeom>
              <a:avLst/>
              <a:gdLst>
                <a:gd name="connsiteX0" fmla="*/ 0 w 3657600"/>
                <a:gd name="connsiteY0" fmla="*/ 238792 h 1750173"/>
                <a:gd name="connsiteX1" fmla="*/ 343628 w 3657600"/>
                <a:gd name="connsiteY1" fmla="*/ 1237643 h 1750173"/>
                <a:gd name="connsiteX2" fmla="*/ 678520 w 3657600"/>
                <a:gd name="connsiteY2" fmla="*/ 1642425 h 1750173"/>
                <a:gd name="connsiteX3" fmla="*/ 987203 w 3657600"/>
                <a:gd name="connsiteY3" fmla="*/ 1750173 h 1750173"/>
                <a:gd name="connsiteX4" fmla="*/ 2329682 w 3657600"/>
                <a:gd name="connsiteY4" fmla="*/ 611541 h 1750173"/>
                <a:gd name="connsiteX5" fmla="*/ 3657600 w 3657600"/>
                <a:gd name="connsiteY5" fmla="*/ 0 h 1750173"/>
                <a:gd name="connsiteX0-1" fmla="*/ 0 w 3654688"/>
                <a:gd name="connsiteY0-2" fmla="*/ 489232 h 2000613"/>
                <a:gd name="connsiteX1-3" fmla="*/ 343628 w 3654688"/>
                <a:gd name="connsiteY1-4" fmla="*/ 1488083 h 2000613"/>
                <a:gd name="connsiteX2-5" fmla="*/ 678520 w 3654688"/>
                <a:gd name="connsiteY2-6" fmla="*/ 1892865 h 2000613"/>
                <a:gd name="connsiteX3-7" fmla="*/ 987203 w 3654688"/>
                <a:gd name="connsiteY3-8" fmla="*/ 2000613 h 2000613"/>
                <a:gd name="connsiteX4-9" fmla="*/ 2329682 w 3654688"/>
                <a:gd name="connsiteY4-10" fmla="*/ 861981 h 2000613"/>
                <a:gd name="connsiteX5-11" fmla="*/ 3654688 w 3654688"/>
                <a:gd name="connsiteY5-12" fmla="*/ 0 h 2000613"/>
                <a:gd name="connsiteX0-13" fmla="*/ 0 w 3654688"/>
                <a:gd name="connsiteY0-14" fmla="*/ 489232 h 2000613"/>
                <a:gd name="connsiteX1-15" fmla="*/ 343628 w 3654688"/>
                <a:gd name="connsiteY1-16" fmla="*/ 1488083 h 2000613"/>
                <a:gd name="connsiteX2-17" fmla="*/ 678520 w 3654688"/>
                <a:gd name="connsiteY2-18" fmla="*/ 1892865 h 2000613"/>
                <a:gd name="connsiteX3-19" fmla="*/ 987203 w 3654688"/>
                <a:gd name="connsiteY3-20" fmla="*/ 2000613 h 2000613"/>
                <a:gd name="connsiteX4-21" fmla="*/ 2319670 w 3654688"/>
                <a:gd name="connsiteY4-22" fmla="*/ 775213 h 2000613"/>
                <a:gd name="connsiteX5-23" fmla="*/ 3654688 w 3654688"/>
                <a:gd name="connsiteY5-24" fmla="*/ 0 h 2000613"/>
                <a:gd name="connsiteX0-25" fmla="*/ 0 w 3654688"/>
                <a:gd name="connsiteY0-26" fmla="*/ 489232 h 2000613"/>
                <a:gd name="connsiteX1-27" fmla="*/ 343628 w 3654688"/>
                <a:gd name="connsiteY1-28" fmla="*/ 1488083 h 2000613"/>
                <a:gd name="connsiteX2-29" fmla="*/ 681858 w 3654688"/>
                <a:gd name="connsiteY2-30" fmla="*/ 1802760 h 2000613"/>
                <a:gd name="connsiteX3-31" fmla="*/ 987203 w 3654688"/>
                <a:gd name="connsiteY3-32" fmla="*/ 2000613 h 2000613"/>
                <a:gd name="connsiteX4-33" fmla="*/ 2319670 w 3654688"/>
                <a:gd name="connsiteY4-34" fmla="*/ 775213 h 2000613"/>
                <a:gd name="connsiteX5-35" fmla="*/ 3654688 w 3654688"/>
                <a:gd name="connsiteY5-36" fmla="*/ 0 h 2000613"/>
                <a:gd name="connsiteX0-37" fmla="*/ 0 w 3654688"/>
                <a:gd name="connsiteY0-38" fmla="*/ 489232 h 2000613"/>
                <a:gd name="connsiteX1-39" fmla="*/ 343628 w 3654688"/>
                <a:gd name="connsiteY1-40" fmla="*/ 1454710 h 2000613"/>
                <a:gd name="connsiteX2-41" fmla="*/ 681858 w 3654688"/>
                <a:gd name="connsiteY2-42" fmla="*/ 1802760 h 2000613"/>
                <a:gd name="connsiteX3-43" fmla="*/ 987203 w 3654688"/>
                <a:gd name="connsiteY3-44" fmla="*/ 2000613 h 2000613"/>
                <a:gd name="connsiteX4-45" fmla="*/ 2319670 w 3654688"/>
                <a:gd name="connsiteY4-46" fmla="*/ 775213 h 2000613"/>
                <a:gd name="connsiteX5-47" fmla="*/ 3654688 w 3654688"/>
                <a:gd name="connsiteY5-48" fmla="*/ 0 h 2000613"/>
                <a:gd name="connsiteX0-49" fmla="*/ 0 w 3654688"/>
                <a:gd name="connsiteY0-50" fmla="*/ 245855 h 1757236"/>
                <a:gd name="connsiteX1-51" fmla="*/ 343628 w 3654688"/>
                <a:gd name="connsiteY1-52" fmla="*/ 1211333 h 1757236"/>
                <a:gd name="connsiteX2-53" fmla="*/ 681858 w 3654688"/>
                <a:gd name="connsiteY2-54" fmla="*/ 1559383 h 1757236"/>
                <a:gd name="connsiteX3-55" fmla="*/ 987203 w 3654688"/>
                <a:gd name="connsiteY3-56" fmla="*/ 1757236 h 1757236"/>
                <a:gd name="connsiteX4-57" fmla="*/ 2319670 w 3654688"/>
                <a:gd name="connsiteY4-58" fmla="*/ 531836 h 1757236"/>
                <a:gd name="connsiteX5-59" fmla="*/ 3654688 w 3654688"/>
                <a:gd name="connsiteY5-60" fmla="*/ 0 h 1757236"/>
                <a:gd name="connsiteX0-61" fmla="*/ 0 w 3654688"/>
                <a:gd name="connsiteY0-62" fmla="*/ 245855 h 1757236"/>
                <a:gd name="connsiteX1-63" fmla="*/ 343628 w 3654688"/>
                <a:gd name="connsiteY1-64" fmla="*/ 1211333 h 1757236"/>
                <a:gd name="connsiteX2-65" fmla="*/ 681858 w 3654688"/>
                <a:gd name="connsiteY2-66" fmla="*/ 1559383 h 1757236"/>
                <a:gd name="connsiteX3-67" fmla="*/ 987203 w 3654688"/>
                <a:gd name="connsiteY3-68" fmla="*/ 1757236 h 1757236"/>
                <a:gd name="connsiteX4-69" fmla="*/ 2319670 w 3654688"/>
                <a:gd name="connsiteY4-70" fmla="*/ 636140 h 1757236"/>
                <a:gd name="connsiteX5-71" fmla="*/ 3654688 w 3654688"/>
                <a:gd name="connsiteY5-72" fmla="*/ 0 h 1757236"/>
                <a:gd name="connsiteX0-73" fmla="*/ 0 w 3654688"/>
                <a:gd name="connsiteY0-74" fmla="*/ 245855 h 1875447"/>
                <a:gd name="connsiteX1-75" fmla="*/ 343628 w 3654688"/>
                <a:gd name="connsiteY1-76" fmla="*/ 1211333 h 1875447"/>
                <a:gd name="connsiteX2-77" fmla="*/ 681858 w 3654688"/>
                <a:gd name="connsiteY2-78" fmla="*/ 1559383 h 1875447"/>
                <a:gd name="connsiteX3-79" fmla="*/ 987203 w 3654688"/>
                <a:gd name="connsiteY3-80" fmla="*/ 1875447 h 1875447"/>
                <a:gd name="connsiteX4-81" fmla="*/ 2319670 w 3654688"/>
                <a:gd name="connsiteY4-82" fmla="*/ 636140 h 1875447"/>
                <a:gd name="connsiteX5-83" fmla="*/ 3654688 w 3654688"/>
                <a:gd name="connsiteY5-84" fmla="*/ 0 h 1875447"/>
                <a:gd name="connsiteX0-85" fmla="*/ 0 w 3654688"/>
                <a:gd name="connsiteY0-86" fmla="*/ 245855 h 1875447"/>
                <a:gd name="connsiteX1-87" fmla="*/ 343628 w 3654688"/>
                <a:gd name="connsiteY1-88" fmla="*/ 1211333 h 1875447"/>
                <a:gd name="connsiteX2-89" fmla="*/ 678382 w 3654688"/>
                <a:gd name="connsiteY2-90" fmla="*/ 1733223 h 1875447"/>
                <a:gd name="connsiteX3-91" fmla="*/ 987203 w 3654688"/>
                <a:gd name="connsiteY3-92" fmla="*/ 1875447 h 1875447"/>
                <a:gd name="connsiteX4-93" fmla="*/ 2319670 w 3654688"/>
                <a:gd name="connsiteY4-94" fmla="*/ 636140 h 1875447"/>
                <a:gd name="connsiteX5-95" fmla="*/ 3654688 w 3654688"/>
                <a:gd name="connsiteY5-96" fmla="*/ 0 h 1875447"/>
                <a:gd name="connsiteX0-97" fmla="*/ 0 w 3654688"/>
                <a:gd name="connsiteY0-98" fmla="*/ 245855 h 1875447"/>
                <a:gd name="connsiteX1-99" fmla="*/ 333198 w 3654688"/>
                <a:gd name="connsiteY1-100" fmla="*/ 1458186 h 1875447"/>
                <a:gd name="connsiteX2-101" fmla="*/ 678382 w 3654688"/>
                <a:gd name="connsiteY2-102" fmla="*/ 1733223 h 1875447"/>
                <a:gd name="connsiteX3-103" fmla="*/ 987203 w 3654688"/>
                <a:gd name="connsiteY3-104" fmla="*/ 1875447 h 1875447"/>
                <a:gd name="connsiteX4-105" fmla="*/ 2319670 w 3654688"/>
                <a:gd name="connsiteY4-106" fmla="*/ 636140 h 1875447"/>
                <a:gd name="connsiteX5-107" fmla="*/ 3654688 w 3654688"/>
                <a:gd name="connsiteY5-108" fmla="*/ 0 h 1875447"/>
                <a:gd name="connsiteX0-109" fmla="*/ 0 w 3647734"/>
                <a:gd name="connsiteY0-110" fmla="*/ 614396 h 1875447"/>
                <a:gd name="connsiteX1-111" fmla="*/ 326244 w 3647734"/>
                <a:gd name="connsiteY1-112" fmla="*/ 1458186 h 1875447"/>
                <a:gd name="connsiteX2-113" fmla="*/ 671428 w 3647734"/>
                <a:gd name="connsiteY2-114" fmla="*/ 1733223 h 1875447"/>
                <a:gd name="connsiteX3-115" fmla="*/ 980249 w 3647734"/>
                <a:gd name="connsiteY3-116" fmla="*/ 1875447 h 1875447"/>
                <a:gd name="connsiteX4-117" fmla="*/ 2312716 w 3647734"/>
                <a:gd name="connsiteY4-118" fmla="*/ 636140 h 1875447"/>
                <a:gd name="connsiteX5-119" fmla="*/ 3647734 w 3647734"/>
                <a:gd name="connsiteY5-120" fmla="*/ 0 h 187544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647734" h="1875447">
                  <a:moveTo>
                    <a:pt x="0" y="614396"/>
                  </a:moveTo>
                  <a:lnTo>
                    <a:pt x="326244" y="1458186"/>
                  </a:lnTo>
                  <a:lnTo>
                    <a:pt x="671428" y="1733223"/>
                  </a:lnTo>
                  <a:lnTo>
                    <a:pt x="980249" y="1875447"/>
                  </a:lnTo>
                  <a:lnTo>
                    <a:pt x="2312716" y="636140"/>
                  </a:lnTo>
                  <a:lnTo>
                    <a:pt x="3647734" y="0"/>
                  </a:lnTo>
                </a:path>
              </a:pathLst>
            </a:custGeom>
            <a:noFill/>
            <a:ln w="190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75" name="Group 1574"/>
            <p:cNvGrpSpPr/>
            <p:nvPr/>
          </p:nvGrpSpPr>
          <p:grpSpPr>
            <a:xfrm>
              <a:off x="7613799" y="3073879"/>
              <a:ext cx="115732" cy="197796"/>
              <a:chOff x="4398492" y="3357573"/>
              <a:chExt cx="115732" cy="209672"/>
            </a:xfrm>
            <a:solidFill>
              <a:schemeClr val="accent5">
                <a:lumMod val="50000"/>
              </a:schemeClr>
            </a:solidFill>
          </p:grpSpPr>
          <p:cxnSp>
            <p:nvCxnSpPr>
              <p:cNvPr id="1590" name="Straight Connector 1589"/>
              <p:cNvCxnSpPr/>
              <p:nvPr/>
            </p:nvCxnSpPr>
            <p:spPr>
              <a:xfrm>
                <a:off x="4456358" y="3358446"/>
                <a:ext cx="0" cy="208799"/>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91" name="Straight Connector 1590"/>
              <p:cNvCxnSpPr/>
              <p:nvPr/>
            </p:nvCxnSpPr>
            <p:spPr>
              <a:xfrm>
                <a:off x="4398492" y="3567245"/>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92" name="Straight Connector 1591"/>
              <p:cNvCxnSpPr/>
              <p:nvPr/>
            </p:nvCxnSpPr>
            <p:spPr>
              <a:xfrm>
                <a:off x="4398492" y="3357573"/>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576" name="Oval 1575"/>
            <p:cNvSpPr>
              <a:spLocks noChangeAspect="1"/>
            </p:cNvSpPr>
            <p:nvPr/>
          </p:nvSpPr>
          <p:spPr>
            <a:xfrm>
              <a:off x="7612581" y="3114728"/>
              <a:ext cx="118872" cy="118872"/>
            </a:xfrm>
            <a:prstGeom prst="ellips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7" name="Oval 1576"/>
            <p:cNvSpPr>
              <a:spLocks noChangeAspect="1"/>
            </p:cNvSpPr>
            <p:nvPr/>
          </p:nvSpPr>
          <p:spPr>
            <a:xfrm>
              <a:off x="7944561" y="3953519"/>
              <a:ext cx="118872" cy="118872"/>
            </a:xfrm>
            <a:prstGeom prst="ellips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8" name="Oval 1577"/>
            <p:cNvSpPr>
              <a:spLocks noChangeAspect="1"/>
            </p:cNvSpPr>
            <p:nvPr/>
          </p:nvSpPr>
          <p:spPr>
            <a:xfrm>
              <a:off x="8282365" y="4226799"/>
              <a:ext cx="118872" cy="118872"/>
            </a:xfrm>
            <a:prstGeom prst="ellips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9" name="Oval 1578"/>
            <p:cNvSpPr>
              <a:spLocks noChangeAspect="1"/>
            </p:cNvSpPr>
            <p:nvPr/>
          </p:nvSpPr>
          <p:spPr>
            <a:xfrm>
              <a:off x="8591048" y="4372785"/>
              <a:ext cx="118872" cy="118872"/>
            </a:xfrm>
            <a:prstGeom prst="ellips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80" name="Group 1579"/>
            <p:cNvGrpSpPr/>
            <p:nvPr/>
          </p:nvGrpSpPr>
          <p:grpSpPr>
            <a:xfrm>
              <a:off x="9934745" y="3039494"/>
              <a:ext cx="115732" cy="263472"/>
              <a:chOff x="4398492" y="3357573"/>
              <a:chExt cx="115732" cy="209672"/>
            </a:xfrm>
            <a:solidFill>
              <a:schemeClr val="accent5">
                <a:lumMod val="50000"/>
              </a:schemeClr>
            </a:solidFill>
          </p:grpSpPr>
          <p:cxnSp>
            <p:nvCxnSpPr>
              <p:cNvPr id="1587" name="Straight Connector 1586"/>
              <p:cNvCxnSpPr/>
              <p:nvPr/>
            </p:nvCxnSpPr>
            <p:spPr>
              <a:xfrm>
                <a:off x="4456358" y="3358446"/>
                <a:ext cx="0" cy="208799"/>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88" name="Straight Connector 1587"/>
              <p:cNvCxnSpPr/>
              <p:nvPr/>
            </p:nvCxnSpPr>
            <p:spPr>
              <a:xfrm>
                <a:off x="4398492" y="3567245"/>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89" name="Straight Connector 1588"/>
              <p:cNvCxnSpPr/>
              <p:nvPr/>
            </p:nvCxnSpPr>
            <p:spPr>
              <a:xfrm>
                <a:off x="4398492" y="3357573"/>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581" name="Oval 1580"/>
            <p:cNvSpPr>
              <a:spLocks noChangeAspect="1"/>
            </p:cNvSpPr>
            <p:nvPr/>
          </p:nvSpPr>
          <p:spPr>
            <a:xfrm>
              <a:off x="9933527" y="3132497"/>
              <a:ext cx="118872" cy="118872"/>
            </a:xfrm>
            <a:prstGeom prst="ellips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82" name="Group 1581"/>
            <p:cNvGrpSpPr/>
            <p:nvPr/>
          </p:nvGrpSpPr>
          <p:grpSpPr>
            <a:xfrm>
              <a:off x="11259751" y="2124849"/>
              <a:ext cx="115732" cy="882588"/>
              <a:chOff x="4398492" y="3357573"/>
              <a:chExt cx="115732" cy="209672"/>
            </a:xfrm>
            <a:solidFill>
              <a:schemeClr val="accent5">
                <a:lumMod val="50000"/>
              </a:schemeClr>
            </a:solidFill>
          </p:grpSpPr>
          <p:cxnSp>
            <p:nvCxnSpPr>
              <p:cNvPr id="1584" name="Straight Connector 1583"/>
              <p:cNvCxnSpPr/>
              <p:nvPr/>
            </p:nvCxnSpPr>
            <p:spPr>
              <a:xfrm>
                <a:off x="4456358" y="3358446"/>
                <a:ext cx="0" cy="208799"/>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85" name="Straight Connector 1584"/>
              <p:cNvCxnSpPr/>
              <p:nvPr/>
            </p:nvCxnSpPr>
            <p:spPr>
              <a:xfrm>
                <a:off x="4398492" y="3567245"/>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86" name="Straight Connector 1585"/>
              <p:cNvCxnSpPr/>
              <p:nvPr/>
            </p:nvCxnSpPr>
            <p:spPr>
              <a:xfrm>
                <a:off x="4398492" y="3357573"/>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583" name="Oval 1582"/>
            <p:cNvSpPr>
              <a:spLocks noChangeAspect="1"/>
            </p:cNvSpPr>
            <p:nvPr/>
          </p:nvSpPr>
          <p:spPr>
            <a:xfrm>
              <a:off x="11258533" y="2492733"/>
              <a:ext cx="118872" cy="118872"/>
            </a:xfrm>
            <a:prstGeom prst="ellipse">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43" name="Group 1642"/>
            <p:cNvGrpSpPr/>
            <p:nvPr/>
          </p:nvGrpSpPr>
          <p:grpSpPr>
            <a:xfrm>
              <a:off x="7944096" y="3918743"/>
              <a:ext cx="115732" cy="197796"/>
              <a:chOff x="4398492" y="3357573"/>
              <a:chExt cx="115732" cy="209672"/>
            </a:xfrm>
            <a:solidFill>
              <a:schemeClr val="accent5">
                <a:lumMod val="50000"/>
              </a:schemeClr>
            </a:solidFill>
          </p:grpSpPr>
          <p:cxnSp>
            <p:nvCxnSpPr>
              <p:cNvPr id="1644" name="Straight Connector 1643"/>
              <p:cNvCxnSpPr/>
              <p:nvPr/>
            </p:nvCxnSpPr>
            <p:spPr>
              <a:xfrm>
                <a:off x="4456358" y="3358446"/>
                <a:ext cx="0" cy="208799"/>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45" name="Straight Connector 1644"/>
              <p:cNvCxnSpPr/>
              <p:nvPr/>
            </p:nvCxnSpPr>
            <p:spPr>
              <a:xfrm>
                <a:off x="4398492" y="3567245"/>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46" name="Straight Connector 1645"/>
              <p:cNvCxnSpPr/>
              <p:nvPr/>
            </p:nvCxnSpPr>
            <p:spPr>
              <a:xfrm>
                <a:off x="4398492" y="3357573"/>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47" name="Group 1646"/>
            <p:cNvGrpSpPr/>
            <p:nvPr/>
          </p:nvGrpSpPr>
          <p:grpSpPr>
            <a:xfrm>
              <a:off x="8277870" y="4228179"/>
              <a:ext cx="115732" cy="149120"/>
              <a:chOff x="4398492" y="3357573"/>
              <a:chExt cx="115732" cy="209672"/>
            </a:xfrm>
            <a:solidFill>
              <a:schemeClr val="accent5">
                <a:lumMod val="50000"/>
              </a:schemeClr>
            </a:solidFill>
          </p:grpSpPr>
          <p:cxnSp>
            <p:nvCxnSpPr>
              <p:cNvPr id="1648" name="Straight Connector 1647"/>
              <p:cNvCxnSpPr/>
              <p:nvPr/>
            </p:nvCxnSpPr>
            <p:spPr>
              <a:xfrm>
                <a:off x="4456358" y="3358446"/>
                <a:ext cx="0" cy="208799"/>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49" name="Straight Connector 1648"/>
              <p:cNvCxnSpPr/>
              <p:nvPr/>
            </p:nvCxnSpPr>
            <p:spPr>
              <a:xfrm>
                <a:off x="4398492" y="3567245"/>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50" name="Straight Connector 1649"/>
              <p:cNvCxnSpPr/>
              <p:nvPr/>
            </p:nvCxnSpPr>
            <p:spPr>
              <a:xfrm>
                <a:off x="4398492" y="3357573"/>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51" name="Group 1650"/>
            <p:cNvGrpSpPr/>
            <p:nvPr/>
          </p:nvGrpSpPr>
          <p:grpSpPr>
            <a:xfrm>
              <a:off x="8590782" y="4363774"/>
              <a:ext cx="115732" cy="149120"/>
              <a:chOff x="4398492" y="3357573"/>
              <a:chExt cx="115732" cy="209672"/>
            </a:xfrm>
            <a:solidFill>
              <a:schemeClr val="accent5">
                <a:lumMod val="50000"/>
              </a:schemeClr>
            </a:solidFill>
          </p:grpSpPr>
          <p:cxnSp>
            <p:nvCxnSpPr>
              <p:cNvPr id="1652" name="Straight Connector 1651"/>
              <p:cNvCxnSpPr/>
              <p:nvPr/>
            </p:nvCxnSpPr>
            <p:spPr>
              <a:xfrm>
                <a:off x="4456358" y="3358446"/>
                <a:ext cx="0" cy="208799"/>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53" name="Straight Connector 1652"/>
              <p:cNvCxnSpPr/>
              <p:nvPr/>
            </p:nvCxnSpPr>
            <p:spPr>
              <a:xfrm>
                <a:off x="4398492" y="3567245"/>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54" name="Straight Connector 1653"/>
              <p:cNvCxnSpPr/>
              <p:nvPr/>
            </p:nvCxnSpPr>
            <p:spPr>
              <a:xfrm>
                <a:off x="4398492" y="3357573"/>
                <a:ext cx="115732" cy="0"/>
              </a:xfrm>
              <a:prstGeom prst="line">
                <a:avLst/>
              </a:prstGeom>
              <a:grpFill/>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grpSp>
      <p:sp>
        <p:nvSpPr>
          <p:cNvPr id="1686" name="TextBox 1685"/>
          <p:cNvSpPr txBox="1"/>
          <p:nvPr/>
        </p:nvSpPr>
        <p:spPr>
          <a:xfrm>
            <a:off x="7539731" y="5188760"/>
            <a:ext cx="197169"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106</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1687" name="TextBox 1686"/>
          <p:cNvSpPr txBox="1"/>
          <p:nvPr/>
        </p:nvSpPr>
        <p:spPr>
          <a:xfrm>
            <a:off x="7876883" y="5188760"/>
            <a:ext cx="197170"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104</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1688" name="TextBox 1687"/>
          <p:cNvSpPr txBox="1"/>
          <p:nvPr/>
        </p:nvSpPr>
        <p:spPr>
          <a:xfrm>
            <a:off x="8198009" y="5188760"/>
            <a:ext cx="197169"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101</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1689" name="TextBox 1688"/>
          <p:cNvSpPr txBox="1"/>
          <p:nvPr/>
        </p:nvSpPr>
        <p:spPr>
          <a:xfrm>
            <a:off x="8530253" y="5188760"/>
            <a:ext cx="197170"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101</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1690" name="TextBox 1689"/>
          <p:cNvSpPr txBox="1"/>
          <p:nvPr/>
        </p:nvSpPr>
        <p:spPr>
          <a:xfrm>
            <a:off x="9937591" y="5188760"/>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88</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1691" name="TextBox 1690"/>
          <p:cNvSpPr txBox="1"/>
          <p:nvPr/>
        </p:nvSpPr>
        <p:spPr>
          <a:xfrm>
            <a:off x="11243752" y="5188760"/>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49</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1692" name="TextBox 1691"/>
          <p:cNvSpPr txBox="1"/>
          <p:nvPr/>
        </p:nvSpPr>
        <p:spPr>
          <a:xfrm>
            <a:off x="7223868" y="5204148"/>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rPr>
              <a:t>1</a:t>
            </a:r>
            <a:endParaRPr kumimoji="0" lang="en-US" sz="10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endParaRPr>
          </a:p>
        </p:txBody>
      </p:sp>
      <p:sp>
        <p:nvSpPr>
          <p:cNvPr id="1693" name="TextBox 1692"/>
          <p:cNvSpPr txBox="1"/>
          <p:nvPr/>
        </p:nvSpPr>
        <p:spPr>
          <a:xfrm>
            <a:off x="7605455" y="5336223"/>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99</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1694" name="TextBox 1693"/>
          <p:cNvSpPr txBox="1"/>
          <p:nvPr/>
        </p:nvSpPr>
        <p:spPr>
          <a:xfrm>
            <a:off x="7942606" y="5336223"/>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96</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1695" name="TextBox 1694"/>
          <p:cNvSpPr txBox="1"/>
          <p:nvPr/>
        </p:nvSpPr>
        <p:spPr>
          <a:xfrm>
            <a:off x="8263731" y="5336223"/>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94</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1696" name="TextBox 1695"/>
          <p:cNvSpPr txBox="1"/>
          <p:nvPr/>
        </p:nvSpPr>
        <p:spPr>
          <a:xfrm>
            <a:off x="8595976" y="5336223"/>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92</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1697" name="TextBox 1696"/>
          <p:cNvSpPr txBox="1"/>
          <p:nvPr/>
        </p:nvSpPr>
        <p:spPr>
          <a:xfrm>
            <a:off x="9937591" y="5336223"/>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79</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1698" name="TextBox 1697"/>
          <p:cNvSpPr txBox="1"/>
          <p:nvPr/>
        </p:nvSpPr>
        <p:spPr>
          <a:xfrm>
            <a:off x="11243750" y="5336223"/>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41</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1699" name="TextBox 1698"/>
          <p:cNvSpPr txBox="1"/>
          <p:nvPr/>
        </p:nvSpPr>
        <p:spPr>
          <a:xfrm>
            <a:off x="7223868" y="5336223"/>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2</a:t>
            </a:r>
            <a:endParaRPr kumimoji="0" lang="en-US" sz="10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1700" name="TextBox 1699"/>
          <p:cNvSpPr txBox="1"/>
          <p:nvPr/>
        </p:nvSpPr>
        <p:spPr>
          <a:xfrm>
            <a:off x="7605453" y="5463227"/>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86</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1701" name="TextBox 1700"/>
          <p:cNvSpPr txBox="1"/>
          <p:nvPr/>
        </p:nvSpPr>
        <p:spPr>
          <a:xfrm>
            <a:off x="7942606" y="5463227"/>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82</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1702" name="TextBox 1701"/>
          <p:cNvSpPr txBox="1"/>
          <p:nvPr/>
        </p:nvSpPr>
        <p:spPr>
          <a:xfrm>
            <a:off x="8263731" y="5463227"/>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82</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1703" name="TextBox 1702"/>
          <p:cNvSpPr txBox="1"/>
          <p:nvPr/>
        </p:nvSpPr>
        <p:spPr>
          <a:xfrm>
            <a:off x="8595976" y="5463227"/>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83</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1704" name="TextBox 1703"/>
          <p:cNvSpPr txBox="1"/>
          <p:nvPr/>
        </p:nvSpPr>
        <p:spPr>
          <a:xfrm>
            <a:off x="9937591" y="5463227"/>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72</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1705" name="TextBox 1704"/>
          <p:cNvSpPr txBox="1"/>
          <p:nvPr/>
        </p:nvSpPr>
        <p:spPr>
          <a:xfrm>
            <a:off x="11243750" y="5463227"/>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30</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1706" name="TextBox 1705"/>
          <p:cNvSpPr txBox="1"/>
          <p:nvPr/>
        </p:nvSpPr>
        <p:spPr>
          <a:xfrm>
            <a:off x="7223868" y="5463227"/>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3</a:t>
            </a:r>
            <a:endParaRPr kumimoji="0" lang="en-US" sz="10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1707" name="TextBox 1706"/>
          <p:cNvSpPr txBox="1"/>
          <p:nvPr/>
        </p:nvSpPr>
        <p:spPr>
          <a:xfrm>
            <a:off x="7605453" y="5590231"/>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74</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1708" name="TextBox 1707"/>
          <p:cNvSpPr txBox="1"/>
          <p:nvPr/>
        </p:nvSpPr>
        <p:spPr>
          <a:xfrm>
            <a:off x="7942606" y="5590231"/>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70</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1709" name="TextBox 1708"/>
          <p:cNvSpPr txBox="1"/>
          <p:nvPr/>
        </p:nvSpPr>
        <p:spPr>
          <a:xfrm>
            <a:off x="8263731" y="5590231"/>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70</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1710" name="TextBox 1709"/>
          <p:cNvSpPr txBox="1"/>
          <p:nvPr/>
        </p:nvSpPr>
        <p:spPr>
          <a:xfrm>
            <a:off x="8595976" y="5590231"/>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70</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1711" name="TextBox 1710"/>
          <p:cNvSpPr txBox="1"/>
          <p:nvPr/>
        </p:nvSpPr>
        <p:spPr>
          <a:xfrm>
            <a:off x="9937591" y="5590231"/>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56</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1712" name="TextBox 1711"/>
          <p:cNvSpPr txBox="1"/>
          <p:nvPr/>
        </p:nvSpPr>
        <p:spPr>
          <a:xfrm>
            <a:off x="11243750" y="5590231"/>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18</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1713" name="TextBox 1712"/>
          <p:cNvSpPr txBox="1"/>
          <p:nvPr/>
        </p:nvSpPr>
        <p:spPr>
          <a:xfrm>
            <a:off x="7223868" y="5590231"/>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4</a:t>
            </a:r>
            <a:endParaRPr kumimoji="0" lang="en-US" sz="10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1714" name="TextBox 1713"/>
          <p:cNvSpPr txBox="1"/>
          <p:nvPr/>
        </p:nvSpPr>
        <p:spPr>
          <a:xfrm>
            <a:off x="7605453" y="5717235"/>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60</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1715" name="TextBox 1714"/>
          <p:cNvSpPr txBox="1"/>
          <p:nvPr/>
        </p:nvSpPr>
        <p:spPr>
          <a:xfrm>
            <a:off x="7942606" y="5717235"/>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57</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1716" name="TextBox 1715"/>
          <p:cNvSpPr txBox="1"/>
          <p:nvPr/>
        </p:nvSpPr>
        <p:spPr>
          <a:xfrm>
            <a:off x="8263731" y="5717235"/>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58</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1717" name="TextBox 1716"/>
          <p:cNvSpPr txBox="1"/>
          <p:nvPr/>
        </p:nvSpPr>
        <p:spPr>
          <a:xfrm>
            <a:off x="8595976" y="5717235"/>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54</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1718" name="TextBox 1717"/>
          <p:cNvSpPr txBox="1"/>
          <p:nvPr/>
        </p:nvSpPr>
        <p:spPr>
          <a:xfrm>
            <a:off x="9937591" y="5717235"/>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46</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1719" name="TextBox 1718"/>
          <p:cNvSpPr txBox="1"/>
          <p:nvPr/>
        </p:nvSpPr>
        <p:spPr>
          <a:xfrm>
            <a:off x="11243750" y="5717235"/>
            <a:ext cx="131447"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14</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1720" name="TextBox 1719"/>
          <p:cNvSpPr txBox="1"/>
          <p:nvPr/>
        </p:nvSpPr>
        <p:spPr>
          <a:xfrm>
            <a:off x="7223868" y="5717235"/>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a:t>
            </a:r>
            <a:endParaRPr kumimoji="0" lang="en-US" sz="10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1721" name="TextBox 1720"/>
          <p:cNvSpPr txBox="1"/>
          <p:nvPr/>
        </p:nvSpPr>
        <p:spPr>
          <a:xfrm>
            <a:off x="7018495" y="4929695"/>
            <a:ext cx="431208" cy="262764"/>
          </a:xfrm>
          <a:prstGeom prst="rect">
            <a:avLst/>
          </a:prstGeom>
          <a:noFill/>
        </p:spPr>
        <p:txBody>
          <a:bodyPr wrap="none" lIns="0" tIns="0" rIns="0" bIns="0" rtlCol="0" anchor="b" anchorCtr="0">
            <a:spAutoFit/>
          </a:bodyPr>
          <a:lstStyle/>
          <a:p>
            <a:pPr marL="0" marR="0" lvl="0" indent="0" algn="ctr" defTabSz="914400" rtl="0" eaLnBrk="1" fontAlgn="auto" latinLnBrk="0" hangingPunct="1">
              <a:lnSpc>
                <a:spcPct val="85000"/>
              </a:lnSpc>
              <a:spcBef>
                <a:spcPts val="0"/>
              </a:spcBef>
              <a:spcAft>
                <a:spcPts val="0"/>
              </a:spcAft>
              <a:buClrTx/>
              <a:buSzTx/>
              <a:buFontTx/>
              <a:buNone/>
              <a:defRPr/>
            </a:pPr>
            <a: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ADAPT+</a:t>
            </a:r>
            <a:b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br>
            <a: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Cycle</a:t>
            </a:r>
            <a:endPar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sp>
        <p:nvSpPr>
          <p:cNvPr id="1722" name="TextBox 1721"/>
          <p:cNvSpPr txBox="1"/>
          <p:nvPr/>
        </p:nvSpPr>
        <p:spPr>
          <a:xfrm>
            <a:off x="7589794" y="5032166"/>
            <a:ext cx="437620" cy="153888"/>
          </a:xfrm>
          <a:prstGeom prst="rect">
            <a:avLst/>
          </a:prstGeom>
          <a:noFill/>
        </p:spPr>
        <p:txBody>
          <a:bodyPr wrap="none" lIns="0" tIns="0" rIns="0" bIns="0"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Patients</a:t>
            </a:r>
            <a:endPar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6" name="Chart 305"/>
          <p:cNvGraphicFramePr/>
          <p:nvPr/>
        </p:nvGraphicFramePr>
        <p:xfrm>
          <a:off x="4816787" y="1659244"/>
          <a:ext cx="3155288" cy="4267169"/>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407" name="Chart 406"/>
          <p:cNvGraphicFramePr/>
          <p:nvPr/>
        </p:nvGraphicFramePr>
        <p:xfrm>
          <a:off x="8776996" y="2069762"/>
          <a:ext cx="3068209" cy="35269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4" name="Chart 63"/>
          <p:cNvGraphicFramePr/>
          <p:nvPr/>
        </p:nvGraphicFramePr>
        <p:xfrm>
          <a:off x="945476" y="2171683"/>
          <a:ext cx="3267579" cy="337462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73063" y="361951"/>
            <a:ext cx="11476037" cy="515128"/>
          </a:xfrm>
        </p:spPr>
        <p:txBody>
          <a:bodyPr>
            <a:noAutofit/>
          </a:bodyPr>
          <a:lstStyle/>
          <a:p>
            <a:r>
              <a:rPr lang="en-US" dirty="0"/>
              <a:t>Mean White Blood Cell Counts Over Time in ADAPT+ Cycles 1–5</a:t>
            </a:r>
            <a:br>
              <a:rPr lang="en-US" dirty="0"/>
            </a:br>
            <a:r>
              <a:rPr kumimoji="0" lang="en-US" sz="2000" b="0" i="1" u="none" strike="noStrike" kern="1200" cap="none" spc="0" normalizeH="0" baseline="0" noProof="0" dirty="0">
                <a:ln>
                  <a:noFill/>
                </a:ln>
                <a:solidFill>
                  <a:srgbClr val="003A69"/>
                </a:solidFill>
                <a:effectLst/>
                <a:uLnTx/>
                <a:uFillTx/>
                <a:latin typeface="Calibri" panose="020F0502020204030204"/>
                <a:ea typeface="+mj-ea"/>
                <a:cs typeface="+mj-cs"/>
              </a:rPr>
              <a:t>Safety Population</a:t>
            </a:r>
            <a:endParaRPr lang="en-US" dirty="0"/>
          </a:p>
        </p:txBody>
      </p:sp>
      <p:sp>
        <p:nvSpPr>
          <p:cNvPr id="288" name="Text Placeholder 15"/>
          <p:cNvSpPr txBox="1"/>
          <p:nvPr/>
        </p:nvSpPr>
        <p:spPr>
          <a:xfrm>
            <a:off x="374460" y="6350459"/>
            <a:ext cx="10873147" cy="444730"/>
          </a:xfrm>
          <a:prstGeom prst="rect">
            <a:avLst/>
          </a:prstGeom>
        </p:spPr>
        <p:txBody>
          <a:bodyPr vert="horz" lIns="91440" tIns="0" rIns="91440" bIns="45720" rtlCol="0" anchor="b" anchorCtr="0">
            <a:noAutofit/>
          </a:bodyPr>
          <a:lstStyle>
            <a:lvl1pPr marL="0" indent="0" algn="l" defTabSz="914400" rtl="0" eaLnBrk="1" latinLnBrk="0" hangingPunct="1">
              <a:lnSpc>
                <a:spcPct val="90000"/>
              </a:lnSpc>
              <a:spcBef>
                <a:spcPts val="0"/>
              </a:spcBef>
              <a:buFont typeface="Arial" panose="020B0604020202020204" pitchFamily="34" charset="0"/>
              <a:buNone/>
              <a:defRPr sz="1000" kern="1200">
                <a:solidFill>
                  <a:schemeClr val="accent4">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defRPr/>
            </a:pPr>
            <a:endPar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endParaRPr>
          </a:p>
        </p:txBody>
      </p:sp>
      <p:sp>
        <p:nvSpPr>
          <p:cNvPr id="428" name="Slide Number Placeholder 4"/>
          <p:cNvSpPr txBox="1"/>
          <p:nvPr/>
        </p:nvSpPr>
        <p:spPr>
          <a:xfrm>
            <a:off x="11187953" y="6356350"/>
            <a:ext cx="664744" cy="365125"/>
          </a:xfrm>
          <a:prstGeom prst="rect">
            <a:avLst/>
          </a:prstGeom>
        </p:spPr>
        <p:txBody>
          <a:bodyPr vert="horz" lIns="91440" tIns="45720" rIns="91440" bIns="45720" rtlCol="0" anchor="ctr"/>
          <a:lstStyle>
            <a:defPPr>
              <a:defRPr lang="en-US"/>
            </a:defPPr>
            <a:lvl1pPr marL="0" algn="r" defTabSz="914400" rtl="0" eaLnBrk="1" latinLnBrk="0" hangingPunct="1">
              <a:defRPr sz="1200" b="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CE451-38B6-4970-B200-7962877A3A8C}" type="slidenum">
              <a:rPr lang="en-US" smtClean="0"/>
            </a:fld>
            <a:endParaRPr lang="en-US" dirty="0"/>
          </a:p>
        </p:txBody>
      </p:sp>
      <p:sp>
        <p:nvSpPr>
          <p:cNvPr id="614" name="TextBox 613"/>
          <p:cNvSpPr txBox="1"/>
          <p:nvPr/>
        </p:nvSpPr>
        <p:spPr>
          <a:xfrm>
            <a:off x="3038329" y="2102192"/>
            <a:ext cx="1035540" cy="161583"/>
          </a:xfrm>
          <a:prstGeom prst="rect">
            <a:avLst/>
          </a:prstGeom>
          <a:noFill/>
        </p:spPr>
        <p:txBody>
          <a:bodyPr wrap="none" lIns="0" tIns="0" rIns="0" bIns="0" rtlCol="0" anchor="t" anchorCtr="0">
            <a:spAutoFit/>
          </a:bodyPr>
          <a:lstStyle/>
          <a:p>
            <a:pPr marL="0" marR="0" lvl="0" indent="0" algn="r" defTabSz="914400" eaLnBrk="1" fontAlgn="auto" latinLnBrk="0" hangingPunct="1">
              <a:lnSpc>
                <a:spcPct val="100000"/>
              </a:lnSpc>
              <a:spcBef>
                <a:spcPts val="0"/>
              </a:spcBef>
              <a:spcAft>
                <a:spcPts val="0"/>
              </a:spcAft>
              <a:buClrTx/>
              <a:buSzTx/>
              <a:buFontTx/>
              <a:buNone/>
              <a:defRPr/>
            </a:pPr>
            <a:r>
              <a:rPr kumimoji="0" lang="en-US" sz="1050" b="0" i="0" u="none" strike="noStrike" kern="0" cap="none" spc="0" normalizeH="0" baseline="0" noProof="0" dirty="0">
                <a:ln>
                  <a:noFill/>
                </a:ln>
                <a:solidFill>
                  <a:srgbClr val="595959"/>
                </a:solidFill>
                <a:effectLst/>
                <a:uLnTx/>
                <a:uFillTx/>
                <a:latin typeface="Calibri" panose="020F0502020204030204"/>
                <a:rtl val="0"/>
              </a:rPr>
              <a:t>Upper limit normal</a:t>
            </a:r>
            <a:endParaRPr kumimoji="0" lang="en-US" sz="1050" b="0" i="0" u="none" strike="noStrike" kern="0" cap="none" spc="0" normalizeH="0" baseline="0" noProof="0" dirty="0">
              <a:ln>
                <a:noFill/>
              </a:ln>
              <a:solidFill>
                <a:srgbClr val="595959"/>
              </a:solidFill>
              <a:effectLst/>
              <a:uLnTx/>
              <a:uFillTx/>
              <a:latin typeface="Calibri" panose="020F0502020204030204"/>
              <a:rtl val="0"/>
            </a:endParaRPr>
          </a:p>
        </p:txBody>
      </p:sp>
      <p:sp>
        <p:nvSpPr>
          <p:cNvPr id="615" name="TextBox 614"/>
          <p:cNvSpPr txBox="1"/>
          <p:nvPr/>
        </p:nvSpPr>
        <p:spPr>
          <a:xfrm>
            <a:off x="3043138" y="4305368"/>
            <a:ext cx="1030731" cy="161583"/>
          </a:xfrm>
          <a:prstGeom prst="rect">
            <a:avLst/>
          </a:prstGeom>
          <a:noFill/>
        </p:spPr>
        <p:txBody>
          <a:bodyPr wrap="none" lIns="0" tIns="0" rIns="0" bIns="0" rtlCol="0" anchor="t" anchorCtr="0">
            <a:spAutoFit/>
          </a:bodyPr>
          <a:lstStyle/>
          <a:p>
            <a:pPr marL="0" marR="0" lvl="0" indent="0" algn="r" defTabSz="914400" eaLnBrk="1" fontAlgn="auto" latinLnBrk="0" hangingPunct="1">
              <a:lnSpc>
                <a:spcPct val="100000"/>
              </a:lnSpc>
              <a:spcBef>
                <a:spcPts val="0"/>
              </a:spcBef>
              <a:spcAft>
                <a:spcPts val="0"/>
              </a:spcAft>
              <a:buClrTx/>
              <a:buSzTx/>
              <a:buFontTx/>
              <a:buNone/>
              <a:defRPr/>
            </a:pPr>
            <a:r>
              <a:rPr kumimoji="0" lang="en-US" sz="1050" b="0" i="0" u="none" strike="noStrike" kern="0" cap="none" spc="0" normalizeH="0" baseline="0" noProof="0" dirty="0">
                <a:ln>
                  <a:noFill/>
                </a:ln>
                <a:solidFill>
                  <a:srgbClr val="595959"/>
                </a:solidFill>
                <a:effectLst/>
                <a:uLnTx/>
                <a:uFillTx/>
                <a:latin typeface="Calibri" panose="020F0502020204030204"/>
                <a:rtl val="0"/>
              </a:rPr>
              <a:t>Lower limit normal</a:t>
            </a:r>
            <a:endParaRPr kumimoji="0" lang="en-US" sz="1050" b="0" i="0" u="none" strike="noStrike" kern="0" cap="none" spc="0" normalizeH="0" baseline="0" noProof="0" dirty="0">
              <a:ln>
                <a:noFill/>
              </a:ln>
              <a:solidFill>
                <a:srgbClr val="595959"/>
              </a:solidFill>
              <a:effectLst/>
              <a:uLnTx/>
              <a:uFillTx/>
              <a:latin typeface="Calibri" panose="020F0502020204030204"/>
              <a:rtl val="0"/>
            </a:endParaRPr>
          </a:p>
        </p:txBody>
      </p:sp>
      <p:grpSp>
        <p:nvGrpSpPr>
          <p:cNvPr id="4" name="Group 3"/>
          <p:cNvGrpSpPr/>
          <p:nvPr/>
        </p:nvGrpSpPr>
        <p:grpSpPr>
          <a:xfrm>
            <a:off x="453979" y="1338110"/>
            <a:ext cx="11392521" cy="321134"/>
            <a:chOff x="453979" y="914399"/>
            <a:chExt cx="9784850" cy="321134"/>
          </a:xfrm>
        </p:grpSpPr>
        <p:sp>
          <p:nvSpPr>
            <p:cNvPr id="65" name="TextBox 64"/>
            <p:cNvSpPr txBox="1">
              <a:spLocks noChangeAspect="1"/>
            </p:cNvSpPr>
            <p:nvPr/>
          </p:nvSpPr>
          <p:spPr>
            <a:xfrm>
              <a:off x="453979" y="914399"/>
              <a:ext cx="3141453" cy="321134"/>
            </a:xfrm>
            <a:prstGeom prst="rect">
              <a:avLst/>
            </a:prstGeom>
            <a:solidFill>
              <a:schemeClr val="accent3"/>
            </a:solidFill>
          </p:spPr>
          <p:txBody>
            <a:bodyPr wrap="square" rtlCol="0">
              <a:spAutoFit/>
            </a:bodyPr>
            <a:lstStyle/>
            <a:p>
              <a:pPr lvl="0" algn="ctr" defTabSz="457200">
                <a:defRPr/>
              </a:pPr>
              <a:r>
                <a:rPr lang="en-US" sz="1400" b="1" dirty="0">
                  <a:solidFill>
                    <a:srgbClr val="FFFFFF"/>
                  </a:solidFill>
                  <a:ea typeface="Calibri" panose="020F0502020204030204" pitchFamily="34" charset="0"/>
                  <a:cs typeface="Arial" panose="020B0604020202020204" pitchFamily="34" charset="0"/>
                </a:rPr>
                <a:t>Mean Lymphocytes</a:t>
              </a:r>
              <a:endParaRPr lang="en-US" sz="1400" b="1" dirty="0">
                <a:solidFill>
                  <a:srgbClr val="FFFFFF"/>
                </a:solidFill>
                <a:ea typeface="Calibri" panose="020F0502020204030204" pitchFamily="34" charset="0"/>
                <a:cs typeface="Arial" panose="020B0604020202020204" pitchFamily="34" charset="0"/>
              </a:endParaRPr>
            </a:p>
          </p:txBody>
        </p:sp>
        <p:sp>
          <p:nvSpPr>
            <p:cNvPr id="66" name="TextBox 65"/>
            <p:cNvSpPr txBox="1">
              <a:spLocks noChangeAspect="1"/>
            </p:cNvSpPr>
            <p:nvPr/>
          </p:nvSpPr>
          <p:spPr>
            <a:xfrm>
              <a:off x="3775677" y="914399"/>
              <a:ext cx="3141453" cy="321134"/>
            </a:xfrm>
            <a:prstGeom prst="rect">
              <a:avLst/>
            </a:prstGeom>
            <a:solidFill>
              <a:schemeClr val="accent3"/>
            </a:solidFill>
          </p:spPr>
          <p:txBody>
            <a:bodyPr wrap="square" rtlCol="0">
              <a:spAutoFit/>
            </a:bodyPr>
            <a:lstStyle/>
            <a:p>
              <a:pPr lvl="0" algn="ctr" defTabSz="457200">
                <a:defRPr/>
              </a:pPr>
              <a:r>
                <a:rPr lang="en-US" sz="1400" b="1" dirty="0">
                  <a:solidFill>
                    <a:srgbClr val="FFFFFF"/>
                  </a:solidFill>
                  <a:ea typeface="Calibri" panose="020F0502020204030204" pitchFamily="34" charset="0"/>
                  <a:cs typeface="Arial" panose="020B0604020202020204" pitchFamily="34" charset="0"/>
                </a:rPr>
                <a:t>Mean Neutrophils</a:t>
              </a:r>
              <a:endParaRPr lang="en-US" sz="1400" b="1" dirty="0">
                <a:solidFill>
                  <a:srgbClr val="FFFFFF"/>
                </a:solidFill>
                <a:ea typeface="Calibri" panose="020F0502020204030204" pitchFamily="34" charset="0"/>
                <a:cs typeface="Arial" panose="020B0604020202020204" pitchFamily="34" charset="0"/>
              </a:endParaRPr>
            </a:p>
          </p:txBody>
        </p:sp>
        <p:sp>
          <p:nvSpPr>
            <p:cNvPr id="67" name="TextBox 66"/>
            <p:cNvSpPr txBox="1">
              <a:spLocks noChangeAspect="1"/>
            </p:cNvSpPr>
            <p:nvPr/>
          </p:nvSpPr>
          <p:spPr>
            <a:xfrm>
              <a:off x="7097376" y="914399"/>
              <a:ext cx="3141453" cy="321134"/>
            </a:xfrm>
            <a:prstGeom prst="rect">
              <a:avLst/>
            </a:prstGeom>
            <a:solidFill>
              <a:schemeClr val="accent3"/>
            </a:solidFill>
          </p:spPr>
          <p:txBody>
            <a:bodyPr wrap="square" rtlCol="0">
              <a:spAutoFit/>
            </a:bodyPr>
            <a:lstStyle/>
            <a:p>
              <a:pPr lvl="0" algn="ctr" defTabSz="457200">
                <a:defRPr/>
              </a:pPr>
              <a:r>
                <a:rPr lang="en-US" sz="1400" b="1" dirty="0">
                  <a:solidFill>
                    <a:srgbClr val="FFFFFF"/>
                  </a:solidFill>
                  <a:ea typeface="Calibri" panose="020F0502020204030204" pitchFamily="34" charset="0"/>
                  <a:cs typeface="Arial" panose="020B0604020202020204" pitchFamily="34" charset="0"/>
                </a:rPr>
                <a:t>Mean Leukocytes</a:t>
              </a:r>
              <a:endParaRPr lang="en-US" sz="1400" b="1" dirty="0">
                <a:solidFill>
                  <a:srgbClr val="FFFFFF"/>
                </a:solidFill>
                <a:ea typeface="Calibri" panose="020F0502020204030204" pitchFamily="34" charset="0"/>
                <a:cs typeface="Arial" panose="020B0604020202020204" pitchFamily="34" charset="0"/>
              </a:endParaRPr>
            </a:p>
          </p:txBody>
        </p:sp>
      </p:grpSp>
      <p:sp>
        <p:nvSpPr>
          <p:cNvPr id="70" name="TextBox 69"/>
          <p:cNvSpPr txBox="1"/>
          <p:nvPr/>
        </p:nvSpPr>
        <p:spPr>
          <a:xfrm rot="16200000">
            <a:off x="122692" y="3723753"/>
            <a:ext cx="825867" cy="276999"/>
          </a:xfrm>
          <a:prstGeom prst="rect">
            <a:avLst/>
          </a:prstGeom>
          <a:noFill/>
        </p:spPr>
        <p:txBody>
          <a:bodyPr wrap="none" rtlCol="0">
            <a:spAutoFit/>
          </a:bodyPr>
          <a:lstStyle/>
          <a:p>
            <a:pPr lvl="0" algn="ctr">
              <a:defRPr/>
            </a:pPr>
            <a:r>
              <a:rPr lang="en-US" sz="1200" b="1" dirty="0">
                <a:solidFill>
                  <a:srgbClr val="000000"/>
                </a:solidFill>
                <a:cs typeface="Arial" panose="020B0604020202020204" pitchFamily="34" charset="0"/>
              </a:rPr>
              <a:t>10</a:t>
            </a:r>
            <a:r>
              <a:rPr lang="en-US" sz="1200" b="1" baseline="30000" dirty="0">
                <a:solidFill>
                  <a:srgbClr val="000000"/>
                </a:solidFill>
                <a:cs typeface="Arial" panose="020B0604020202020204" pitchFamily="34" charset="0"/>
              </a:rPr>
              <a:t>9</a:t>
            </a:r>
            <a:r>
              <a:rPr lang="en-US" sz="1200" b="1" dirty="0">
                <a:solidFill>
                  <a:srgbClr val="000000"/>
                </a:solidFill>
                <a:cs typeface="Arial" panose="020B0604020202020204" pitchFamily="34" charset="0"/>
              </a:rPr>
              <a:t>/L (SD)</a:t>
            </a:r>
            <a:endParaRPr lang="en-US" sz="1200" b="1" dirty="0">
              <a:solidFill>
                <a:srgbClr val="000000"/>
              </a:solidFill>
              <a:cs typeface="Arial" panose="020B0604020202020204" pitchFamily="34" charset="0"/>
            </a:endParaRPr>
          </a:p>
        </p:txBody>
      </p:sp>
      <p:sp>
        <p:nvSpPr>
          <p:cNvPr id="72" name="TextBox 71"/>
          <p:cNvSpPr txBox="1"/>
          <p:nvPr/>
        </p:nvSpPr>
        <p:spPr>
          <a:xfrm>
            <a:off x="1295150"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74" name="TextBox 73"/>
          <p:cNvSpPr txBox="1"/>
          <p:nvPr/>
        </p:nvSpPr>
        <p:spPr>
          <a:xfrm>
            <a:off x="1475304"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76" name="TextBox 75"/>
          <p:cNvSpPr txBox="1"/>
          <p:nvPr/>
        </p:nvSpPr>
        <p:spPr>
          <a:xfrm>
            <a:off x="1658051"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78" name="TextBox 77"/>
          <p:cNvSpPr txBox="1"/>
          <p:nvPr/>
        </p:nvSpPr>
        <p:spPr>
          <a:xfrm>
            <a:off x="1839235"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3</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80" name="TextBox 79"/>
          <p:cNvSpPr txBox="1"/>
          <p:nvPr/>
        </p:nvSpPr>
        <p:spPr>
          <a:xfrm>
            <a:off x="2566121"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7</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82" name="TextBox 81"/>
          <p:cNvSpPr txBox="1"/>
          <p:nvPr/>
        </p:nvSpPr>
        <p:spPr>
          <a:xfrm>
            <a:off x="3256134" y="5800691"/>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11</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83" name="TextBox 82"/>
          <p:cNvSpPr txBox="1"/>
          <p:nvPr/>
        </p:nvSpPr>
        <p:spPr>
          <a:xfrm>
            <a:off x="824805" y="5769913"/>
            <a:ext cx="355033"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Week</a:t>
            </a:r>
            <a:endPar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84" name="Rectangle 83"/>
          <p:cNvSpPr/>
          <p:nvPr/>
        </p:nvSpPr>
        <p:spPr>
          <a:xfrm>
            <a:off x="887988" y="2063434"/>
            <a:ext cx="3228393" cy="365351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86" name="TextBox 85"/>
          <p:cNvSpPr txBox="1"/>
          <p:nvPr/>
        </p:nvSpPr>
        <p:spPr>
          <a:xfrm>
            <a:off x="749629" y="5381757"/>
            <a:ext cx="65724"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88" name="TextBox 87"/>
          <p:cNvSpPr txBox="1"/>
          <p:nvPr/>
        </p:nvSpPr>
        <p:spPr>
          <a:xfrm>
            <a:off x="651847" y="4319250"/>
            <a:ext cx="163506"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1.0</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90" name="TextBox 89"/>
          <p:cNvSpPr txBox="1"/>
          <p:nvPr/>
        </p:nvSpPr>
        <p:spPr>
          <a:xfrm>
            <a:off x="651847" y="3252450"/>
            <a:ext cx="163506"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2.0</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93" name="TextBox 92"/>
          <p:cNvSpPr txBox="1"/>
          <p:nvPr/>
        </p:nvSpPr>
        <p:spPr>
          <a:xfrm>
            <a:off x="651847" y="2719050"/>
            <a:ext cx="163506"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2.5</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95" name="TextBox 94"/>
          <p:cNvSpPr txBox="1"/>
          <p:nvPr/>
        </p:nvSpPr>
        <p:spPr>
          <a:xfrm>
            <a:off x="651847" y="4846300"/>
            <a:ext cx="163506"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0.5</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98" name="TextBox 97"/>
          <p:cNvSpPr txBox="1"/>
          <p:nvPr/>
        </p:nvSpPr>
        <p:spPr>
          <a:xfrm>
            <a:off x="3976968" y="5800691"/>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15</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02" name="TextBox 101"/>
          <p:cNvSpPr txBox="1"/>
          <p:nvPr/>
        </p:nvSpPr>
        <p:spPr>
          <a:xfrm>
            <a:off x="651847" y="3785850"/>
            <a:ext cx="163506"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1.5</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100" name="TextBox 99"/>
          <p:cNvSpPr txBox="1"/>
          <p:nvPr/>
        </p:nvSpPr>
        <p:spPr>
          <a:xfrm>
            <a:off x="651847" y="2189012"/>
            <a:ext cx="163506"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3.0</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468" name="TextBox 467"/>
          <p:cNvSpPr txBox="1"/>
          <p:nvPr/>
        </p:nvSpPr>
        <p:spPr>
          <a:xfrm>
            <a:off x="1288687"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3">
                    <a:lumMod val="60000"/>
                    <a:lumOff val="40000"/>
                  </a:schemeClr>
                </a:solidFill>
                <a:latin typeface="Calibri" panose="020F0502020204030204"/>
                <a:cs typeface="Arial" panose="020B0604020202020204" pitchFamily="34" charset="0"/>
              </a:rPr>
              <a:t>94</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cs typeface="Arial" panose="020B0604020202020204" pitchFamily="34" charset="0"/>
            </a:endParaRPr>
          </a:p>
        </p:txBody>
      </p:sp>
      <p:sp>
        <p:nvSpPr>
          <p:cNvPr id="469" name="TextBox 468"/>
          <p:cNvSpPr txBox="1"/>
          <p:nvPr/>
        </p:nvSpPr>
        <p:spPr>
          <a:xfrm>
            <a:off x="1475642"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83</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470" name="TextBox 469"/>
          <p:cNvSpPr txBox="1"/>
          <p:nvPr/>
        </p:nvSpPr>
        <p:spPr>
          <a:xfrm>
            <a:off x="1661807"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3">
                    <a:lumMod val="60000"/>
                    <a:lumOff val="40000"/>
                  </a:schemeClr>
                </a:solidFill>
                <a:latin typeface="Calibri" panose="020F0502020204030204"/>
                <a:cs typeface="Arial" panose="020B0604020202020204" pitchFamily="34" charset="0"/>
              </a:rPr>
              <a:t>84</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cs typeface="Arial" panose="020B0604020202020204" pitchFamily="34" charset="0"/>
            </a:endParaRPr>
          </a:p>
        </p:txBody>
      </p:sp>
      <p:sp>
        <p:nvSpPr>
          <p:cNvPr id="471" name="TextBox 470"/>
          <p:cNvSpPr txBox="1"/>
          <p:nvPr/>
        </p:nvSpPr>
        <p:spPr>
          <a:xfrm>
            <a:off x="1836893"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3">
                    <a:lumMod val="60000"/>
                    <a:lumOff val="40000"/>
                  </a:schemeClr>
                </a:solidFill>
                <a:latin typeface="Calibri" panose="020F0502020204030204"/>
                <a:cs typeface="Arial" panose="020B0604020202020204" pitchFamily="34" charset="0"/>
              </a:rPr>
              <a:t>86</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cs typeface="Arial" panose="020B0604020202020204" pitchFamily="34" charset="0"/>
            </a:endParaRPr>
          </a:p>
        </p:txBody>
      </p:sp>
      <p:sp>
        <p:nvSpPr>
          <p:cNvPr id="472" name="TextBox 471"/>
          <p:cNvSpPr txBox="1"/>
          <p:nvPr/>
        </p:nvSpPr>
        <p:spPr>
          <a:xfrm>
            <a:off x="2547260"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68</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473" name="TextBox 472"/>
          <p:cNvSpPr txBox="1"/>
          <p:nvPr/>
        </p:nvSpPr>
        <p:spPr>
          <a:xfrm>
            <a:off x="3270044"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24</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474" name="TextBox 473"/>
          <p:cNvSpPr txBox="1"/>
          <p:nvPr/>
        </p:nvSpPr>
        <p:spPr>
          <a:xfrm>
            <a:off x="1045088" y="5472740"/>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4</a:t>
            </a:r>
            <a:endParaRPr kumimoji="0" lang="en-US" sz="8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516" name="TextBox 515"/>
          <p:cNvSpPr txBox="1"/>
          <p:nvPr/>
        </p:nvSpPr>
        <p:spPr>
          <a:xfrm>
            <a:off x="902387" y="4864919"/>
            <a:ext cx="368691" cy="221599"/>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90000"/>
              </a:lnSpc>
              <a:spcBef>
                <a:spcPts val="0"/>
              </a:spcBef>
              <a:spcAft>
                <a:spcPts val="0"/>
              </a:spcAft>
              <a:buClrTx/>
              <a:buSzTx/>
              <a:buFontTx/>
              <a:buNone/>
              <a:defRPr/>
            </a:pPr>
            <a:r>
              <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ADAPT+ </a:t>
            </a:r>
            <a:br>
              <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br>
            <a:r>
              <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Cycle</a:t>
            </a:r>
            <a:endPar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sp>
        <p:nvSpPr>
          <p:cNvPr id="517" name="TextBox 516"/>
          <p:cNvSpPr txBox="1"/>
          <p:nvPr/>
        </p:nvSpPr>
        <p:spPr>
          <a:xfrm>
            <a:off x="1390169" y="4975718"/>
            <a:ext cx="349455" cy="110800"/>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90000"/>
              </a:lnSpc>
              <a:spcBef>
                <a:spcPts val="0"/>
              </a:spcBef>
              <a:spcAft>
                <a:spcPts val="0"/>
              </a:spcAft>
              <a:buClrTx/>
              <a:buSzTx/>
              <a:buFontTx/>
              <a:buNone/>
              <a:defRPr/>
            </a:pPr>
            <a:r>
              <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Patients</a:t>
            </a:r>
            <a:endPar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sp>
        <p:nvSpPr>
          <p:cNvPr id="433" name="TextBox 432"/>
          <p:cNvSpPr txBox="1"/>
          <p:nvPr/>
        </p:nvSpPr>
        <p:spPr>
          <a:xfrm>
            <a:off x="1237391"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135</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434" name="TextBox 433"/>
          <p:cNvSpPr txBox="1"/>
          <p:nvPr/>
        </p:nvSpPr>
        <p:spPr>
          <a:xfrm>
            <a:off x="1424346"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134</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435" name="TextBox 434"/>
          <p:cNvSpPr txBox="1"/>
          <p:nvPr/>
        </p:nvSpPr>
        <p:spPr>
          <a:xfrm>
            <a:off x="1610511"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131</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436" name="TextBox 435"/>
          <p:cNvSpPr txBox="1"/>
          <p:nvPr/>
        </p:nvSpPr>
        <p:spPr>
          <a:xfrm>
            <a:off x="1811245"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131</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437" name="TextBox 436"/>
          <p:cNvSpPr txBox="1"/>
          <p:nvPr/>
        </p:nvSpPr>
        <p:spPr>
          <a:xfrm>
            <a:off x="2495964"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114</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438" name="TextBox 437"/>
          <p:cNvSpPr txBox="1"/>
          <p:nvPr/>
        </p:nvSpPr>
        <p:spPr>
          <a:xfrm>
            <a:off x="3270044" y="5109449"/>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rgbClr val="90C353"/>
                </a:solidFill>
                <a:latin typeface="Calibri" panose="020F0502020204030204"/>
                <a:cs typeface="Arial" panose="020B0604020202020204" pitchFamily="34" charset="0"/>
              </a:rPr>
              <a:t>60</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439" name="TextBox 438"/>
          <p:cNvSpPr txBox="1"/>
          <p:nvPr/>
        </p:nvSpPr>
        <p:spPr>
          <a:xfrm>
            <a:off x="1045088" y="5109449"/>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rPr>
              <a:t>1</a:t>
            </a:r>
            <a:endParaRPr kumimoji="0" lang="en-US" sz="8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endParaRPr>
          </a:p>
        </p:txBody>
      </p:sp>
      <p:sp>
        <p:nvSpPr>
          <p:cNvPr id="591" name="TextBox 590"/>
          <p:cNvSpPr txBox="1"/>
          <p:nvPr/>
        </p:nvSpPr>
        <p:spPr>
          <a:xfrm>
            <a:off x="3991847" y="5109449"/>
            <a:ext cx="102593" cy="123111"/>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800" dirty="0">
                <a:solidFill>
                  <a:srgbClr val="90C353"/>
                </a:solidFill>
                <a:latin typeface="Calibri" panose="020F0502020204030204"/>
                <a:cs typeface="Arial" panose="020B0604020202020204" pitchFamily="34" charset="0"/>
              </a:rPr>
              <a:t>26</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440" name="TextBox 439"/>
          <p:cNvSpPr txBox="1"/>
          <p:nvPr/>
        </p:nvSpPr>
        <p:spPr>
          <a:xfrm>
            <a:off x="1237391" y="5230546"/>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130</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448" name="TextBox 447"/>
          <p:cNvSpPr txBox="1"/>
          <p:nvPr/>
        </p:nvSpPr>
        <p:spPr>
          <a:xfrm>
            <a:off x="1424346" y="5230546"/>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117</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449" name="TextBox 448"/>
          <p:cNvSpPr txBox="1"/>
          <p:nvPr/>
        </p:nvSpPr>
        <p:spPr>
          <a:xfrm>
            <a:off x="1610511" y="5230546"/>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117</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450" name="TextBox 449"/>
          <p:cNvSpPr txBox="1"/>
          <p:nvPr/>
        </p:nvSpPr>
        <p:spPr>
          <a:xfrm>
            <a:off x="1811245" y="5230546"/>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114</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451" name="TextBox 450"/>
          <p:cNvSpPr txBox="1"/>
          <p:nvPr/>
        </p:nvSpPr>
        <p:spPr>
          <a:xfrm>
            <a:off x="2547260" y="5230546"/>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98</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452" name="TextBox 451"/>
          <p:cNvSpPr txBox="1"/>
          <p:nvPr/>
        </p:nvSpPr>
        <p:spPr>
          <a:xfrm>
            <a:off x="3270044" y="5230546"/>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50</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453" name="TextBox 452"/>
          <p:cNvSpPr txBox="1"/>
          <p:nvPr/>
        </p:nvSpPr>
        <p:spPr>
          <a:xfrm>
            <a:off x="1045088" y="5230546"/>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2</a:t>
            </a:r>
            <a:endParaRPr kumimoji="0" lang="en-US" sz="8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592" name="TextBox 591"/>
          <p:cNvSpPr txBox="1"/>
          <p:nvPr/>
        </p:nvSpPr>
        <p:spPr>
          <a:xfrm>
            <a:off x="3989133" y="5230546"/>
            <a:ext cx="102593" cy="123111"/>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24</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454" name="TextBox 453"/>
          <p:cNvSpPr txBox="1"/>
          <p:nvPr/>
        </p:nvSpPr>
        <p:spPr>
          <a:xfrm>
            <a:off x="1237391" y="5351643"/>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112</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455" name="TextBox 454"/>
          <p:cNvSpPr txBox="1"/>
          <p:nvPr/>
        </p:nvSpPr>
        <p:spPr>
          <a:xfrm>
            <a:off x="1424346" y="5351643"/>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104</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456" name="TextBox 455"/>
          <p:cNvSpPr txBox="1"/>
          <p:nvPr/>
        </p:nvSpPr>
        <p:spPr>
          <a:xfrm>
            <a:off x="1610511" y="5351643"/>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4">
                    <a:lumMod val="50000"/>
                  </a:schemeClr>
                </a:solidFill>
                <a:latin typeface="Calibri" panose="020F0502020204030204"/>
                <a:cs typeface="Arial" panose="020B0604020202020204" pitchFamily="34" charset="0"/>
              </a:rPr>
              <a:t>103</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457" name="TextBox 456"/>
          <p:cNvSpPr txBox="1"/>
          <p:nvPr/>
        </p:nvSpPr>
        <p:spPr>
          <a:xfrm>
            <a:off x="1811245" y="5351643"/>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4">
                    <a:lumMod val="50000"/>
                  </a:schemeClr>
                </a:solidFill>
                <a:latin typeface="Calibri" panose="020F0502020204030204"/>
                <a:cs typeface="Arial" panose="020B0604020202020204" pitchFamily="34" charset="0"/>
              </a:rPr>
              <a:t>108</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458" name="TextBox 457"/>
          <p:cNvSpPr txBox="1"/>
          <p:nvPr/>
        </p:nvSpPr>
        <p:spPr>
          <a:xfrm>
            <a:off x="2547260" y="5351643"/>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87</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459" name="TextBox 458"/>
          <p:cNvSpPr txBox="1"/>
          <p:nvPr/>
        </p:nvSpPr>
        <p:spPr>
          <a:xfrm>
            <a:off x="3270044" y="5351643"/>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4">
                    <a:lumMod val="50000"/>
                  </a:schemeClr>
                </a:solidFill>
                <a:latin typeface="Calibri" panose="020F0502020204030204"/>
                <a:cs typeface="Arial" panose="020B0604020202020204" pitchFamily="34" charset="0"/>
              </a:rPr>
              <a:t>40</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460" name="TextBox 459"/>
          <p:cNvSpPr txBox="1"/>
          <p:nvPr/>
        </p:nvSpPr>
        <p:spPr>
          <a:xfrm>
            <a:off x="1045088" y="5351643"/>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3</a:t>
            </a:r>
            <a:endParaRPr kumimoji="0" lang="en-US" sz="8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593" name="TextBox 592"/>
          <p:cNvSpPr txBox="1"/>
          <p:nvPr/>
        </p:nvSpPr>
        <p:spPr>
          <a:xfrm>
            <a:off x="3985696" y="5351643"/>
            <a:ext cx="102593" cy="123111"/>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800" dirty="0">
                <a:solidFill>
                  <a:schemeClr val="accent4">
                    <a:lumMod val="50000"/>
                  </a:schemeClr>
                </a:solidFill>
                <a:latin typeface="Calibri" panose="020F0502020204030204"/>
                <a:cs typeface="Arial" panose="020B0604020202020204" pitchFamily="34" charset="0"/>
              </a:rPr>
              <a:t>12</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475" name="TextBox 474"/>
          <p:cNvSpPr txBox="1"/>
          <p:nvPr/>
        </p:nvSpPr>
        <p:spPr>
          <a:xfrm>
            <a:off x="1288687"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78</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477" name="TextBox 476"/>
          <p:cNvSpPr txBox="1"/>
          <p:nvPr/>
        </p:nvSpPr>
        <p:spPr>
          <a:xfrm>
            <a:off x="1661807"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5">
                    <a:lumMod val="50000"/>
                  </a:schemeClr>
                </a:solidFill>
                <a:latin typeface="Calibri" panose="020F0502020204030204"/>
                <a:cs typeface="Arial" panose="020B0604020202020204" pitchFamily="34" charset="0"/>
              </a:rPr>
              <a:t>68</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478" name="TextBox 477"/>
          <p:cNvSpPr txBox="1"/>
          <p:nvPr/>
        </p:nvSpPr>
        <p:spPr>
          <a:xfrm>
            <a:off x="1836893"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67</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479" name="TextBox 478"/>
          <p:cNvSpPr txBox="1"/>
          <p:nvPr/>
        </p:nvSpPr>
        <p:spPr>
          <a:xfrm>
            <a:off x="2547260"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57</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480" name="TextBox 479"/>
          <p:cNvSpPr txBox="1"/>
          <p:nvPr/>
        </p:nvSpPr>
        <p:spPr>
          <a:xfrm>
            <a:off x="3270044"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16</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515" name="TextBox 514"/>
          <p:cNvSpPr txBox="1"/>
          <p:nvPr/>
        </p:nvSpPr>
        <p:spPr>
          <a:xfrm>
            <a:off x="1045088" y="5593837"/>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a:t>
            </a:r>
            <a:endParaRPr kumimoji="0" lang="en-US" sz="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600" name="TextBox 599"/>
          <p:cNvSpPr txBox="1"/>
          <p:nvPr/>
        </p:nvSpPr>
        <p:spPr>
          <a:xfrm>
            <a:off x="1475642"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70</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219" name="TextBox 218"/>
          <p:cNvSpPr txBox="1"/>
          <p:nvPr/>
        </p:nvSpPr>
        <p:spPr>
          <a:xfrm rot="16200000">
            <a:off x="4041544" y="3723753"/>
            <a:ext cx="825867" cy="276999"/>
          </a:xfrm>
          <a:prstGeom prst="rect">
            <a:avLst/>
          </a:prstGeom>
          <a:noFill/>
        </p:spPr>
        <p:txBody>
          <a:bodyPr wrap="none" rtlCol="0">
            <a:spAutoFit/>
          </a:bodyPr>
          <a:lstStyle/>
          <a:p>
            <a:pPr lvl="0" algn="ctr">
              <a:defRPr/>
            </a:pPr>
            <a:r>
              <a:rPr lang="en-US" sz="1200" b="1" dirty="0">
                <a:solidFill>
                  <a:srgbClr val="000000"/>
                </a:solidFill>
                <a:cs typeface="Arial" panose="020B0604020202020204" pitchFamily="34" charset="0"/>
              </a:rPr>
              <a:t>10</a:t>
            </a:r>
            <a:r>
              <a:rPr lang="en-US" sz="1200" b="1" baseline="30000" dirty="0">
                <a:solidFill>
                  <a:srgbClr val="000000"/>
                </a:solidFill>
                <a:cs typeface="Arial" panose="020B0604020202020204" pitchFamily="34" charset="0"/>
              </a:rPr>
              <a:t>9</a:t>
            </a:r>
            <a:r>
              <a:rPr lang="en-US" sz="1200" b="1" dirty="0">
                <a:solidFill>
                  <a:srgbClr val="000000"/>
                </a:solidFill>
                <a:cs typeface="Arial" panose="020B0604020202020204" pitchFamily="34" charset="0"/>
              </a:rPr>
              <a:t>/L (SD)</a:t>
            </a:r>
            <a:endParaRPr lang="en-US" sz="1200" b="1" dirty="0">
              <a:solidFill>
                <a:srgbClr val="000000"/>
              </a:solidFill>
              <a:cs typeface="Arial" panose="020B0604020202020204" pitchFamily="34" charset="0"/>
            </a:endParaRPr>
          </a:p>
        </p:txBody>
      </p:sp>
      <p:sp>
        <p:nvSpPr>
          <p:cNvPr id="221" name="TextBox 220"/>
          <p:cNvSpPr txBox="1"/>
          <p:nvPr/>
        </p:nvSpPr>
        <p:spPr>
          <a:xfrm>
            <a:off x="5139362"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23" name="TextBox 222"/>
          <p:cNvSpPr txBox="1"/>
          <p:nvPr/>
        </p:nvSpPr>
        <p:spPr>
          <a:xfrm>
            <a:off x="5319516"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25" name="TextBox 224"/>
          <p:cNvSpPr txBox="1"/>
          <p:nvPr/>
        </p:nvSpPr>
        <p:spPr>
          <a:xfrm>
            <a:off x="5502263"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27" name="TextBox 226"/>
          <p:cNvSpPr txBox="1"/>
          <p:nvPr/>
        </p:nvSpPr>
        <p:spPr>
          <a:xfrm>
            <a:off x="5683447"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3</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29" name="TextBox 228"/>
          <p:cNvSpPr txBox="1"/>
          <p:nvPr/>
        </p:nvSpPr>
        <p:spPr>
          <a:xfrm>
            <a:off x="6410333"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7</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31" name="TextBox 230"/>
          <p:cNvSpPr txBox="1"/>
          <p:nvPr/>
        </p:nvSpPr>
        <p:spPr>
          <a:xfrm>
            <a:off x="7100346" y="5800691"/>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11</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32" name="TextBox 231"/>
          <p:cNvSpPr txBox="1"/>
          <p:nvPr/>
        </p:nvSpPr>
        <p:spPr>
          <a:xfrm>
            <a:off x="4669017" y="5769913"/>
            <a:ext cx="355033"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Week</a:t>
            </a:r>
            <a:endPar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33" name="Rectangle 232"/>
          <p:cNvSpPr/>
          <p:nvPr/>
        </p:nvSpPr>
        <p:spPr>
          <a:xfrm>
            <a:off x="4732200" y="2063434"/>
            <a:ext cx="3228393" cy="365351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35" name="TextBox 234"/>
          <p:cNvSpPr txBox="1"/>
          <p:nvPr/>
        </p:nvSpPr>
        <p:spPr>
          <a:xfrm>
            <a:off x="4593841" y="5381757"/>
            <a:ext cx="65724"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37" name="TextBox 236"/>
          <p:cNvSpPr txBox="1"/>
          <p:nvPr/>
        </p:nvSpPr>
        <p:spPr>
          <a:xfrm>
            <a:off x="4593842" y="3782006"/>
            <a:ext cx="65723"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4</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39" name="TextBox 238"/>
          <p:cNvSpPr txBox="1"/>
          <p:nvPr/>
        </p:nvSpPr>
        <p:spPr>
          <a:xfrm>
            <a:off x="4593842" y="2983828"/>
            <a:ext cx="65723"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6</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41" name="TextBox 240"/>
          <p:cNvSpPr txBox="1"/>
          <p:nvPr/>
        </p:nvSpPr>
        <p:spPr>
          <a:xfrm>
            <a:off x="4593842" y="2586096"/>
            <a:ext cx="65723"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7</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43" name="TextBox 242"/>
          <p:cNvSpPr txBox="1"/>
          <p:nvPr/>
        </p:nvSpPr>
        <p:spPr>
          <a:xfrm>
            <a:off x="4593842" y="4981967"/>
            <a:ext cx="65723"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45" name="TextBox 244"/>
          <p:cNvSpPr txBox="1"/>
          <p:nvPr/>
        </p:nvSpPr>
        <p:spPr>
          <a:xfrm>
            <a:off x="7821180" y="5800691"/>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15</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47" name="TextBox 246"/>
          <p:cNvSpPr txBox="1"/>
          <p:nvPr/>
        </p:nvSpPr>
        <p:spPr>
          <a:xfrm>
            <a:off x="4593842" y="3389700"/>
            <a:ext cx="65723"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5</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49" name="TextBox 248"/>
          <p:cNvSpPr txBox="1"/>
          <p:nvPr/>
        </p:nvSpPr>
        <p:spPr>
          <a:xfrm>
            <a:off x="4593842" y="2189012"/>
            <a:ext cx="65723"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8</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10" name="TextBox 309"/>
          <p:cNvSpPr txBox="1"/>
          <p:nvPr/>
        </p:nvSpPr>
        <p:spPr>
          <a:xfrm>
            <a:off x="4593842" y="4183582"/>
            <a:ext cx="65723"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3</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12" name="TextBox 311"/>
          <p:cNvSpPr txBox="1"/>
          <p:nvPr/>
        </p:nvSpPr>
        <p:spPr>
          <a:xfrm>
            <a:off x="4593842" y="4585158"/>
            <a:ext cx="65723"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251" name="TextBox 250"/>
          <p:cNvSpPr txBox="1"/>
          <p:nvPr/>
        </p:nvSpPr>
        <p:spPr>
          <a:xfrm>
            <a:off x="5132899"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3">
                    <a:lumMod val="60000"/>
                    <a:lumOff val="40000"/>
                  </a:schemeClr>
                </a:solidFill>
                <a:latin typeface="Calibri" panose="020F0502020204030204"/>
                <a:cs typeface="Arial" panose="020B0604020202020204" pitchFamily="34" charset="0"/>
              </a:rPr>
              <a:t>94</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cs typeface="Arial" panose="020B0604020202020204" pitchFamily="34" charset="0"/>
            </a:endParaRPr>
          </a:p>
        </p:txBody>
      </p:sp>
      <p:sp>
        <p:nvSpPr>
          <p:cNvPr id="252" name="TextBox 251"/>
          <p:cNvSpPr txBox="1"/>
          <p:nvPr/>
        </p:nvSpPr>
        <p:spPr>
          <a:xfrm>
            <a:off x="5319854"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83</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253" name="TextBox 252"/>
          <p:cNvSpPr txBox="1"/>
          <p:nvPr/>
        </p:nvSpPr>
        <p:spPr>
          <a:xfrm>
            <a:off x="5506019"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3">
                    <a:lumMod val="60000"/>
                    <a:lumOff val="40000"/>
                  </a:schemeClr>
                </a:solidFill>
                <a:latin typeface="Calibri" panose="020F0502020204030204"/>
                <a:cs typeface="Arial" panose="020B0604020202020204" pitchFamily="34" charset="0"/>
              </a:rPr>
              <a:t>84</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cs typeface="Arial" panose="020B0604020202020204" pitchFamily="34" charset="0"/>
            </a:endParaRPr>
          </a:p>
        </p:txBody>
      </p:sp>
      <p:sp>
        <p:nvSpPr>
          <p:cNvPr id="254" name="TextBox 253"/>
          <p:cNvSpPr txBox="1"/>
          <p:nvPr/>
        </p:nvSpPr>
        <p:spPr>
          <a:xfrm>
            <a:off x="5681105"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3">
                    <a:lumMod val="60000"/>
                    <a:lumOff val="40000"/>
                  </a:schemeClr>
                </a:solidFill>
                <a:latin typeface="Calibri" panose="020F0502020204030204"/>
                <a:cs typeface="Arial" panose="020B0604020202020204" pitchFamily="34" charset="0"/>
              </a:rPr>
              <a:t>86</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cs typeface="Arial" panose="020B0604020202020204" pitchFamily="34" charset="0"/>
            </a:endParaRPr>
          </a:p>
        </p:txBody>
      </p:sp>
      <p:sp>
        <p:nvSpPr>
          <p:cNvPr id="255" name="TextBox 254"/>
          <p:cNvSpPr txBox="1"/>
          <p:nvPr/>
        </p:nvSpPr>
        <p:spPr>
          <a:xfrm>
            <a:off x="6391472"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68</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256" name="TextBox 255"/>
          <p:cNvSpPr txBox="1"/>
          <p:nvPr/>
        </p:nvSpPr>
        <p:spPr>
          <a:xfrm>
            <a:off x="7114256"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24</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257" name="TextBox 256"/>
          <p:cNvSpPr txBox="1"/>
          <p:nvPr/>
        </p:nvSpPr>
        <p:spPr>
          <a:xfrm>
            <a:off x="4889300" y="5472740"/>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4</a:t>
            </a:r>
            <a:endParaRPr kumimoji="0" lang="en-US" sz="8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258" name="TextBox 257"/>
          <p:cNvSpPr txBox="1"/>
          <p:nvPr/>
        </p:nvSpPr>
        <p:spPr>
          <a:xfrm>
            <a:off x="4746599" y="4864919"/>
            <a:ext cx="368691" cy="221599"/>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90000"/>
              </a:lnSpc>
              <a:spcBef>
                <a:spcPts val="0"/>
              </a:spcBef>
              <a:spcAft>
                <a:spcPts val="0"/>
              </a:spcAft>
              <a:buClrTx/>
              <a:buSzTx/>
              <a:buFontTx/>
              <a:buNone/>
              <a:defRPr/>
            </a:pPr>
            <a:r>
              <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ADAPT+ </a:t>
            </a:r>
            <a:br>
              <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br>
            <a:r>
              <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Cycle</a:t>
            </a:r>
            <a:endPar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sp>
        <p:nvSpPr>
          <p:cNvPr id="259" name="TextBox 258"/>
          <p:cNvSpPr txBox="1"/>
          <p:nvPr/>
        </p:nvSpPr>
        <p:spPr>
          <a:xfrm>
            <a:off x="5234381" y="4975718"/>
            <a:ext cx="349455" cy="110800"/>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90000"/>
              </a:lnSpc>
              <a:spcBef>
                <a:spcPts val="0"/>
              </a:spcBef>
              <a:spcAft>
                <a:spcPts val="0"/>
              </a:spcAft>
              <a:buClrTx/>
              <a:buSzTx/>
              <a:buFontTx/>
              <a:buNone/>
              <a:defRPr/>
            </a:pPr>
            <a:r>
              <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Patients</a:t>
            </a:r>
            <a:endPar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sp>
        <p:nvSpPr>
          <p:cNvPr id="260" name="TextBox 259"/>
          <p:cNvSpPr txBox="1"/>
          <p:nvPr/>
        </p:nvSpPr>
        <p:spPr>
          <a:xfrm>
            <a:off x="5081603"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135</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261" name="TextBox 260"/>
          <p:cNvSpPr txBox="1"/>
          <p:nvPr/>
        </p:nvSpPr>
        <p:spPr>
          <a:xfrm>
            <a:off x="5268558"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134</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262" name="TextBox 261"/>
          <p:cNvSpPr txBox="1"/>
          <p:nvPr/>
        </p:nvSpPr>
        <p:spPr>
          <a:xfrm>
            <a:off x="5454723"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131</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263" name="TextBox 262"/>
          <p:cNvSpPr txBox="1"/>
          <p:nvPr/>
        </p:nvSpPr>
        <p:spPr>
          <a:xfrm>
            <a:off x="5655457"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131</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264" name="TextBox 263"/>
          <p:cNvSpPr txBox="1"/>
          <p:nvPr/>
        </p:nvSpPr>
        <p:spPr>
          <a:xfrm>
            <a:off x="6340176"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114</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265" name="TextBox 264"/>
          <p:cNvSpPr txBox="1"/>
          <p:nvPr/>
        </p:nvSpPr>
        <p:spPr>
          <a:xfrm>
            <a:off x="7114256" y="5109449"/>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rgbClr val="90C353"/>
                </a:solidFill>
                <a:latin typeface="Calibri" panose="020F0502020204030204"/>
                <a:cs typeface="Arial" panose="020B0604020202020204" pitchFamily="34" charset="0"/>
              </a:rPr>
              <a:t>60</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266" name="TextBox 265"/>
          <p:cNvSpPr txBox="1"/>
          <p:nvPr/>
        </p:nvSpPr>
        <p:spPr>
          <a:xfrm>
            <a:off x="4889300" y="5109449"/>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rPr>
              <a:t>1</a:t>
            </a:r>
            <a:endParaRPr kumimoji="0" lang="en-US" sz="8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endParaRPr>
          </a:p>
        </p:txBody>
      </p:sp>
      <p:sp>
        <p:nvSpPr>
          <p:cNvPr id="267" name="TextBox 266"/>
          <p:cNvSpPr txBox="1"/>
          <p:nvPr/>
        </p:nvSpPr>
        <p:spPr>
          <a:xfrm>
            <a:off x="7836059" y="5109449"/>
            <a:ext cx="102593" cy="123111"/>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800" dirty="0">
                <a:solidFill>
                  <a:srgbClr val="90C353"/>
                </a:solidFill>
                <a:latin typeface="Calibri" panose="020F0502020204030204"/>
                <a:cs typeface="Arial" panose="020B0604020202020204" pitchFamily="34" charset="0"/>
              </a:rPr>
              <a:t>26</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268" name="TextBox 267"/>
          <p:cNvSpPr txBox="1"/>
          <p:nvPr/>
        </p:nvSpPr>
        <p:spPr>
          <a:xfrm>
            <a:off x="5081603" y="5230546"/>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130</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269" name="TextBox 268"/>
          <p:cNvSpPr txBox="1"/>
          <p:nvPr/>
        </p:nvSpPr>
        <p:spPr>
          <a:xfrm>
            <a:off x="5268558" y="5230546"/>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117</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270" name="TextBox 269"/>
          <p:cNvSpPr txBox="1"/>
          <p:nvPr/>
        </p:nvSpPr>
        <p:spPr>
          <a:xfrm>
            <a:off x="5454723" y="5230546"/>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117</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271" name="TextBox 270"/>
          <p:cNvSpPr txBox="1"/>
          <p:nvPr/>
        </p:nvSpPr>
        <p:spPr>
          <a:xfrm>
            <a:off x="5655457" y="5230546"/>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114</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272" name="TextBox 271"/>
          <p:cNvSpPr txBox="1"/>
          <p:nvPr/>
        </p:nvSpPr>
        <p:spPr>
          <a:xfrm>
            <a:off x="6391472" y="5230546"/>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98</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273" name="TextBox 272"/>
          <p:cNvSpPr txBox="1"/>
          <p:nvPr/>
        </p:nvSpPr>
        <p:spPr>
          <a:xfrm>
            <a:off x="7114256" y="5230546"/>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50</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274" name="TextBox 273"/>
          <p:cNvSpPr txBox="1"/>
          <p:nvPr/>
        </p:nvSpPr>
        <p:spPr>
          <a:xfrm>
            <a:off x="4889300" y="5230546"/>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2</a:t>
            </a:r>
            <a:endParaRPr kumimoji="0" lang="en-US" sz="8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275" name="TextBox 274"/>
          <p:cNvSpPr txBox="1"/>
          <p:nvPr/>
        </p:nvSpPr>
        <p:spPr>
          <a:xfrm>
            <a:off x="7833345" y="5230546"/>
            <a:ext cx="102593" cy="123111"/>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24</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276" name="TextBox 275"/>
          <p:cNvSpPr txBox="1"/>
          <p:nvPr/>
        </p:nvSpPr>
        <p:spPr>
          <a:xfrm>
            <a:off x="5081603" y="5351643"/>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112</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277" name="TextBox 276"/>
          <p:cNvSpPr txBox="1"/>
          <p:nvPr/>
        </p:nvSpPr>
        <p:spPr>
          <a:xfrm>
            <a:off x="5268558" y="5351643"/>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104</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278" name="TextBox 277"/>
          <p:cNvSpPr txBox="1"/>
          <p:nvPr/>
        </p:nvSpPr>
        <p:spPr>
          <a:xfrm>
            <a:off x="5454723" y="5351643"/>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4">
                    <a:lumMod val="50000"/>
                  </a:schemeClr>
                </a:solidFill>
                <a:latin typeface="Calibri" panose="020F0502020204030204"/>
                <a:cs typeface="Arial" panose="020B0604020202020204" pitchFamily="34" charset="0"/>
              </a:rPr>
              <a:t>103</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279" name="TextBox 278"/>
          <p:cNvSpPr txBox="1"/>
          <p:nvPr/>
        </p:nvSpPr>
        <p:spPr>
          <a:xfrm>
            <a:off x="5655457" y="5351643"/>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4">
                    <a:lumMod val="50000"/>
                  </a:schemeClr>
                </a:solidFill>
                <a:latin typeface="Calibri" panose="020F0502020204030204"/>
                <a:cs typeface="Arial" panose="020B0604020202020204" pitchFamily="34" charset="0"/>
              </a:rPr>
              <a:t>108</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280" name="TextBox 279"/>
          <p:cNvSpPr txBox="1"/>
          <p:nvPr/>
        </p:nvSpPr>
        <p:spPr>
          <a:xfrm>
            <a:off x="6391472" y="5351643"/>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87</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281" name="TextBox 280"/>
          <p:cNvSpPr txBox="1"/>
          <p:nvPr/>
        </p:nvSpPr>
        <p:spPr>
          <a:xfrm>
            <a:off x="7114256" y="5351643"/>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4">
                    <a:lumMod val="50000"/>
                  </a:schemeClr>
                </a:solidFill>
                <a:latin typeface="Calibri" panose="020F0502020204030204"/>
                <a:cs typeface="Arial" panose="020B0604020202020204" pitchFamily="34" charset="0"/>
              </a:rPr>
              <a:t>40</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282" name="TextBox 281"/>
          <p:cNvSpPr txBox="1"/>
          <p:nvPr/>
        </p:nvSpPr>
        <p:spPr>
          <a:xfrm>
            <a:off x="4889300" y="5351643"/>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3</a:t>
            </a:r>
            <a:endParaRPr kumimoji="0" lang="en-US" sz="8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283" name="TextBox 282"/>
          <p:cNvSpPr txBox="1"/>
          <p:nvPr/>
        </p:nvSpPr>
        <p:spPr>
          <a:xfrm>
            <a:off x="7829908" y="5351643"/>
            <a:ext cx="102593" cy="123111"/>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800" dirty="0">
                <a:solidFill>
                  <a:schemeClr val="accent4">
                    <a:lumMod val="50000"/>
                  </a:schemeClr>
                </a:solidFill>
                <a:latin typeface="Calibri" panose="020F0502020204030204"/>
                <a:cs typeface="Arial" panose="020B0604020202020204" pitchFamily="34" charset="0"/>
              </a:rPr>
              <a:t>12</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284" name="TextBox 283"/>
          <p:cNvSpPr txBox="1"/>
          <p:nvPr/>
        </p:nvSpPr>
        <p:spPr>
          <a:xfrm>
            <a:off x="5132899"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78</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285" name="TextBox 284"/>
          <p:cNvSpPr txBox="1"/>
          <p:nvPr/>
        </p:nvSpPr>
        <p:spPr>
          <a:xfrm>
            <a:off x="5506019"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5">
                    <a:lumMod val="50000"/>
                  </a:schemeClr>
                </a:solidFill>
                <a:latin typeface="Calibri" panose="020F0502020204030204"/>
                <a:cs typeface="Arial" panose="020B0604020202020204" pitchFamily="34" charset="0"/>
              </a:rPr>
              <a:t>68</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286" name="TextBox 285"/>
          <p:cNvSpPr txBox="1"/>
          <p:nvPr/>
        </p:nvSpPr>
        <p:spPr>
          <a:xfrm>
            <a:off x="5681105"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67</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287" name="TextBox 286"/>
          <p:cNvSpPr txBox="1"/>
          <p:nvPr/>
        </p:nvSpPr>
        <p:spPr>
          <a:xfrm>
            <a:off x="6391472"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57</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289" name="TextBox 288"/>
          <p:cNvSpPr txBox="1"/>
          <p:nvPr/>
        </p:nvSpPr>
        <p:spPr>
          <a:xfrm>
            <a:off x="7114256"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16</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290" name="TextBox 289"/>
          <p:cNvSpPr txBox="1"/>
          <p:nvPr/>
        </p:nvSpPr>
        <p:spPr>
          <a:xfrm>
            <a:off x="4889300" y="5593837"/>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a:t>
            </a:r>
            <a:endParaRPr kumimoji="0" lang="en-US" sz="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291" name="TextBox 290"/>
          <p:cNvSpPr txBox="1"/>
          <p:nvPr/>
        </p:nvSpPr>
        <p:spPr>
          <a:xfrm>
            <a:off x="5319854"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70</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308" name="TextBox 307"/>
          <p:cNvSpPr txBox="1"/>
          <p:nvPr/>
        </p:nvSpPr>
        <p:spPr>
          <a:xfrm>
            <a:off x="6863786" y="4636070"/>
            <a:ext cx="1030731" cy="161583"/>
          </a:xfrm>
          <a:prstGeom prst="rect">
            <a:avLst/>
          </a:prstGeom>
          <a:noFill/>
        </p:spPr>
        <p:txBody>
          <a:bodyPr wrap="none" lIns="0" tIns="0" rIns="0" bIns="0" rtlCol="0" anchor="t" anchorCtr="0">
            <a:spAutoFit/>
          </a:bodyPr>
          <a:lstStyle/>
          <a:p>
            <a:pPr marL="0" marR="0" lvl="0" indent="0" algn="r" defTabSz="914400" eaLnBrk="1" fontAlgn="auto" latinLnBrk="0" hangingPunct="1">
              <a:lnSpc>
                <a:spcPct val="100000"/>
              </a:lnSpc>
              <a:spcBef>
                <a:spcPts val="0"/>
              </a:spcBef>
              <a:spcAft>
                <a:spcPts val="0"/>
              </a:spcAft>
              <a:buClrTx/>
              <a:buSzTx/>
              <a:buFontTx/>
              <a:buNone/>
              <a:defRPr/>
            </a:pPr>
            <a:r>
              <a:rPr kumimoji="0" lang="en-US" sz="1050" b="0" i="0" u="none" strike="noStrike" kern="0" cap="none" spc="0" normalizeH="0" baseline="0" noProof="0" dirty="0">
                <a:ln>
                  <a:noFill/>
                </a:ln>
                <a:solidFill>
                  <a:srgbClr val="595959"/>
                </a:solidFill>
                <a:effectLst/>
                <a:uLnTx/>
                <a:uFillTx/>
                <a:latin typeface="Calibri" panose="020F0502020204030204"/>
                <a:rtl val="0"/>
              </a:rPr>
              <a:t>Lower limit normal</a:t>
            </a:r>
            <a:endParaRPr kumimoji="0" lang="en-US" sz="1050" b="0" i="0" u="none" strike="noStrike" kern="0" cap="none" spc="0" normalizeH="0" baseline="0" noProof="0" dirty="0">
              <a:ln>
                <a:noFill/>
              </a:ln>
              <a:solidFill>
                <a:srgbClr val="595959"/>
              </a:solidFill>
              <a:effectLst/>
              <a:uLnTx/>
              <a:uFillTx/>
              <a:latin typeface="Calibri" panose="020F0502020204030204"/>
              <a:rtl val="0"/>
            </a:endParaRPr>
          </a:p>
        </p:txBody>
      </p:sp>
      <p:sp>
        <p:nvSpPr>
          <p:cNvPr id="317" name="TextBox 316"/>
          <p:cNvSpPr txBox="1"/>
          <p:nvPr/>
        </p:nvSpPr>
        <p:spPr>
          <a:xfrm rot="16200000">
            <a:off x="7891981" y="3723753"/>
            <a:ext cx="825867" cy="276999"/>
          </a:xfrm>
          <a:prstGeom prst="rect">
            <a:avLst/>
          </a:prstGeom>
          <a:noFill/>
        </p:spPr>
        <p:txBody>
          <a:bodyPr wrap="none" rtlCol="0">
            <a:spAutoFit/>
          </a:bodyPr>
          <a:lstStyle/>
          <a:p>
            <a:pPr lvl="0" algn="ctr">
              <a:defRPr/>
            </a:pPr>
            <a:r>
              <a:rPr lang="en-US" sz="1200" b="1" dirty="0">
                <a:solidFill>
                  <a:srgbClr val="000000"/>
                </a:solidFill>
                <a:cs typeface="Arial" panose="020B0604020202020204" pitchFamily="34" charset="0"/>
              </a:rPr>
              <a:t>10</a:t>
            </a:r>
            <a:r>
              <a:rPr lang="en-US" sz="1200" b="1" baseline="30000" dirty="0">
                <a:solidFill>
                  <a:srgbClr val="000000"/>
                </a:solidFill>
                <a:cs typeface="Arial" panose="020B0604020202020204" pitchFamily="34" charset="0"/>
              </a:rPr>
              <a:t>9</a:t>
            </a:r>
            <a:r>
              <a:rPr lang="en-US" sz="1200" b="1" dirty="0">
                <a:solidFill>
                  <a:srgbClr val="000000"/>
                </a:solidFill>
                <a:cs typeface="Arial" panose="020B0604020202020204" pitchFamily="34" charset="0"/>
              </a:rPr>
              <a:t>/L (SD)</a:t>
            </a:r>
            <a:endParaRPr lang="en-US" sz="1200" b="1" dirty="0">
              <a:solidFill>
                <a:srgbClr val="000000"/>
              </a:solidFill>
              <a:cs typeface="Arial" panose="020B0604020202020204" pitchFamily="34" charset="0"/>
            </a:endParaRPr>
          </a:p>
        </p:txBody>
      </p:sp>
      <p:sp>
        <p:nvSpPr>
          <p:cNvPr id="319" name="TextBox 318"/>
          <p:cNvSpPr txBox="1"/>
          <p:nvPr/>
        </p:nvSpPr>
        <p:spPr>
          <a:xfrm>
            <a:off x="9002235"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21" name="TextBox 320"/>
          <p:cNvSpPr txBox="1"/>
          <p:nvPr/>
        </p:nvSpPr>
        <p:spPr>
          <a:xfrm>
            <a:off x="9182389"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23" name="TextBox 322"/>
          <p:cNvSpPr txBox="1"/>
          <p:nvPr/>
        </p:nvSpPr>
        <p:spPr>
          <a:xfrm>
            <a:off x="9365136"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25" name="TextBox 324"/>
          <p:cNvSpPr txBox="1"/>
          <p:nvPr/>
        </p:nvSpPr>
        <p:spPr>
          <a:xfrm>
            <a:off x="9546320"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3</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27" name="TextBox 326"/>
          <p:cNvSpPr txBox="1"/>
          <p:nvPr/>
        </p:nvSpPr>
        <p:spPr>
          <a:xfrm>
            <a:off x="10273206" y="5800691"/>
            <a:ext cx="65723"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7</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29" name="TextBox 328"/>
          <p:cNvSpPr txBox="1"/>
          <p:nvPr/>
        </p:nvSpPr>
        <p:spPr>
          <a:xfrm>
            <a:off x="10963219" y="5800691"/>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11</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30" name="TextBox 329"/>
          <p:cNvSpPr txBox="1"/>
          <p:nvPr/>
        </p:nvSpPr>
        <p:spPr>
          <a:xfrm>
            <a:off x="8531890" y="5769913"/>
            <a:ext cx="355033"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Week</a:t>
            </a:r>
            <a:endPar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31" name="Rectangle 330"/>
          <p:cNvSpPr/>
          <p:nvPr/>
        </p:nvSpPr>
        <p:spPr>
          <a:xfrm>
            <a:off x="8595073" y="2063434"/>
            <a:ext cx="3228393" cy="365351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33" name="TextBox 332"/>
          <p:cNvSpPr txBox="1"/>
          <p:nvPr/>
        </p:nvSpPr>
        <p:spPr>
          <a:xfrm>
            <a:off x="8456714" y="5381757"/>
            <a:ext cx="65724"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35" name="TextBox 334"/>
          <p:cNvSpPr txBox="1"/>
          <p:nvPr/>
        </p:nvSpPr>
        <p:spPr>
          <a:xfrm>
            <a:off x="8456715" y="3782006"/>
            <a:ext cx="65723"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6</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37" name="TextBox 336"/>
          <p:cNvSpPr txBox="1"/>
          <p:nvPr/>
        </p:nvSpPr>
        <p:spPr>
          <a:xfrm>
            <a:off x="8456715" y="2983828"/>
            <a:ext cx="65723"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9</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43" name="TextBox 342"/>
          <p:cNvSpPr txBox="1"/>
          <p:nvPr/>
        </p:nvSpPr>
        <p:spPr>
          <a:xfrm>
            <a:off x="11684053" y="5800691"/>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15</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47" name="TextBox 346"/>
          <p:cNvSpPr txBox="1"/>
          <p:nvPr/>
        </p:nvSpPr>
        <p:spPr>
          <a:xfrm>
            <a:off x="8390991" y="2189012"/>
            <a:ext cx="131447"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12</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51" name="TextBox 350"/>
          <p:cNvSpPr txBox="1"/>
          <p:nvPr/>
        </p:nvSpPr>
        <p:spPr>
          <a:xfrm>
            <a:off x="8456715" y="4585158"/>
            <a:ext cx="65723" cy="153888"/>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3</a:t>
            </a:r>
            <a:endParaRPr kumimoji="0" lang="en-US" sz="10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353" name="TextBox 352"/>
          <p:cNvSpPr txBox="1"/>
          <p:nvPr/>
        </p:nvSpPr>
        <p:spPr>
          <a:xfrm>
            <a:off x="8995772"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3">
                    <a:lumMod val="60000"/>
                    <a:lumOff val="40000"/>
                  </a:schemeClr>
                </a:solidFill>
                <a:latin typeface="Calibri" panose="020F0502020204030204"/>
                <a:cs typeface="Arial" panose="020B0604020202020204" pitchFamily="34" charset="0"/>
              </a:rPr>
              <a:t>94</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cs typeface="Arial" panose="020B0604020202020204" pitchFamily="34" charset="0"/>
            </a:endParaRPr>
          </a:p>
        </p:txBody>
      </p:sp>
      <p:sp>
        <p:nvSpPr>
          <p:cNvPr id="354" name="TextBox 353"/>
          <p:cNvSpPr txBox="1"/>
          <p:nvPr/>
        </p:nvSpPr>
        <p:spPr>
          <a:xfrm>
            <a:off x="9182727"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83</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355" name="TextBox 354"/>
          <p:cNvSpPr txBox="1"/>
          <p:nvPr/>
        </p:nvSpPr>
        <p:spPr>
          <a:xfrm>
            <a:off x="9368892"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3">
                    <a:lumMod val="60000"/>
                    <a:lumOff val="40000"/>
                  </a:schemeClr>
                </a:solidFill>
                <a:latin typeface="Calibri" panose="020F0502020204030204"/>
                <a:cs typeface="Arial" panose="020B0604020202020204" pitchFamily="34" charset="0"/>
              </a:rPr>
              <a:t>84</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cs typeface="Arial" panose="020B0604020202020204" pitchFamily="34" charset="0"/>
            </a:endParaRPr>
          </a:p>
        </p:txBody>
      </p:sp>
      <p:sp>
        <p:nvSpPr>
          <p:cNvPr id="356" name="TextBox 355"/>
          <p:cNvSpPr txBox="1"/>
          <p:nvPr/>
        </p:nvSpPr>
        <p:spPr>
          <a:xfrm>
            <a:off x="9543978"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3">
                    <a:lumMod val="60000"/>
                    <a:lumOff val="40000"/>
                  </a:schemeClr>
                </a:solidFill>
                <a:latin typeface="Calibri" panose="020F0502020204030204"/>
                <a:cs typeface="Arial" panose="020B0604020202020204" pitchFamily="34" charset="0"/>
              </a:rPr>
              <a:t>86</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cs typeface="Arial" panose="020B0604020202020204" pitchFamily="34" charset="0"/>
            </a:endParaRPr>
          </a:p>
        </p:txBody>
      </p:sp>
      <p:sp>
        <p:nvSpPr>
          <p:cNvPr id="357" name="TextBox 356"/>
          <p:cNvSpPr txBox="1"/>
          <p:nvPr/>
        </p:nvSpPr>
        <p:spPr>
          <a:xfrm>
            <a:off x="10254345"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68</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358" name="TextBox 357"/>
          <p:cNvSpPr txBox="1"/>
          <p:nvPr/>
        </p:nvSpPr>
        <p:spPr>
          <a:xfrm>
            <a:off x="10977129" y="5472740"/>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24</a:t>
            </a:r>
            <a:endParaRPr kumimoji="0" lang="en-US" sz="8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359" name="TextBox 358"/>
          <p:cNvSpPr txBox="1"/>
          <p:nvPr/>
        </p:nvSpPr>
        <p:spPr>
          <a:xfrm>
            <a:off x="8752173" y="5472740"/>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4</a:t>
            </a:r>
            <a:endParaRPr kumimoji="0" lang="en-US" sz="8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360" name="TextBox 359"/>
          <p:cNvSpPr txBox="1"/>
          <p:nvPr/>
        </p:nvSpPr>
        <p:spPr>
          <a:xfrm>
            <a:off x="8609472" y="4864919"/>
            <a:ext cx="368691" cy="221599"/>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90000"/>
              </a:lnSpc>
              <a:spcBef>
                <a:spcPts val="0"/>
              </a:spcBef>
              <a:spcAft>
                <a:spcPts val="0"/>
              </a:spcAft>
              <a:buClrTx/>
              <a:buSzTx/>
              <a:buFontTx/>
              <a:buNone/>
              <a:defRPr/>
            </a:pPr>
            <a:r>
              <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ADAPT+ </a:t>
            </a:r>
            <a:br>
              <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br>
            <a:r>
              <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Cycle</a:t>
            </a:r>
            <a:endPar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sp>
        <p:nvSpPr>
          <p:cNvPr id="361" name="TextBox 360"/>
          <p:cNvSpPr txBox="1"/>
          <p:nvPr/>
        </p:nvSpPr>
        <p:spPr>
          <a:xfrm>
            <a:off x="9097254" y="4975718"/>
            <a:ext cx="349455" cy="110800"/>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90000"/>
              </a:lnSpc>
              <a:spcBef>
                <a:spcPts val="0"/>
              </a:spcBef>
              <a:spcAft>
                <a:spcPts val="0"/>
              </a:spcAft>
              <a:buClrTx/>
              <a:buSzTx/>
              <a:buFontTx/>
              <a:buNone/>
              <a:defRPr/>
            </a:pPr>
            <a:r>
              <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Patients</a:t>
            </a:r>
            <a:endParaRPr kumimoji="0" lang="en-US" sz="8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sp>
        <p:nvSpPr>
          <p:cNvPr id="362" name="TextBox 361"/>
          <p:cNvSpPr txBox="1"/>
          <p:nvPr/>
        </p:nvSpPr>
        <p:spPr>
          <a:xfrm>
            <a:off x="8944476"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135</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363" name="TextBox 362"/>
          <p:cNvSpPr txBox="1"/>
          <p:nvPr/>
        </p:nvSpPr>
        <p:spPr>
          <a:xfrm>
            <a:off x="9131431"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134</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364" name="TextBox 363"/>
          <p:cNvSpPr txBox="1"/>
          <p:nvPr/>
        </p:nvSpPr>
        <p:spPr>
          <a:xfrm>
            <a:off x="9317596"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131</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365" name="TextBox 364"/>
          <p:cNvSpPr txBox="1"/>
          <p:nvPr/>
        </p:nvSpPr>
        <p:spPr>
          <a:xfrm>
            <a:off x="9518330"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131</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366" name="TextBox 365"/>
          <p:cNvSpPr txBox="1"/>
          <p:nvPr/>
        </p:nvSpPr>
        <p:spPr>
          <a:xfrm>
            <a:off x="10203049" y="5109449"/>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114</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367" name="TextBox 366"/>
          <p:cNvSpPr txBox="1"/>
          <p:nvPr/>
        </p:nvSpPr>
        <p:spPr>
          <a:xfrm>
            <a:off x="10977129" y="5109449"/>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rgbClr val="90C353"/>
                </a:solidFill>
                <a:latin typeface="Calibri" panose="020F0502020204030204"/>
                <a:cs typeface="Arial" panose="020B0604020202020204" pitchFamily="34" charset="0"/>
              </a:rPr>
              <a:t>60</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368" name="TextBox 367"/>
          <p:cNvSpPr txBox="1"/>
          <p:nvPr/>
        </p:nvSpPr>
        <p:spPr>
          <a:xfrm>
            <a:off x="8752173" y="5109449"/>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rPr>
              <a:t>1</a:t>
            </a:r>
            <a:endParaRPr kumimoji="0" lang="en-US" sz="8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endParaRPr>
          </a:p>
        </p:txBody>
      </p:sp>
      <p:sp>
        <p:nvSpPr>
          <p:cNvPr id="369" name="TextBox 368"/>
          <p:cNvSpPr txBox="1"/>
          <p:nvPr/>
        </p:nvSpPr>
        <p:spPr>
          <a:xfrm>
            <a:off x="11698932" y="5109449"/>
            <a:ext cx="102593" cy="123111"/>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800" dirty="0">
                <a:solidFill>
                  <a:srgbClr val="90C353"/>
                </a:solidFill>
                <a:latin typeface="Calibri" panose="020F0502020204030204"/>
                <a:cs typeface="Arial" panose="020B0604020202020204" pitchFamily="34" charset="0"/>
              </a:rPr>
              <a:t>26</a:t>
            </a:r>
            <a:endParaRPr kumimoji="0" lang="en-US" sz="8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370" name="TextBox 369"/>
          <p:cNvSpPr txBox="1"/>
          <p:nvPr/>
        </p:nvSpPr>
        <p:spPr>
          <a:xfrm>
            <a:off x="8944476" y="5230546"/>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130</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371" name="TextBox 370"/>
          <p:cNvSpPr txBox="1"/>
          <p:nvPr/>
        </p:nvSpPr>
        <p:spPr>
          <a:xfrm>
            <a:off x="9131431" y="5230546"/>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117</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372" name="TextBox 371"/>
          <p:cNvSpPr txBox="1"/>
          <p:nvPr/>
        </p:nvSpPr>
        <p:spPr>
          <a:xfrm>
            <a:off x="9317596" y="5230546"/>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117</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373" name="TextBox 372"/>
          <p:cNvSpPr txBox="1"/>
          <p:nvPr/>
        </p:nvSpPr>
        <p:spPr>
          <a:xfrm>
            <a:off x="9518330" y="5230546"/>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114</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374" name="TextBox 373"/>
          <p:cNvSpPr txBox="1"/>
          <p:nvPr/>
        </p:nvSpPr>
        <p:spPr>
          <a:xfrm>
            <a:off x="10254345" y="5230546"/>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98</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375" name="TextBox 374"/>
          <p:cNvSpPr txBox="1"/>
          <p:nvPr/>
        </p:nvSpPr>
        <p:spPr>
          <a:xfrm>
            <a:off x="10977129" y="5230546"/>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50</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376" name="TextBox 375"/>
          <p:cNvSpPr txBox="1"/>
          <p:nvPr/>
        </p:nvSpPr>
        <p:spPr>
          <a:xfrm>
            <a:off x="8752173" y="5230546"/>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2</a:t>
            </a:r>
            <a:endParaRPr kumimoji="0" lang="en-US" sz="8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377" name="TextBox 376"/>
          <p:cNvSpPr txBox="1"/>
          <p:nvPr/>
        </p:nvSpPr>
        <p:spPr>
          <a:xfrm>
            <a:off x="11696218" y="5230546"/>
            <a:ext cx="102593" cy="123111"/>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800" dirty="0">
                <a:solidFill>
                  <a:schemeClr val="accent2"/>
                </a:solidFill>
                <a:latin typeface="Calibri" panose="020F0502020204030204"/>
                <a:cs typeface="Arial" panose="020B0604020202020204" pitchFamily="34" charset="0"/>
              </a:rPr>
              <a:t>24</a:t>
            </a:r>
            <a:endParaRPr kumimoji="0" lang="en-US" sz="8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378" name="TextBox 377"/>
          <p:cNvSpPr txBox="1"/>
          <p:nvPr/>
        </p:nvSpPr>
        <p:spPr>
          <a:xfrm>
            <a:off x="8944476" y="5351643"/>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112</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379" name="TextBox 378"/>
          <p:cNvSpPr txBox="1"/>
          <p:nvPr/>
        </p:nvSpPr>
        <p:spPr>
          <a:xfrm>
            <a:off x="9131431" y="5351643"/>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104</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380" name="TextBox 379"/>
          <p:cNvSpPr txBox="1"/>
          <p:nvPr/>
        </p:nvSpPr>
        <p:spPr>
          <a:xfrm>
            <a:off x="9317596" y="5351643"/>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4">
                    <a:lumMod val="50000"/>
                  </a:schemeClr>
                </a:solidFill>
                <a:latin typeface="Calibri" panose="020F0502020204030204"/>
                <a:cs typeface="Arial" panose="020B0604020202020204" pitchFamily="34" charset="0"/>
              </a:rPr>
              <a:t>103</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381" name="TextBox 380"/>
          <p:cNvSpPr txBox="1"/>
          <p:nvPr/>
        </p:nvSpPr>
        <p:spPr>
          <a:xfrm>
            <a:off x="9518330" y="5351643"/>
            <a:ext cx="153889"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4">
                    <a:lumMod val="50000"/>
                  </a:schemeClr>
                </a:solidFill>
                <a:latin typeface="Calibri" panose="020F0502020204030204"/>
                <a:cs typeface="Arial" panose="020B0604020202020204" pitchFamily="34" charset="0"/>
              </a:rPr>
              <a:t>108</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382" name="TextBox 381"/>
          <p:cNvSpPr txBox="1"/>
          <p:nvPr/>
        </p:nvSpPr>
        <p:spPr>
          <a:xfrm>
            <a:off x="10254345" y="5351643"/>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87</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383" name="TextBox 382"/>
          <p:cNvSpPr txBox="1"/>
          <p:nvPr/>
        </p:nvSpPr>
        <p:spPr>
          <a:xfrm>
            <a:off x="10977129" y="5351643"/>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4">
                    <a:lumMod val="50000"/>
                  </a:schemeClr>
                </a:solidFill>
                <a:latin typeface="Calibri" panose="020F0502020204030204"/>
                <a:cs typeface="Arial" panose="020B0604020202020204" pitchFamily="34" charset="0"/>
              </a:rPr>
              <a:t>40</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384" name="TextBox 383"/>
          <p:cNvSpPr txBox="1"/>
          <p:nvPr/>
        </p:nvSpPr>
        <p:spPr>
          <a:xfrm>
            <a:off x="8752173" y="5351643"/>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3</a:t>
            </a:r>
            <a:endParaRPr kumimoji="0" lang="en-US" sz="8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385" name="TextBox 384"/>
          <p:cNvSpPr txBox="1"/>
          <p:nvPr/>
        </p:nvSpPr>
        <p:spPr>
          <a:xfrm>
            <a:off x="11692781" y="5351643"/>
            <a:ext cx="102593" cy="123111"/>
          </a:xfrm>
          <a:prstGeom prst="rect">
            <a:avLst/>
          </a:prstGeom>
          <a:noFill/>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800" dirty="0">
                <a:solidFill>
                  <a:schemeClr val="accent4">
                    <a:lumMod val="50000"/>
                  </a:schemeClr>
                </a:solidFill>
                <a:latin typeface="Calibri" panose="020F0502020204030204"/>
                <a:cs typeface="Arial" panose="020B0604020202020204" pitchFamily="34" charset="0"/>
              </a:rPr>
              <a:t>12</a:t>
            </a:r>
            <a:endParaRPr kumimoji="0" lang="en-US" sz="8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386" name="TextBox 385"/>
          <p:cNvSpPr txBox="1"/>
          <p:nvPr/>
        </p:nvSpPr>
        <p:spPr>
          <a:xfrm>
            <a:off x="8995772"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78</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387" name="TextBox 386"/>
          <p:cNvSpPr txBox="1"/>
          <p:nvPr/>
        </p:nvSpPr>
        <p:spPr>
          <a:xfrm>
            <a:off x="9368892"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800" dirty="0">
                <a:solidFill>
                  <a:schemeClr val="accent5">
                    <a:lumMod val="50000"/>
                  </a:schemeClr>
                </a:solidFill>
                <a:latin typeface="Calibri" panose="020F0502020204030204"/>
                <a:cs typeface="Arial" panose="020B0604020202020204" pitchFamily="34" charset="0"/>
              </a:rPr>
              <a:t>68</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388" name="TextBox 387"/>
          <p:cNvSpPr txBox="1"/>
          <p:nvPr/>
        </p:nvSpPr>
        <p:spPr>
          <a:xfrm>
            <a:off x="9543978"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67</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389" name="TextBox 388"/>
          <p:cNvSpPr txBox="1"/>
          <p:nvPr/>
        </p:nvSpPr>
        <p:spPr>
          <a:xfrm>
            <a:off x="10254345"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57</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390" name="TextBox 389"/>
          <p:cNvSpPr txBox="1"/>
          <p:nvPr/>
        </p:nvSpPr>
        <p:spPr>
          <a:xfrm>
            <a:off x="10977129"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16</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391" name="TextBox 390"/>
          <p:cNvSpPr txBox="1"/>
          <p:nvPr/>
        </p:nvSpPr>
        <p:spPr>
          <a:xfrm>
            <a:off x="8752173" y="5593837"/>
            <a:ext cx="51296" cy="123111"/>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a:t>
            </a:r>
            <a:endParaRPr kumimoji="0" lang="en-US" sz="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392" name="TextBox 391"/>
          <p:cNvSpPr txBox="1"/>
          <p:nvPr/>
        </p:nvSpPr>
        <p:spPr>
          <a:xfrm>
            <a:off x="9182727" y="5593837"/>
            <a:ext cx="102593" cy="123111"/>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70</a:t>
            </a:r>
            <a:endParaRPr kumimoji="0" lang="en-US" sz="8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408" name="TextBox 407"/>
          <p:cNvSpPr txBox="1"/>
          <p:nvPr/>
        </p:nvSpPr>
        <p:spPr>
          <a:xfrm>
            <a:off x="10663763" y="2567300"/>
            <a:ext cx="1035540" cy="161583"/>
          </a:xfrm>
          <a:prstGeom prst="rect">
            <a:avLst/>
          </a:prstGeom>
          <a:noFill/>
        </p:spPr>
        <p:txBody>
          <a:bodyPr wrap="none" lIns="0" tIns="0" rIns="0" bIns="0" rtlCol="0" anchor="t" anchorCtr="0">
            <a:spAutoFit/>
          </a:bodyPr>
          <a:lstStyle/>
          <a:p>
            <a:pPr marL="0" marR="0" lvl="0" indent="0" algn="r" defTabSz="914400" eaLnBrk="1" fontAlgn="auto" latinLnBrk="0" hangingPunct="1">
              <a:lnSpc>
                <a:spcPct val="100000"/>
              </a:lnSpc>
              <a:spcBef>
                <a:spcPts val="0"/>
              </a:spcBef>
              <a:spcAft>
                <a:spcPts val="0"/>
              </a:spcAft>
              <a:buClrTx/>
              <a:buSzTx/>
              <a:buFontTx/>
              <a:buNone/>
              <a:defRPr/>
            </a:pPr>
            <a:r>
              <a:rPr kumimoji="0" lang="en-US" sz="1050" b="0" i="0" u="none" strike="noStrike" kern="0" cap="none" spc="0" normalizeH="0" baseline="0" noProof="0" dirty="0">
                <a:ln>
                  <a:noFill/>
                </a:ln>
                <a:solidFill>
                  <a:srgbClr val="595959"/>
                </a:solidFill>
                <a:effectLst/>
                <a:uLnTx/>
                <a:uFillTx/>
                <a:latin typeface="Calibri" panose="020F0502020204030204"/>
                <a:rtl val="0"/>
              </a:rPr>
              <a:t>Upper limit normal</a:t>
            </a:r>
            <a:endParaRPr kumimoji="0" lang="en-US" sz="1050" b="0" i="0" u="none" strike="noStrike" kern="0" cap="none" spc="0" normalizeH="0" baseline="0" noProof="0" dirty="0">
              <a:ln>
                <a:noFill/>
              </a:ln>
              <a:solidFill>
                <a:srgbClr val="595959"/>
              </a:solidFill>
              <a:effectLst/>
              <a:uLnTx/>
              <a:uFillTx/>
              <a:latin typeface="Calibri" panose="020F0502020204030204"/>
              <a:rtl val="0"/>
            </a:endParaRPr>
          </a:p>
        </p:txBody>
      </p:sp>
      <p:sp>
        <p:nvSpPr>
          <p:cNvPr id="409" name="TextBox 408"/>
          <p:cNvSpPr txBox="1"/>
          <p:nvPr/>
        </p:nvSpPr>
        <p:spPr>
          <a:xfrm>
            <a:off x="10697232" y="4382851"/>
            <a:ext cx="1030731" cy="161583"/>
          </a:xfrm>
          <a:prstGeom prst="rect">
            <a:avLst/>
          </a:prstGeom>
          <a:noFill/>
        </p:spPr>
        <p:txBody>
          <a:bodyPr wrap="none" lIns="0" tIns="0" rIns="0" bIns="0" rtlCol="0" anchor="t" anchorCtr="0">
            <a:spAutoFit/>
          </a:bodyPr>
          <a:lstStyle/>
          <a:p>
            <a:pPr marL="0" marR="0" lvl="0" indent="0" algn="r" defTabSz="914400" eaLnBrk="1" fontAlgn="auto" latinLnBrk="0" hangingPunct="1">
              <a:lnSpc>
                <a:spcPct val="100000"/>
              </a:lnSpc>
              <a:spcBef>
                <a:spcPts val="0"/>
              </a:spcBef>
              <a:spcAft>
                <a:spcPts val="0"/>
              </a:spcAft>
              <a:buClrTx/>
              <a:buSzTx/>
              <a:buFontTx/>
              <a:buNone/>
              <a:defRPr/>
            </a:pPr>
            <a:r>
              <a:rPr kumimoji="0" lang="en-US" sz="1050" b="0" i="0" u="none" strike="noStrike" kern="0" cap="none" spc="0" normalizeH="0" baseline="0" noProof="0" dirty="0">
                <a:ln>
                  <a:noFill/>
                </a:ln>
                <a:solidFill>
                  <a:srgbClr val="595959"/>
                </a:solidFill>
                <a:effectLst/>
                <a:uLnTx/>
                <a:uFillTx/>
                <a:latin typeface="Calibri" panose="020F0502020204030204"/>
                <a:rtl val="0"/>
              </a:rPr>
              <a:t>Lower limit normal</a:t>
            </a:r>
            <a:endParaRPr kumimoji="0" lang="en-US" sz="1050" b="0" i="0" u="none" strike="noStrike" kern="0" cap="none" spc="0" normalizeH="0" baseline="0" noProof="0" dirty="0">
              <a:ln>
                <a:noFill/>
              </a:ln>
              <a:solidFill>
                <a:srgbClr val="595959"/>
              </a:solidFill>
              <a:effectLst/>
              <a:uLnTx/>
              <a:uFillTx/>
              <a:latin typeface="Calibri" panose="020F0502020204030204"/>
              <a:rtl val="0"/>
            </a:endParaRPr>
          </a:p>
        </p:txBody>
      </p:sp>
      <p:sp>
        <p:nvSpPr>
          <p:cNvPr id="307" name="TextBox 306"/>
          <p:cNvSpPr txBox="1"/>
          <p:nvPr/>
        </p:nvSpPr>
        <p:spPr>
          <a:xfrm>
            <a:off x="6496861" y="2710383"/>
            <a:ext cx="1294006" cy="138564"/>
          </a:xfrm>
          <a:prstGeom prst="rect">
            <a:avLst/>
          </a:prstGeom>
          <a:solidFill>
            <a:schemeClr val="bg1"/>
          </a:solidFill>
        </p:spPr>
        <p:txBody>
          <a:bodyPr wrap="square" lIns="0" tIns="0" rIns="0" bIns="0" rtlCol="0" anchor="t" anchorCtr="0">
            <a:spAutoFit/>
          </a:bodyPr>
          <a:lstStyle/>
          <a:p>
            <a:pPr marL="0" marR="0" lvl="0" indent="0" algn="ctr" defTabSz="914400" eaLnBrk="1" fontAlgn="auto" latinLnBrk="0" hangingPunct="1">
              <a:lnSpc>
                <a:spcPct val="85000"/>
              </a:lnSpc>
              <a:spcBef>
                <a:spcPts val="0"/>
              </a:spcBef>
              <a:spcAft>
                <a:spcPts val="0"/>
              </a:spcAft>
              <a:buClrTx/>
              <a:buSzTx/>
              <a:buFontTx/>
              <a:buNone/>
              <a:defRPr/>
            </a:pPr>
            <a:r>
              <a:rPr kumimoji="0" lang="en-US" sz="1050" b="0" i="0" u="none" strike="noStrike" kern="0" cap="none" spc="0" normalizeH="0" baseline="0" noProof="0" dirty="0">
                <a:ln>
                  <a:noFill/>
                </a:ln>
                <a:solidFill>
                  <a:srgbClr val="595959"/>
                </a:solidFill>
                <a:effectLst/>
                <a:uLnTx/>
                <a:uFillTx/>
                <a:latin typeface="Calibri" panose="020F0502020204030204"/>
                <a:rtl val="0"/>
              </a:rPr>
              <a:t>Upper  limit normal</a:t>
            </a:r>
            <a:endParaRPr kumimoji="0" lang="en-US" sz="1050" b="0" i="0" u="none" strike="noStrike" kern="0" cap="none" spc="0" normalizeH="0" baseline="0" noProof="0" dirty="0">
              <a:ln>
                <a:noFill/>
              </a:ln>
              <a:solidFill>
                <a:srgbClr val="595959"/>
              </a:solidFill>
              <a:effectLst/>
              <a:uLnTx/>
              <a:uFillTx/>
              <a:latin typeface="Calibri" panose="020F0502020204030204"/>
              <a:rtl val="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5"/>
          <p:cNvSpPr txBox="1"/>
          <p:nvPr/>
        </p:nvSpPr>
        <p:spPr>
          <a:xfrm>
            <a:off x="374460" y="6252932"/>
            <a:ext cx="10873147" cy="554043"/>
          </a:xfrm>
          <a:prstGeom prst="rect">
            <a:avLst/>
          </a:prstGeom>
        </p:spPr>
        <p:txBody>
          <a:bodyPr vert="horz" lIns="91440" tIns="0" rIns="91440" bIns="45720" rtlCol="0" anchor="b" anchorCtr="0">
            <a:noAutofit/>
          </a:bodyPr>
          <a:lstStyle>
            <a:lvl1pPr marL="0" indent="0" algn="l" defTabSz="914400" rtl="0" eaLnBrk="1" latinLnBrk="0" hangingPunct="1">
              <a:lnSpc>
                <a:spcPct val="90000"/>
              </a:lnSpc>
              <a:spcBef>
                <a:spcPts val="0"/>
              </a:spcBef>
              <a:buFont typeface="Arial" panose="020B0604020202020204" pitchFamily="34" charset="0"/>
              <a:buNone/>
              <a:defRPr sz="1000" kern="1200">
                <a:solidFill>
                  <a:schemeClr val="accent4">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200"/>
              </a:spcBef>
              <a:defRPr/>
            </a:pPr>
            <a:r>
              <a:rPr lang="en-US" dirty="0">
                <a:solidFill>
                  <a:srgbClr val="595A59"/>
                </a:solidFill>
                <a:latin typeface="Calibri" panose="020F0502020204030204"/>
              </a:rPr>
              <a:t>PY, patient year.</a:t>
            </a:r>
            <a:endParaRPr kumimoji="0" lang="en-US" sz="800" b="0" i="0" u="none" strike="noStrike" kern="1200" cap="none" spc="0" normalizeH="0" baseline="30000" noProof="0" dirty="0">
              <a:ln>
                <a:noFill/>
              </a:ln>
              <a:solidFill>
                <a:srgbClr val="595A59"/>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200"/>
              </a:spcBef>
              <a:spcAft>
                <a:spcPts val="0"/>
              </a:spcAft>
              <a:buClrTx/>
              <a:buSzTx/>
              <a:buFont typeface="Arial" panose="020B0604020202020204" pitchFamily="34" charset="0"/>
              <a:buNone/>
              <a:defRPr/>
            </a:pPr>
            <a:r>
              <a:rPr kumimoji="0" lang="en-US" sz="1000" b="0" i="0" u="none" strike="noStrike" kern="1200" cap="none" spc="0" normalizeH="0" baseline="30000" noProof="0" dirty="0">
                <a:ln>
                  <a:noFill/>
                </a:ln>
                <a:solidFill>
                  <a:srgbClr val="595A59"/>
                </a:solidFill>
                <a:effectLst/>
                <a:uLnTx/>
                <a:uFillTx/>
                <a:latin typeface="Calibri" panose="020F0502020204030204"/>
                <a:ea typeface="+mn-ea"/>
                <a:cs typeface="+mn-cs"/>
              </a:rPr>
              <a:t>a</a:t>
            </a:r>
            <a:r>
              <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rPr>
              <a:t>In patients who entered ADAPT/ADAPT+ with normal counts in the respective parameters at study baseline</a:t>
            </a:r>
            <a:endPar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endParaRPr>
          </a:p>
        </p:txBody>
      </p:sp>
      <p:sp>
        <p:nvSpPr>
          <p:cNvPr id="2" name="Title 1"/>
          <p:cNvSpPr>
            <a:spLocks noGrp="1"/>
          </p:cNvSpPr>
          <p:nvPr>
            <p:ph type="title"/>
          </p:nvPr>
        </p:nvSpPr>
        <p:spPr>
          <a:xfrm>
            <a:off x="374461" y="86524"/>
            <a:ext cx="11455104" cy="970155"/>
          </a:xfrm>
        </p:spPr>
        <p:txBody>
          <a:bodyPr>
            <a:normAutofit/>
          </a:bodyPr>
          <a:lstStyle/>
          <a:p>
            <a:r>
              <a:rPr lang="en-US" b="0" dirty="0">
                <a:solidFill>
                  <a:srgbClr val="003A69"/>
                </a:solidFill>
                <a:latin typeface="Calibri" panose="020F0502020204030204"/>
                <a:ea typeface="+mn-ea"/>
                <a:cs typeface="+mn-cs"/>
              </a:rPr>
              <a:t>Treatment Emergent Laboratory Abnormalities</a:t>
            </a:r>
            <a:r>
              <a:rPr lang="en-US" b="0" baseline="30000" dirty="0">
                <a:solidFill>
                  <a:srgbClr val="003A69"/>
                </a:solidFill>
                <a:latin typeface="Calibri" panose="020F0502020204030204"/>
                <a:ea typeface="+mn-ea"/>
                <a:cs typeface="+mn-cs"/>
              </a:rPr>
              <a:t>a</a:t>
            </a:r>
            <a:r>
              <a:rPr lang="en-US" b="0" dirty="0">
                <a:solidFill>
                  <a:srgbClr val="003A69"/>
                </a:solidFill>
                <a:latin typeface="Calibri" panose="020F0502020204030204"/>
                <a:ea typeface="+mn-ea"/>
                <a:cs typeface="+mn-cs"/>
              </a:rPr>
              <a:t> </a:t>
            </a:r>
            <a:br>
              <a:rPr kumimoji="0" lang="en-US" sz="2800" b="0" i="0" u="none" strike="noStrike" kern="1200" cap="none" spc="0" normalizeH="0" baseline="0" noProof="0" dirty="0">
                <a:ln>
                  <a:noFill/>
                </a:ln>
                <a:solidFill>
                  <a:srgbClr val="003A69"/>
                </a:solidFill>
                <a:effectLst/>
                <a:uLnTx/>
                <a:uFillTx/>
                <a:latin typeface="Calibri" panose="020F0502020204030204"/>
                <a:ea typeface="+mn-ea"/>
                <a:cs typeface="+mn-cs"/>
              </a:rPr>
            </a:br>
            <a:r>
              <a:rPr lang="en-US" sz="2000" b="0" i="1" dirty="0">
                <a:solidFill>
                  <a:srgbClr val="003A69"/>
                </a:solidFill>
                <a:latin typeface="Calibri" panose="020F0502020204030204"/>
                <a:ea typeface="+mn-ea"/>
                <a:cs typeface="+mn-cs"/>
              </a:rPr>
              <a:t>Safety Population</a:t>
            </a:r>
            <a:endParaRPr lang="en-US" b="0" dirty="0"/>
          </a:p>
        </p:txBody>
      </p:sp>
      <p:sp>
        <p:nvSpPr>
          <p:cNvPr id="9" name="Slide Number Placeholder 2"/>
          <p:cNvSpPr>
            <a:spLocks noGrp="1"/>
          </p:cNvSpPr>
          <p:nvPr>
            <p:ph type="sldNum" sz="quarter" idx="12"/>
          </p:nvPr>
        </p:nvSpPr>
        <p:spPr>
          <a:xfrm>
            <a:off x="11187953" y="6356350"/>
            <a:ext cx="664744"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72CE451-38B6-4970-B200-7962877A3A8C}" type="slidenum">
              <a:rPr kumimoji="0" lang="en-US" sz="1200" b="0" i="0" u="none" strike="noStrike" kern="1200" cap="none" spc="0" normalizeH="0" baseline="0" noProof="0" smtClean="0">
                <a:ln>
                  <a:noFill/>
                </a:ln>
                <a:solidFill>
                  <a:srgbClr val="595A59"/>
                </a:solidFill>
                <a:effectLst/>
                <a:uLnTx/>
                <a:uFillTx/>
                <a:latin typeface="Calibri" panose="020F0502020204030204"/>
                <a:ea typeface="+mn-ea"/>
                <a:cs typeface="+mn-cs"/>
              </a:rPr>
            </a:fld>
            <a:endParaRPr kumimoji="0" lang="en-US" sz="1200" b="0" i="0" u="none" strike="noStrike" kern="1200" cap="none" spc="0" normalizeH="0" baseline="0" noProof="0" dirty="0">
              <a:ln>
                <a:noFill/>
              </a:ln>
              <a:solidFill>
                <a:srgbClr val="595A59"/>
              </a:solidFill>
              <a:effectLst/>
              <a:uLnTx/>
              <a:uFillTx/>
              <a:latin typeface="Calibri" panose="020F0502020204030204"/>
              <a:ea typeface="+mn-ea"/>
              <a:cs typeface="+mn-cs"/>
            </a:endParaRPr>
          </a:p>
        </p:txBody>
      </p:sp>
      <p:graphicFrame>
        <p:nvGraphicFramePr>
          <p:cNvPr id="10" name="Table 9"/>
          <p:cNvGraphicFramePr>
            <a:graphicFrameLocks noGrp="1"/>
          </p:cNvGraphicFramePr>
          <p:nvPr/>
        </p:nvGraphicFramePr>
        <p:xfrm>
          <a:off x="342900" y="850139"/>
          <a:ext cx="11600768" cy="5506210"/>
        </p:xfrm>
        <a:graphic>
          <a:graphicData uri="http://schemas.openxmlformats.org/drawingml/2006/table">
            <a:tbl>
              <a:tblPr firstRow="1" bandRow="1">
                <a:tableStyleId>{F2DE63D5-997A-4646-A377-4702673A728D}</a:tableStyleId>
              </a:tblPr>
              <a:tblGrid>
                <a:gridCol w="4267200"/>
                <a:gridCol w="2482643"/>
                <a:gridCol w="2211789"/>
                <a:gridCol w="2639136"/>
              </a:tblGrid>
              <a:tr h="688383">
                <a:tc>
                  <a:txBody>
                    <a:bodyPr/>
                    <a:lstStyle/>
                    <a:p>
                      <a:pPr algn="ctr"/>
                      <a:endParaRPr lang="en-US" sz="1500" dirty="0"/>
                    </a:p>
                  </a:txBody>
                  <a:tcPr/>
                </a:tc>
                <a:tc gridSpan="2">
                  <a:txBody>
                    <a:bodyPr/>
                    <a:lstStyle/>
                    <a:p>
                      <a:pPr algn="ctr"/>
                      <a:r>
                        <a:rPr lang="en-US" sz="2000" dirty="0"/>
                        <a:t>ADAPT</a:t>
                      </a:r>
                      <a:endParaRPr lang="en-US" sz="2000" dirty="0"/>
                    </a:p>
                  </a:txBody>
                  <a:tcPr/>
                </a:tc>
                <a:tc hMerge="1">
                  <a:tcPr>
                    <a:lnB w="25400" cmpd="sng">
                      <a:noFill/>
                    </a:lnB>
                  </a:tcPr>
                </a:tc>
                <a:tc>
                  <a:txBody>
                    <a:bodyPr/>
                    <a:lstStyle/>
                    <a:p>
                      <a:pPr algn="ctr"/>
                      <a:r>
                        <a:rPr lang="en-US" sz="2000" dirty="0"/>
                        <a:t>ADAPT+</a:t>
                      </a:r>
                      <a:endParaRPr lang="en-US" sz="2000" dirty="0"/>
                    </a:p>
                  </a:txBody>
                  <a:tcPr/>
                </a:tc>
              </a:tr>
              <a:tr h="1048965">
                <a:tc rowSpan="2">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dirty="0">
                          <a:solidFill>
                            <a:schemeClr val="bg1"/>
                          </a:solidFill>
                        </a:rPr>
                        <a:t>Laboratory Evaluation</a:t>
                      </a:r>
                      <a:endParaRPr lang="en-US" dirty="0">
                        <a:solidFill>
                          <a:schemeClr val="bg1"/>
                        </a:solidFill>
                      </a:endParaRPr>
                    </a:p>
                  </a:txBody>
                  <a:tcPr anchor="b">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600" b="1" dirty="0">
                          <a:solidFill>
                            <a:schemeClr val="bg1"/>
                          </a:solidFill>
                        </a:rPr>
                        <a:t>Placebo (N=83)</a:t>
                      </a:r>
                      <a:endParaRPr lang="en-US" sz="16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[34.51 PY]</a:t>
                      </a:r>
                      <a:endParaRPr lang="en-US" sz="1400" b="0" dirty="0">
                        <a:solidFill>
                          <a:schemeClr val="bg1"/>
                        </a:solidFill>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600" b="1" dirty="0">
                          <a:solidFill>
                            <a:schemeClr val="bg1"/>
                          </a:solidFill>
                        </a:rPr>
                        <a:t>Efgartigimod (N=84)</a:t>
                      </a:r>
                      <a:endParaRPr lang="en-US" sz="16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[34.86 PY]</a:t>
                      </a:r>
                      <a:endParaRPr lang="en-US" sz="1400" b="0" dirty="0">
                        <a:solidFill>
                          <a:schemeClr val="bg1"/>
                        </a:solidFill>
                      </a:endParaRPr>
                    </a:p>
                  </a:txBody>
                  <a:tcPr anchor="ctr">
                    <a:lnT w="6350" cap="flat" cmpd="sng" algn="ctr">
                      <a:noFill/>
                      <a:prstDash val="solid"/>
                      <a:miter lim="800000"/>
                    </a:lnT>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600" b="1" dirty="0">
                          <a:solidFill>
                            <a:schemeClr val="bg1"/>
                          </a:solidFill>
                        </a:rPr>
                        <a:t>Efgartigimod (N=139)</a:t>
                      </a:r>
                      <a:endParaRPr lang="en-US" sz="16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[138.14 PY]</a:t>
                      </a:r>
                      <a:endParaRPr lang="en-US" sz="1400" b="0" dirty="0">
                        <a:solidFill>
                          <a:schemeClr val="bg1"/>
                        </a:solidFill>
                      </a:endParaRPr>
                    </a:p>
                  </a:txBody>
                  <a:tcPr anchor="ctr">
                    <a:solidFill>
                      <a:schemeClr val="accent2"/>
                    </a:solidFill>
                  </a:tcPr>
                </a:tc>
              </a:tr>
              <a:tr h="599409">
                <a:tc v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 (n/N)</a:t>
                      </a:r>
                      <a:endParaRPr lang="en-US" sz="1400" b="0" dirty="0">
                        <a:solidFill>
                          <a:schemeClr val="bg1"/>
                        </a:solidFill>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 (n/N)</a:t>
                      </a:r>
                      <a:endParaRPr lang="en-US" sz="1400" b="0" dirty="0">
                        <a:solidFill>
                          <a:schemeClr val="bg1"/>
                        </a:solidFill>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 (n/N)</a:t>
                      </a:r>
                      <a:endParaRPr lang="en-US" sz="1400" b="0" dirty="0">
                        <a:solidFill>
                          <a:schemeClr val="bg1"/>
                        </a:solidFill>
                      </a:endParaRPr>
                    </a:p>
                  </a:txBody>
                  <a:tcPr anchor="ctr">
                    <a:solidFill>
                      <a:schemeClr val="accent2"/>
                    </a:solidFill>
                  </a:tcPr>
                </a:tc>
              </a:tr>
              <a:tr h="529525">
                <a:tc>
                  <a:txBody>
                    <a:bodyPr/>
                    <a:lstStyle/>
                    <a:p>
                      <a:pPr algn="l" rtl="0" fontAlgn="b"/>
                      <a:r>
                        <a:rPr lang="en-US" sz="1400" b="1" i="0" u="none" strike="noStrike" dirty="0">
                          <a:solidFill>
                            <a:schemeClr val="tx1"/>
                          </a:solidFill>
                          <a:effectLst/>
                          <a:latin typeface="Calibri" panose="020F0502020204030204" pitchFamily="34" charset="0"/>
                        </a:rPr>
                        <a:t>Lymphocyte count decreased</a:t>
                      </a:r>
                      <a:endParaRPr lang="en-US" sz="1400" b="1" i="0" u="none" strike="noStrike" dirty="0">
                        <a:solidFill>
                          <a:schemeClr val="tx1"/>
                        </a:solidFill>
                        <a:effectLst/>
                        <a:latin typeface="Calibri" panose="020F0502020204030204" pitchFamily="34" charset="0"/>
                      </a:endParaRPr>
                    </a:p>
                  </a:txBody>
                  <a:tcPr marL="85725" marR="118872" marT="9525"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19.4 (14/72)</a:t>
                      </a:r>
                      <a:endParaRPr lang="en-US" sz="1600" b="1" i="0" u="none" strike="noStrike" dirty="0">
                        <a:solidFill>
                          <a:schemeClr val="tx1"/>
                        </a:solidFill>
                        <a:effectLst/>
                        <a:latin typeface="Calibri" panose="020F0502020204030204" pitchFamily="34" charset="0"/>
                      </a:endParaRPr>
                    </a:p>
                  </a:txBody>
                  <a:tcPr marL="61383" marR="61383" marT="0"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27.8 (20/72)</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24.3 (28/115)</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r>
              <a:tr h="529525">
                <a:tc>
                  <a:txBody>
                    <a:bodyPr/>
                    <a:lstStyle/>
                    <a:p>
                      <a:pPr algn="l" rtl="0" fontAlgn="b"/>
                      <a:r>
                        <a:rPr lang="en-US" sz="1400" b="0" i="0" u="none" strike="noStrike" dirty="0">
                          <a:solidFill>
                            <a:schemeClr val="tx1"/>
                          </a:solidFill>
                          <a:effectLst/>
                          <a:latin typeface="Calibri" panose="020F0502020204030204" pitchFamily="34" charset="0"/>
                        </a:rPr>
                        <a:t>≥ Grade 3 severity</a:t>
                      </a:r>
                      <a:endParaRPr lang="en-US" sz="1400" b="0" i="0" u="none" strike="noStrike" dirty="0">
                        <a:solidFill>
                          <a:schemeClr val="tx1"/>
                        </a:solidFill>
                        <a:effectLst/>
                        <a:latin typeface="Calibri" panose="020F0502020204030204" pitchFamily="34" charset="0"/>
                      </a:endParaRPr>
                    </a:p>
                  </a:txBody>
                  <a:tcPr marL="274320" marR="118872" marT="9525"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5.6 (4/72)</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5.6 (4/72)</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3.5 (4/115)</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r>
              <a:tr h="529525">
                <a:tc>
                  <a:txBody>
                    <a:bodyPr/>
                    <a:lstStyle/>
                    <a:p>
                      <a:pPr algn="l" rtl="0" fontAlgn="b"/>
                      <a:r>
                        <a:rPr lang="en-US" sz="1400" b="1" i="0" u="none" strike="noStrike" dirty="0">
                          <a:solidFill>
                            <a:schemeClr val="tx1"/>
                          </a:solidFill>
                          <a:effectLst/>
                          <a:latin typeface="Calibri" panose="020F0502020204030204" pitchFamily="34" charset="0"/>
                        </a:rPr>
                        <a:t>Neutrophil count decreased </a:t>
                      </a:r>
                      <a:endParaRPr lang="en-US" sz="1400" b="1" i="0" u="none" strike="noStrike" dirty="0">
                        <a:solidFill>
                          <a:schemeClr val="tx1"/>
                        </a:solidFill>
                        <a:effectLst/>
                        <a:latin typeface="Calibri" panose="020F0502020204030204" pitchFamily="34" charset="0"/>
                      </a:endParaRPr>
                    </a:p>
                  </a:txBody>
                  <a:tcPr marL="85725" marR="118872" marT="9525"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6.3 (5/80) </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13.1 (11/84)</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14.6 (19/130)</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r>
              <a:tr h="529525">
                <a:tc>
                  <a:txBody>
                    <a:bodyPr/>
                    <a:lstStyle/>
                    <a:p>
                      <a:pPr marL="0" marR="0" lvl="0" indent="0" algn="l" defTabSz="914400" rtl="0" eaLnBrk="1" fontAlgn="b" latinLnBrk="0" hangingPunct="1">
                        <a:lnSpc>
                          <a:spcPct val="100000"/>
                        </a:lnSpc>
                        <a:spcBef>
                          <a:spcPts val="0"/>
                        </a:spcBef>
                        <a:spcAft>
                          <a:spcPts val="0"/>
                        </a:spcAft>
                        <a:buClrTx/>
                        <a:buSzTx/>
                        <a:buFontTx/>
                        <a:buNone/>
                        <a:defRPr/>
                      </a:pPr>
                      <a:r>
                        <a:rPr lang="en-US" sz="1400" b="0" i="0" u="none" strike="noStrike" dirty="0">
                          <a:solidFill>
                            <a:schemeClr val="tx1"/>
                          </a:solidFill>
                          <a:effectLst/>
                          <a:latin typeface="Calibri" panose="020F0502020204030204" pitchFamily="34" charset="0"/>
                        </a:rPr>
                        <a:t>≥ Grade 3 severity</a:t>
                      </a:r>
                      <a:endParaRPr lang="en-US" sz="1400" b="0" i="0" u="none" strike="noStrike" dirty="0">
                        <a:solidFill>
                          <a:schemeClr val="tx1"/>
                        </a:solidFill>
                        <a:effectLst/>
                        <a:latin typeface="Calibri" panose="020F0502020204030204" pitchFamily="34" charset="0"/>
                      </a:endParaRPr>
                    </a:p>
                  </a:txBody>
                  <a:tcPr marL="274320" marR="118872" marT="9525"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0.8 (1/130)</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r>
              <a:tr h="521828">
                <a:tc>
                  <a:txBody>
                    <a:bodyPr/>
                    <a:lstStyle/>
                    <a:p>
                      <a:pPr marL="0" marR="0" lvl="0" indent="0" algn="l" defTabSz="914400" rtl="0" eaLnBrk="1" fontAlgn="b" latinLnBrk="0" hangingPunct="1">
                        <a:lnSpc>
                          <a:spcPct val="100000"/>
                        </a:lnSpc>
                        <a:spcBef>
                          <a:spcPts val="0"/>
                        </a:spcBef>
                        <a:spcAft>
                          <a:spcPts val="0"/>
                        </a:spcAft>
                        <a:buClrTx/>
                        <a:buSzTx/>
                        <a:buFontTx/>
                        <a:buNone/>
                        <a:defRPr/>
                      </a:pPr>
                      <a:r>
                        <a:rPr lang="en-US" sz="1400" b="1" i="0" u="none" strike="noStrike" dirty="0">
                          <a:solidFill>
                            <a:schemeClr val="tx1"/>
                          </a:solidFill>
                          <a:effectLst/>
                          <a:latin typeface="Calibri" panose="020F0502020204030204" pitchFamily="34" charset="0"/>
                        </a:rPr>
                        <a:t>White blood cell decreased </a:t>
                      </a:r>
                      <a:endParaRPr lang="en-US" sz="1400" b="1" i="0" u="none" strike="noStrike" dirty="0">
                        <a:solidFill>
                          <a:schemeClr val="tx1"/>
                        </a:solidFill>
                        <a:effectLst/>
                        <a:latin typeface="Calibri" panose="020F0502020204030204" pitchFamily="34" charset="0"/>
                      </a:endParaRPr>
                    </a:p>
                  </a:txBody>
                  <a:tcPr marL="85725" marR="118872" marT="9525"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5.1 (4/80) </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12.3 (10/81)</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13.3 (17/128)</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r>
              <a:tr h="529525">
                <a:tc>
                  <a:txBody>
                    <a:bodyPr/>
                    <a:lstStyle/>
                    <a:p>
                      <a:pPr marL="0" marR="0" lvl="0" indent="0" algn="l" defTabSz="914400" rtl="0" eaLnBrk="1" fontAlgn="b" latinLnBrk="0" hangingPunct="1">
                        <a:lnSpc>
                          <a:spcPct val="100000"/>
                        </a:lnSpc>
                        <a:spcBef>
                          <a:spcPts val="0"/>
                        </a:spcBef>
                        <a:spcAft>
                          <a:spcPts val="0"/>
                        </a:spcAft>
                        <a:buClrTx/>
                        <a:buSzTx/>
                        <a:buFontTx/>
                        <a:buNone/>
                        <a:defRPr/>
                      </a:pPr>
                      <a:r>
                        <a:rPr lang="en-US" sz="1400" b="0" i="0" u="none" strike="noStrike" dirty="0">
                          <a:solidFill>
                            <a:schemeClr val="tx1"/>
                          </a:solidFill>
                          <a:effectLst/>
                          <a:latin typeface="Calibri" panose="020F0502020204030204" pitchFamily="34" charset="0"/>
                        </a:rPr>
                        <a:t>≥ Grade 3 severity</a:t>
                      </a:r>
                      <a:endParaRPr lang="en-US" sz="1400" b="0" i="0" u="none" strike="noStrike" dirty="0">
                        <a:solidFill>
                          <a:schemeClr val="tx1"/>
                        </a:solidFill>
                        <a:effectLst/>
                        <a:latin typeface="Calibri" panose="020F0502020204030204" pitchFamily="34" charset="0"/>
                      </a:endParaRPr>
                    </a:p>
                  </a:txBody>
                  <a:tcPr marL="274320" marR="118872" marT="9525"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1.3 (1/80)</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c>
                  <a:txBody>
                    <a:bodyPr/>
                    <a:lstStyle/>
                    <a:p>
                      <a:pPr marL="0" marR="0" lvl="0" indent="0" algn="ctr" defTabSz="457200" rtl="0" eaLnBrk="1" fontAlgn="b" latinLnBrk="0" hangingPunct="1">
                        <a:lnSpc>
                          <a:spcPct val="100000"/>
                        </a:lnSpc>
                        <a:spcBef>
                          <a:spcPts val="0"/>
                        </a:spcBef>
                        <a:spcAft>
                          <a:spcPts val="0"/>
                        </a:spcAft>
                        <a:buClrTx/>
                        <a:buSzTx/>
                        <a:buFontTx/>
                        <a:buNone/>
                        <a:defRPr/>
                      </a:pPr>
                      <a:r>
                        <a:rPr lang="en-US" sz="1600" b="0" i="0" u="none" strike="noStrike" dirty="0">
                          <a:solidFill>
                            <a:schemeClr val="tx1"/>
                          </a:solidFill>
                          <a:effectLst/>
                          <a:latin typeface="Calibri" panose="020F0502020204030204" pitchFamily="34" charset="0"/>
                        </a:rPr>
                        <a:t>-</a:t>
                      </a:r>
                      <a:endParaRPr lang="en-US" sz="1600" b="0" i="0" u="none" strike="noStrike" dirty="0">
                        <a:solidFill>
                          <a:schemeClr val="tx1"/>
                        </a:solidFill>
                        <a:effectLst/>
                        <a:latin typeface="Calibri" panose="020F0502020204030204" pitchFamily="34" charset="0"/>
                      </a:endParaRPr>
                    </a:p>
                  </a:txBody>
                  <a:tcPr marL="61383" marR="61383" marT="0" marB="0" anchor="ctr">
                    <a:noFill/>
                  </a:tcPr>
                </a:tc>
              </a:tr>
            </a:tbl>
          </a:graphicData>
        </a:graphic>
      </p:graphicFrame>
      <p:sp>
        <p:nvSpPr>
          <p:cNvPr id="11" name="Rectangle 10"/>
          <p:cNvSpPr/>
          <p:nvPr/>
        </p:nvSpPr>
        <p:spPr>
          <a:xfrm>
            <a:off x="4610100" y="1524000"/>
            <a:ext cx="2472871" cy="4819572"/>
          </a:xfrm>
          <a:prstGeom prst="rect">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2" name="Rectangle 11"/>
          <p:cNvSpPr/>
          <p:nvPr/>
        </p:nvSpPr>
        <p:spPr>
          <a:xfrm>
            <a:off x="7082973" y="1524000"/>
            <a:ext cx="2198188" cy="4819572"/>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3" name="Rectangle 12"/>
          <p:cNvSpPr/>
          <p:nvPr/>
        </p:nvSpPr>
        <p:spPr>
          <a:xfrm>
            <a:off x="9281161" y="1524184"/>
            <a:ext cx="2656520" cy="4819388"/>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 Same Side Corner Rectangle 30"/>
          <p:cNvSpPr/>
          <p:nvPr/>
        </p:nvSpPr>
        <p:spPr>
          <a:xfrm rot="5400000">
            <a:off x="3978615" y="-2650785"/>
            <a:ext cx="3853769" cy="11811000"/>
          </a:xfrm>
          <a:prstGeom prst="round2SameRect">
            <a:avLst>
              <a:gd name="adj1" fmla="val 50000"/>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p:cNvSpPr>
            <a:spLocks noGrp="1"/>
          </p:cNvSpPr>
          <p:nvPr>
            <p:ph type="title"/>
          </p:nvPr>
        </p:nvSpPr>
        <p:spPr>
          <a:xfrm>
            <a:off x="373063" y="361951"/>
            <a:ext cx="11456502" cy="973330"/>
          </a:xfrm>
        </p:spPr>
        <p:txBody>
          <a:bodyPr/>
          <a:lstStyle/>
          <a:p>
            <a:r>
              <a:rPr lang="en-US" dirty="0"/>
              <a:t>Disclosures</a:t>
            </a:r>
            <a:endParaRPr lang="fr-FR" dirty="0"/>
          </a:p>
        </p:txBody>
      </p:sp>
      <p:sp>
        <p:nvSpPr>
          <p:cNvPr id="2" name="Content Placeholder 1"/>
          <p:cNvSpPr>
            <a:spLocks noGrp="1"/>
          </p:cNvSpPr>
          <p:nvPr>
            <p:ph idx="1"/>
          </p:nvPr>
        </p:nvSpPr>
        <p:spPr>
          <a:xfrm>
            <a:off x="373063" y="1676400"/>
            <a:ext cx="10815637" cy="4038600"/>
          </a:xfrm>
        </p:spPr>
        <p:txBody>
          <a:bodyPr>
            <a:noAutofit/>
          </a:bodyPr>
          <a:lstStyle/>
          <a:p>
            <a:pPr>
              <a:lnSpc>
                <a:spcPct val="100000"/>
              </a:lnSpc>
            </a:pPr>
            <a:r>
              <a:rPr lang="en-US" sz="2400" dirty="0">
                <a:solidFill>
                  <a:schemeClr val="tx1"/>
                </a:solidFill>
              </a:rPr>
              <a:t>The phase 3 ADAPT and ADAPT+ studies were funded by argenx </a:t>
            </a:r>
            <a:endParaRPr lang="en-US" sz="2400" dirty="0">
              <a:solidFill>
                <a:schemeClr val="tx1"/>
              </a:solidFill>
            </a:endParaRPr>
          </a:p>
          <a:p>
            <a:pPr>
              <a:lnSpc>
                <a:spcPct val="100000"/>
              </a:lnSpc>
            </a:pPr>
            <a:r>
              <a:rPr lang="en-US" sz="2400" dirty="0">
                <a:solidFill>
                  <a:schemeClr val="tx1"/>
                </a:solidFill>
              </a:rPr>
              <a:t>JFH has received research support, honoraria, and nonfinancial support from argenx</a:t>
            </a:r>
            <a:endParaRPr lang="en-US" sz="2400" dirty="0">
              <a:solidFill>
                <a:schemeClr val="tx1"/>
              </a:solidFill>
            </a:endParaRPr>
          </a:p>
          <a:p>
            <a:pPr marL="0" indent="0">
              <a:lnSpc>
                <a:spcPct val="100000"/>
              </a:lnSpc>
              <a:buNone/>
            </a:pP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buNone/>
            </a:pP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buNone/>
            </a:pPr>
            <a:r>
              <a:rPr lang="en-US" sz="1600" b="1" dirty="0">
                <a:effectLst/>
                <a:latin typeface="Calibri" panose="020F0502020204030204" pitchFamily="34" charset="0"/>
                <a:ea typeface="Calibri" panose="020F0502020204030204" pitchFamily="34" charset="0"/>
                <a:cs typeface="Times New Roman" panose="02020603050405020304" pitchFamily="18" charset="0"/>
              </a:rPr>
              <a:t>JFH </a:t>
            </a:r>
            <a:r>
              <a:rPr lang="en-US" sz="1600" dirty="0">
                <a:effectLst/>
                <a:latin typeface="Calibri" panose="020F0502020204030204" pitchFamily="34" charset="0"/>
                <a:ea typeface="Calibri" panose="020F0502020204030204" pitchFamily="34" charset="0"/>
                <a:cs typeface="Times New Roman" panose="02020603050405020304" pitchFamily="18" charset="0"/>
              </a:rPr>
              <a:t>has also received research support from Alexion Pharmaceuticals, Cartesian Therapeutics, the Centers for Disease Control and Prevention (Atlanta, GA, USA), the Myasthenia Gravis Foundation of America, the Muscular Dystrophy Association, the National Institutes of Health (including the National Institute of Neurological Disorders and Stroke and the National Institute of Arthritis and Musculoskeletal and Skin Diseases), PCORI, Ra Pharmaceuticals (now UCB), and Takeda Pharmaceuticals; Honoraria from Alexion Pharmaceuticals, Immunovant Inc, Ra Pharmaceuticals (now UCB), Regeneron Pharmaceuticals, Sanofi US and Viela Bio Inc. (now Horizon Therapeutics) and nonfinancial support from Alexion Pharmaceuticals, Ra Pharmaceuticals (now UCB) and Toleranzia AB</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en-US" sz="2400" dirty="0">
              <a:solidFill>
                <a:schemeClr val="tx1"/>
              </a:solidFill>
            </a:endParaRPr>
          </a:p>
          <a:p>
            <a:pPr>
              <a:lnSpc>
                <a:spcPct val="100000"/>
              </a:lnSpc>
            </a:pPr>
            <a:endParaRPr lang="en-US" sz="2400" dirty="0">
              <a:solidFill>
                <a:schemeClr val="tx1"/>
              </a:solidFill>
            </a:endParaRPr>
          </a:p>
        </p:txBody>
      </p:sp>
      <p:sp>
        <p:nvSpPr>
          <p:cNvPr id="3" name="Slide Number Placeholder 2"/>
          <p:cNvSpPr>
            <a:spLocks noGrp="1"/>
          </p:cNvSpPr>
          <p:nvPr>
            <p:ph type="sldNum" sz="quarter" idx="12"/>
          </p:nvPr>
        </p:nvSpPr>
        <p:spPr>
          <a:xfrm>
            <a:off x="11187953" y="6356350"/>
            <a:ext cx="664744" cy="365125"/>
          </a:xfrm>
        </p:spPr>
        <p:txBody>
          <a:bodyPr/>
          <a:lstStyle/>
          <a:p>
            <a:pPr lvl="0"/>
            <a:fld id="{F72CE451-38B6-4970-B200-7962877A3A8C}" type="slidenum">
              <a:rPr lang="en-US" noProof="0" smtClean="0"/>
            </a:fld>
            <a:endParaRPr lang="en-US" noProof="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ound Same Side Corner Rectangle 131"/>
          <p:cNvSpPr/>
          <p:nvPr/>
        </p:nvSpPr>
        <p:spPr>
          <a:xfrm rot="5400000">
            <a:off x="881251" y="185550"/>
            <a:ext cx="5029201" cy="6791707"/>
          </a:xfrm>
          <a:prstGeom prst="round2SameRect">
            <a:avLst>
              <a:gd name="adj1" fmla="val 50000"/>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2" name="Group 171"/>
          <p:cNvGrpSpPr/>
          <p:nvPr/>
        </p:nvGrpSpPr>
        <p:grpSpPr>
          <a:xfrm>
            <a:off x="8147068" y="5101748"/>
            <a:ext cx="3748818" cy="893414"/>
            <a:chOff x="7620976" y="5044857"/>
            <a:chExt cx="4158664" cy="991087"/>
          </a:xfrm>
        </p:grpSpPr>
        <p:sp>
          <p:nvSpPr>
            <p:cNvPr id="183" name="TextBox 182"/>
            <p:cNvSpPr txBox="1"/>
            <p:nvPr/>
          </p:nvSpPr>
          <p:spPr>
            <a:xfrm>
              <a:off x="9916413" y="5677439"/>
              <a:ext cx="1863227" cy="358495"/>
            </a:xfrm>
            <a:prstGeom prst="rect">
              <a:avLst/>
            </a:prstGeom>
            <a:noFill/>
          </p:spPr>
          <p:txBody>
            <a:bodyPr wrap="square" lIns="0" tIns="0" rIns="0" bIns="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1050" b="1" i="0" u="none" strike="noStrike" kern="1200" cap="none" spc="0" normalizeH="0" baseline="0" noProof="0" dirty="0">
                  <a:ln>
                    <a:noFill/>
                  </a:ln>
                  <a:effectLst/>
                  <a:uLnTx/>
                  <a:uFillTx/>
                  <a:ea typeface="+mn-ea"/>
                  <a:cs typeface="+mn-cs"/>
                </a:rPr>
                <a:t>Efgartigimod</a:t>
              </a:r>
              <a:br>
                <a:rPr kumimoji="0" lang="en-US" sz="1050" b="1" i="0" u="none" strike="noStrike" kern="1200" cap="none" spc="0" normalizeH="0" baseline="0" noProof="0" dirty="0">
                  <a:ln>
                    <a:noFill/>
                  </a:ln>
                  <a:effectLst/>
                  <a:uLnTx/>
                  <a:uFillTx/>
                  <a:ea typeface="+mn-ea"/>
                  <a:cs typeface="+mn-cs"/>
                </a:rPr>
              </a:br>
              <a:r>
                <a:rPr kumimoji="0" lang="en-US" sz="1050" b="1" i="0" u="none" strike="noStrike" kern="1200" cap="none" spc="0" normalizeH="0" baseline="0" noProof="0" dirty="0">
                  <a:ln>
                    <a:noFill/>
                  </a:ln>
                  <a:effectLst/>
                  <a:uLnTx/>
                  <a:uFillTx/>
                  <a:ea typeface="+mn-ea"/>
                  <a:cs typeface="+mn-cs"/>
                </a:rPr>
                <a:t>(Fc Fragment)</a:t>
              </a:r>
              <a:endParaRPr kumimoji="0" lang="en-US" sz="1050" b="1" i="0" u="none" strike="noStrike" kern="1200" cap="none" spc="0" normalizeH="0" baseline="0" noProof="0" dirty="0">
                <a:ln>
                  <a:noFill/>
                </a:ln>
                <a:effectLst/>
                <a:uLnTx/>
                <a:uFillTx/>
                <a:ea typeface="+mn-ea"/>
                <a:cs typeface="+mn-cs"/>
              </a:endParaRPr>
            </a:p>
          </p:txBody>
        </p:sp>
        <p:grpSp>
          <p:nvGrpSpPr>
            <p:cNvPr id="174" name="Group 173"/>
            <p:cNvGrpSpPr/>
            <p:nvPr/>
          </p:nvGrpSpPr>
          <p:grpSpPr>
            <a:xfrm>
              <a:off x="8780804" y="5078624"/>
              <a:ext cx="900888" cy="957320"/>
              <a:chOff x="8780804" y="5078624"/>
              <a:chExt cx="900888" cy="957320"/>
            </a:xfrm>
          </p:grpSpPr>
          <p:sp>
            <p:nvSpPr>
              <p:cNvPr id="181" name="TextBox 180"/>
              <p:cNvSpPr txBox="1"/>
              <p:nvPr/>
            </p:nvSpPr>
            <p:spPr>
              <a:xfrm>
                <a:off x="8780804" y="5677448"/>
                <a:ext cx="900888" cy="358496"/>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50" b="1" i="0" u="none" strike="noStrike" kern="1200" cap="none" spc="0" normalizeH="0" baseline="0" noProof="0" dirty="0">
                    <a:ln>
                      <a:noFill/>
                    </a:ln>
                    <a:effectLst/>
                    <a:uLnTx/>
                    <a:uFillTx/>
                    <a:ea typeface="+mn-ea"/>
                    <a:cs typeface="+mn-cs"/>
                  </a:rPr>
                  <a:t>IgG</a:t>
                </a:r>
                <a:br>
                  <a:rPr kumimoji="0" lang="en-US" sz="1050" b="1" i="0" u="none" strike="noStrike" kern="1200" cap="none" spc="0" normalizeH="0" baseline="0" noProof="0" dirty="0">
                    <a:ln>
                      <a:noFill/>
                    </a:ln>
                    <a:effectLst/>
                    <a:uLnTx/>
                    <a:uFillTx/>
                    <a:ea typeface="+mn-ea"/>
                    <a:cs typeface="+mn-cs"/>
                  </a:rPr>
                </a:br>
                <a:r>
                  <a:rPr kumimoji="0" lang="en-US" sz="1050" b="1" i="0" u="none" strike="noStrike" kern="1200" cap="none" spc="0" normalizeH="0" baseline="0" noProof="0" dirty="0">
                    <a:ln>
                      <a:noFill/>
                    </a:ln>
                    <a:effectLst/>
                    <a:uLnTx/>
                    <a:uFillTx/>
                    <a:ea typeface="+mn-ea"/>
                    <a:cs typeface="+mn-cs"/>
                  </a:rPr>
                  <a:t>Antibody</a:t>
                </a:r>
                <a:endParaRPr kumimoji="0" lang="en-US" sz="1050" b="1" i="0" u="none" strike="noStrike" kern="1200" cap="none" spc="0" normalizeH="0" baseline="0" noProof="0" dirty="0">
                  <a:ln>
                    <a:noFill/>
                  </a:ln>
                  <a:effectLst/>
                  <a:uLnTx/>
                  <a:uFillTx/>
                  <a:ea typeface="+mn-ea"/>
                  <a:cs typeface="+mn-cs"/>
                </a:endParaRPr>
              </a:p>
            </p:txBody>
          </p:sp>
          <p:pic>
            <p:nvPicPr>
              <p:cNvPr id="182" name="Picture 181"/>
              <p:cNvPicPr>
                <a:picLocks noChangeAspect="1"/>
              </p:cNvPicPr>
              <p:nvPr/>
            </p:nvPicPr>
            <p:blipFill rotWithShape="1">
              <a:blip r:embed="rId1"/>
              <a:srcRect l="39536" t="31845" r="42362" b="38981"/>
              <a:stretch>
                <a:fillRect/>
              </a:stretch>
            </p:blipFill>
            <p:spPr>
              <a:xfrm rot="17812659">
                <a:off x="8875136" y="5093288"/>
                <a:ext cx="531834" cy="502505"/>
              </a:xfrm>
              <a:prstGeom prst="rect">
                <a:avLst/>
              </a:prstGeom>
            </p:spPr>
          </p:pic>
        </p:grpSp>
        <p:grpSp>
          <p:nvGrpSpPr>
            <p:cNvPr id="175" name="Group 174"/>
            <p:cNvGrpSpPr/>
            <p:nvPr/>
          </p:nvGrpSpPr>
          <p:grpSpPr>
            <a:xfrm>
              <a:off x="9680931" y="5198746"/>
              <a:ext cx="458616" cy="640275"/>
              <a:chOff x="10057447" y="5212193"/>
              <a:chExt cx="458616" cy="640275"/>
            </a:xfrm>
          </p:grpSpPr>
          <p:sp>
            <p:nvSpPr>
              <p:cNvPr id="179" name="TextBox 178"/>
              <p:cNvSpPr txBox="1"/>
              <p:nvPr/>
            </p:nvSpPr>
            <p:spPr>
              <a:xfrm>
                <a:off x="10135379" y="5690885"/>
                <a:ext cx="323807" cy="161583"/>
              </a:xfrm>
              <a:prstGeom prst="rect">
                <a:avLst/>
              </a:prstGeom>
              <a:noFill/>
            </p:spPr>
            <p:txBody>
              <a:bodyPr wrap="square" lIns="0" tIns="0" rIns="0" bIns="0"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1050" b="1" i="0" u="none" strike="noStrike" kern="1200" cap="none" spc="0" normalizeH="0" baseline="0" noProof="0" dirty="0">
                    <a:ln>
                      <a:noFill/>
                    </a:ln>
                    <a:effectLst/>
                    <a:uLnTx/>
                    <a:uFillTx/>
                    <a:ea typeface="+mn-ea"/>
                    <a:cs typeface="+mn-cs"/>
                  </a:rPr>
                  <a:t>FcRn</a:t>
                </a:r>
                <a:endParaRPr kumimoji="0" lang="en-US" sz="1050" b="1" i="0" u="none" strike="noStrike" kern="1200" cap="none" spc="0" normalizeH="0" baseline="0" noProof="0" dirty="0">
                  <a:ln>
                    <a:noFill/>
                  </a:ln>
                  <a:effectLst/>
                  <a:uLnTx/>
                  <a:uFillTx/>
                  <a:ea typeface="+mn-ea"/>
                  <a:cs typeface="+mn-cs"/>
                </a:endParaRPr>
              </a:p>
            </p:txBody>
          </p:sp>
          <p:pic>
            <p:nvPicPr>
              <p:cNvPr id="180" name="Picture 179" descr="A star in the background&#10;&#10;Description automatically generated"/>
              <p:cNvPicPr>
                <a:picLocks noChangeAspect="1"/>
              </p:cNvPicPr>
              <p:nvPr/>
            </p:nvPicPr>
            <p:blipFill rotWithShape="1">
              <a:blip r:embed="rId2"/>
              <a:srcRect l="54923" t="36351" r="40833" b="56221"/>
              <a:stretch>
                <a:fillRect/>
              </a:stretch>
            </p:blipFill>
            <p:spPr>
              <a:xfrm rot="18127902">
                <a:off x="10053888" y="5215752"/>
                <a:ext cx="465734" cy="458616"/>
              </a:xfrm>
              <a:prstGeom prst="rect">
                <a:avLst/>
              </a:prstGeom>
            </p:spPr>
          </p:pic>
        </p:grpSp>
        <p:grpSp>
          <p:nvGrpSpPr>
            <p:cNvPr id="176" name="Group 175"/>
            <p:cNvGrpSpPr/>
            <p:nvPr/>
          </p:nvGrpSpPr>
          <p:grpSpPr>
            <a:xfrm>
              <a:off x="7620976" y="5044857"/>
              <a:ext cx="1205395" cy="991077"/>
              <a:chOff x="7257907" y="5044857"/>
              <a:chExt cx="1205395" cy="991077"/>
            </a:xfrm>
          </p:grpSpPr>
          <p:sp>
            <p:nvSpPr>
              <p:cNvPr id="177" name="TextBox 176"/>
              <p:cNvSpPr txBox="1"/>
              <p:nvPr/>
            </p:nvSpPr>
            <p:spPr>
              <a:xfrm>
                <a:off x="7257907" y="5677439"/>
                <a:ext cx="1205395" cy="358495"/>
              </a:xfrm>
              <a:prstGeom prst="rect">
                <a:avLst/>
              </a:prstGeom>
              <a:noFill/>
            </p:spPr>
            <p:txBody>
              <a:bodyPr wrap="square" lIns="0" tIns="0" rIns="0" bIns="0"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1050" b="1" i="0" u="none" strike="noStrike" kern="1200" cap="none" spc="0" normalizeH="0" baseline="0" noProof="0" dirty="0">
                    <a:ln>
                      <a:noFill/>
                    </a:ln>
                    <a:effectLst/>
                    <a:uLnTx/>
                    <a:uFillTx/>
                    <a:ea typeface="+mn-ea"/>
                    <a:cs typeface="+mn-cs"/>
                  </a:rPr>
                  <a:t>IgG</a:t>
                </a:r>
                <a:br>
                  <a:rPr kumimoji="0" lang="en-US" sz="1050" b="1" i="0" u="none" strike="noStrike" kern="1200" cap="none" spc="0" normalizeH="0" baseline="0" noProof="0" dirty="0">
                    <a:ln>
                      <a:noFill/>
                    </a:ln>
                    <a:effectLst/>
                    <a:uLnTx/>
                    <a:uFillTx/>
                    <a:ea typeface="+mn-ea"/>
                    <a:cs typeface="+mn-cs"/>
                  </a:rPr>
                </a:br>
                <a:r>
                  <a:rPr kumimoji="0" lang="en-US" sz="1050" b="1" i="0" u="none" strike="noStrike" kern="1200" cap="none" spc="0" normalizeH="0" baseline="0" noProof="0" dirty="0">
                    <a:ln>
                      <a:noFill/>
                    </a:ln>
                    <a:effectLst/>
                    <a:uLnTx/>
                    <a:uFillTx/>
                    <a:ea typeface="+mn-ea"/>
                    <a:cs typeface="+mn-cs"/>
                  </a:rPr>
                  <a:t>Autoantibody</a:t>
                </a:r>
                <a:endParaRPr kumimoji="0" lang="en-US" sz="1050" b="1" i="0" u="none" strike="noStrike" kern="1200" cap="none" spc="0" normalizeH="0" baseline="0" noProof="0" dirty="0">
                  <a:ln>
                    <a:noFill/>
                  </a:ln>
                  <a:effectLst/>
                  <a:uLnTx/>
                  <a:uFillTx/>
                  <a:ea typeface="+mn-ea"/>
                  <a:cs typeface="+mn-cs"/>
                </a:endParaRPr>
              </a:p>
            </p:txBody>
          </p:sp>
          <p:pic>
            <p:nvPicPr>
              <p:cNvPr id="178" name="Picture 177" descr="A picture containing fireworks, laptop, star&#10;&#10;Description automatically generated"/>
              <p:cNvPicPr>
                <a:picLocks noChangeAspect="1"/>
              </p:cNvPicPr>
              <p:nvPr/>
            </p:nvPicPr>
            <p:blipFill rotWithShape="1">
              <a:blip r:embed="rId3"/>
              <a:srcRect l="42396" t="47024" r="53403" b="46667"/>
              <a:stretch>
                <a:fillRect/>
              </a:stretch>
            </p:blipFill>
            <p:spPr>
              <a:xfrm rot="18249647">
                <a:off x="7536873" y="5087216"/>
                <a:ext cx="545638" cy="460920"/>
              </a:xfrm>
              <a:prstGeom prst="rect">
                <a:avLst/>
              </a:prstGeom>
            </p:spPr>
          </p:pic>
        </p:grpSp>
      </p:grpSp>
      <p:grpSp>
        <p:nvGrpSpPr>
          <p:cNvPr id="185" name="Group 184"/>
          <p:cNvGrpSpPr/>
          <p:nvPr/>
        </p:nvGrpSpPr>
        <p:grpSpPr>
          <a:xfrm>
            <a:off x="5744694" y="1506031"/>
            <a:ext cx="5934182" cy="3766312"/>
            <a:chOff x="5027018" y="940670"/>
            <a:chExt cx="6764457" cy="4243794"/>
          </a:xfrm>
        </p:grpSpPr>
        <p:pic>
          <p:nvPicPr>
            <p:cNvPr id="186" name="Picture 185"/>
            <p:cNvPicPr>
              <a:picLocks noChangeAspect="1"/>
            </p:cNvPicPr>
            <p:nvPr/>
          </p:nvPicPr>
          <p:blipFill>
            <a:blip r:embed="rId4">
              <a:clrChange>
                <a:clrFrom>
                  <a:srgbClr val="FFFFFF"/>
                </a:clrFrom>
                <a:clrTo>
                  <a:srgbClr val="FFFFFF">
                    <a:alpha val="0"/>
                  </a:srgbClr>
                </a:clrTo>
              </a:clrChange>
            </a:blip>
            <a:stretch>
              <a:fillRect/>
            </a:stretch>
          </p:blipFill>
          <p:spPr>
            <a:xfrm>
              <a:off x="5027018" y="1088980"/>
              <a:ext cx="2432612" cy="1824465"/>
            </a:xfrm>
            <a:prstGeom prst="rect">
              <a:avLst/>
            </a:prstGeom>
          </p:spPr>
        </p:pic>
        <p:sp>
          <p:nvSpPr>
            <p:cNvPr id="187" name="TextBox 186"/>
            <p:cNvSpPr txBox="1"/>
            <p:nvPr/>
          </p:nvSpPr>
          <p:spPr>
            <a:xfrm>
              <a:off x="5489849" y="1073855"/>
              <a:ext cx="1201848" cy="30846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effectLst/>
                  <a:uLnTx/>
                  <a:uFillTx/>
                  <a:ea typeface="+mn-ea"/>
                  <a:cs typeface="+mn-cs"/>
                </a:rPr>
                <a:t>Blood Vessel</a:t>
              </a:r>
              <a:endParaRPr kumimoji="0" lang="en-US" sz="1200" b="1" i="0" u="none" strike="noStrike" kern="1200" cap="none" spc="0" normalizeH="0" baseline="0" noProof="0" dirty="0">
                <a:ln>
                  <a:noFill/>
                </a:ln>
                <a:effectLst/>
                <a:uLnTx/>
                <a:uFillTx/>
                <a:ea typeface="+mn-ea"/>
                <a:cs typeface="+mn-cs"/>
              </a:endParaRPr>
            </a:p>
          </p:txBody>
        </p:sp>
        <p:sp>
          <p:nvSpPr>
            <p:cNvPr id="188" name="TextBox 187"/>
            <p:cNvSpPr txBox="1"/>
            <p:nvPr/>
          </p:nvSpPr>
          <p:spPr>
            <a:xfrm>
              <a:off x="6157985" y="2921618"/>
              <a:ext cx="1008609" cy="25181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effectLst/>
                  <a:uLnTx/>
                  <a:uFillTx/>
                  <a:ea typeface="+mn-ea"/>
                  <a:cs typeface="+mn-cs"/>
                </a:rPr>
                <a:t>Endothelium</a:t>
              </a:r>
              <a:endParaRPr kumimoji="0" lang="en-US" sz="1200" b="1" i="0" u="none" strike="noStrike" kern="1200" cap="none" spc="0" normalizeH="0" baseline="0" noProof="0" dirty="0">
                <a:ln>
                  <a:noFill/>
                </a:ln>
                <a:effectLst/>
                <a:uLnTx/>
                <a:uFillTx/>
                <a:ea typeface="+mn-ea"/>
                <a:cs typeface="+mn-cs"/>
              </a:endParaRPr>
            </a:p>
          </p:txBody>
        </p:sp>
        <p:pic>
          <p:nvPicPr>
            <p:cNvPr id="189" name="Picture 188"/>
            <p:cNvPicPr>
              <a:picLocks noChangeAspect="1"/>
            </p:cNvPicPr>
            <p:nvPr/>
          </p:nvPicPr>
          <p:blipFill>
            <a:blip r:embed="rId5"/>
            <a:stretch>
              <a:fillRect/>
            </a:stretch>
          </p:blipFill>
          <p:spPr>
            <a:xfrm rot="18588787">
              <a:off x="6638679" y="1432194"/>
              <a:ext cx="266947" cy="392497"/>
            </a:xfrm>
            <a:prstGeom prst="rect">
              <a:avLst/>
            </a:prstGeom>
          </p:spPr>
        </p:pic>
        <p:pic>
          <p:nvPicPr>
            <p:cNvPr id="190" name="Picture 189"/>
            <p:cNvPicPr>
              <a:picLocks noChangeAspect="1"/>
            </p:cNvPicPr>
            <p:nvPr/>
          </p:nvPicPr>
          <p:blipFill>
            <a:blip r:embed="rId6"/>
            <a:stretch>
              <a:fillRect/>
            </a:stretch>
          </p:blipFill>
          <p:spPr>
            <a:xfrm rot="7327154">
              <a:off x="6103386" y="1495188"/>
              <a:ext cx="264509" cy="392497"/>
            </a:xfrm>
            <a:prstGeom prst="rect">
              <a:avLst/>
            </a:prstGeom>
          </p:spPr>
        </p:pic>
        <p:pic>
          <p:nvPicPr>
            <p:cNvPr id="191" name="Picture 190"/>
            <p:cNvPicPr>
              <a:picLocks noChangeAspect="1"/>
            </p:cNvPicPr>
            <p:nvPr/>
          </p:nvPicPr>
          <p:blipFill>
            <a:blip r:embed="rId7"/>
            <a:stretch>
              <a:fillRect/>
            </a:stretch>
          </p:blipFill>
          <p:spPr>
            <a:xfrm rot="9285122">
              <a:off x="6515957" y="1691975"/>
              <a:ext cx="264509" cy="392497"/>
            </a:xfrm>
            <a:prstGeom prst="rect">
              <a:avLst/>
            </a:prstGeom>
          </p:spPr>
        </p:pic>
        <p:pic>
          <p:nvPicPr>
            <p:cNvPr id="192" name="Picture 191"/>
            <p:cNvPicPr>
              <a:picLocks noChangeAspect="1"/>
            </p:cNvPicPr>
            <p:nvPr/>
          </p:nvPicPr>
          <p:blipFill>
            <a:blip r:embed="rId8"/>
            <a:srcRect/>
            <a:stretch>
              <a:fillRect/>
            </a:stretch>
          </p:blipFill>
          <p:spPr>
            <a:xfrm rot="19201601">
              <a:off x="6226639" y="1364248"/>
              <a:ext cx="343686" cy="183692"/>
            </a:xfrm>
            <a:prstGeom prst="rect">
              <a:avLst/>
            </a:prstGeom>
          </p:spPr>
        </p:pic>
        <p:pic>
          <p:nvPicPr>
            <p:cNvPr id="193" name="Picture 192"/>
            <p:cNvPicPr>
              <a:picLocks noChangeAspect="1"/>
            </p:cNvPicPr>
            <p:nvPr/>
          </p:nvPicPr>
          <p:blipFill>
            <a:blip r:embed="rId9"/>
            <a:stretch>
              <a:fillRect/>
            </a:stretch>
          </p:blipFill>
          <p:spPr>
            <a:xfrm rot="20945754">
              <a:off x="6719094" y="1980999"/>
              <a:ext cx="291629" cy="347473"/>
            </a:xfrm>
            <a:prstGeom prst="rect">
              <a:avLst/>
            </a:prstGeom>
          </p:spPr>
        </p:pic>
        <p:pic>
          <p:nvPicPr>
            <p:cNvPr id="194" name="Picture 193"/>
            <p:cNvPicPr>
              <a:picLocks noChangeAspect="1"/>
            </p:cNvPicPr>
            <p:nvPr/>
          </p:nvPicPr>
          <p:blipFill>
            <a:blip r:embed="rId10"/>
            <a:stretch>
              <a:fillRect/>
            </a:stretch>
          </p:blipFill>
          <p:spPr>
            <a:xfrm rot="1233816">
              <a:off x="6008259" y="1821950"/>
              <a:ext cx="272782" cy="312981"/>
            </a:xfrm>
            <a:prstGeom prst="rect">
              <a:avLst/>
            </a:prstGeom>
          </p:spPr>
        </p:pic>
        <p:pic>
          <p:nvPicPr>
            <p:cNvPr id="195" name="Picture 194"/>
            <p:cNvPicPr>
              <a:picLocks noChangeAspect="1"/>
            </p:cNvPicPr>
            <p:nvPr/>
          </p:nvPicPr>
          <p:blipFill>
            <a:blip r:embed="rId11"/>
            <a:stretch>
              <a:fillRect/>
            </a:stretch>
          </p:blipFill>
          <p:spPr>
            <a:xfrm rot="12860520">
              <a:off x="6262630" y="2052492"/>
              <a:ext cx="266947" cy="392497"/>
            </a:xfrm>
            <a:prstGeom prst="rect">
              <a:avLst/>
            </a:prstGeom>
          </p:spPr>
        </p:pic>
        <p:sp>
          <p:nvSpPr>
            <p:cNvPr id="196" name="Rectangle 195"/>
            <p:cNvSpPr/>
            <p:nvPr/>
          </p:nvSpPr>
          <p:spPr>
            <a:xfrm>
              <a:off x="6537258" y="2370047"/>
              <a:ext cx="319499" cy="319499"/>
            </a:xfrm>
            <a:prstGeom prst="rect">
              <a:avLst/>
            </a:prstGeom>
            <a:no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7" name="Freeform 102"/>
            <p:cNvSpPr/>
            <p:nvPr/>
          </p:nvSpPr>
          <p:spPr>
            <a:xfrm>
              <a:off x="6775371" y="1375864"/>
              <a:ext cx="1745877" cy="2752164"/>
            </a:xfrm>
            <a:custGeom>
              <a:avLst/>
              <a:gdLst>
                <a:gd name="connsiteX0" fmla="*/ 0 w 1102659"/>
                <a:gd name="connsiteY0" fmla="*/ 1667435 h 2554941"/>
                <a:gd name="connsiteX1" fmla="*/ 1102659 w 1102659"/>
                <a:gd name="connsiteY1" fmla="*/ 0 h 2554941"/>
                <a:gd name="connsiteX2" fmla="*/ 1102659 w 1102659"/>
                <a:gd name="connsiteY2" fmla="*/ 2554941 h 2554941"/>
                <a:gd name="connsiteX3" fmla="*/ 13447 w 1102659"/>
                <a:gd name="connsiteY3" fmla="*/ 1990164 h 2554941"/>
                <a:gd name="connsiteX4" fmla="*/ 0 w 1102659"/>
                <a:gd name="connsiteY4" fmla="*/ 1667435 h 2554941"/>
                <a:gd name="connsiteX0-1" fmla="*/ 0 w 1358153"/>
                <a:gd name="connsiteY0-2" fmla="*/ 1653988 h 2554941"/>
                <a:gd name="connsiteX1-3" fmla="*/ 1358153 w 1358153"/>
                <a:gd name="connsiteY1-4" fmla="*/ 0 h 2554941"/>
                <a:gd name="connsiteX2-5" fmla="*/ 1358153 w 1358153"/>
                <a:gd name="connsiteY2-6" fmla="*/ 2554941 h 2554941"/>
                <a:gd name="connsiteX3-7" fmla="*/ 268941 w 1358153"/>
                <a:gd name="connsiteY3-8" fmla="*/ 1990164 h 2554941"/>
                <a:gd name="connsiteX4-9" fmla="*/ 0 w 1358153"/>
                <a:gd name="connsiteY4-10" fmla="*/ 1653988 h 2554941"/>
                <a:gd name="connsiteX0-11" fmla="*/ 26895 w 1385048"/>
                <a:gd name="connsiteY0-12" fmla="*/ 1653988 h 2554941"/>
                <a:gd name="connsiteX1-13" fmla="*/ 1385048 w 1385048"/>
                <a:gd name="connsiteY1-14" fmla="*/ 0 h 2554941"/>
                <a:gd name="connsiteX2-15" fmla="*/ 1385048 w 1385048"/>
                <a:gd name="connsiteY2-16" fmla="*/ 2554941 h 2554941"/>
                <a:gd name="connsiteX3-17" fmla="*/ 0 w 1385048"/>
                <a:gd name="connsiteY3-18" fmla="*/ 1963270 h 2554941"/>
                <a:gd name="connsiteX4-19" fmla="*/ 26895 w 1385048"/>
                <a:gd name="connsiteY4-20" fmla="*/ 1653988 h 2554941"/>
                <a:gd name="connsiteX0-21" fmla="*/ 0 w 1358153"/>
                <a:gd name="connsiteY0-22" fmla="*/ 1653988 h 2554941"/>
                <a:gd name="connsiteX1-23" fmla="*/ 1358153 w 1358153"/>
                <a:gd name="connsiteY1-24" fmla="*/ 0 h 2554941"/>
                <a:gd name="connsiteX2-25" fmla="*/ 1358153 w 1358153"/>
                <a:gd name="connsiteY2-26" fmla="*/ 2554941 h 2554941"/>
                <a:gd name="connsiteX3-27" fmla="*/ 114216 w 1358153"/>
                <a:gd name="connsiteY3-28" fmla="*/ 1951981 h 2554941"/>
                <a:gd name="connsiteX4-29" fmla="*/ 0 w 1358153"/>
                <a:gd name="connsiteY4-30" fmla="*/ 1653988 h 2554941"/>
                <a:gd name="connsiteX0-31" fmla="*/ 15606 w 1373759"/>
                <a:gd name="connsiteY0-32" fmla="*/ 1653988 h 2554941"/>
                <a:gd name="connsiteX1-33" fmla="*/ 1373759 w 1373759"/>
                <a:gd name="connsiteY1-34" fmla="*/ 0 h 2554941"/>
                <a:gd name="connsiteX2-35" fmla="*/ 1373759 w 1373759"/>
                <a:gd name="connsiteY2-36" fmla="*/ 2554941 h 2554941"/>
                <a:gd name="connsiteX3-37" fmla="*/ 0 w 1373759"/>
                <a:gd name="connsiteY3-38" fmla="*/ 1974558 h 2554941"/>
                <a:gd name="connsiteX4-39" fmla="*/ 15606 w 1373759"/>
                <a:gd name="connsiteY4-40" fmla="*/ 1653988 h 2554941"/>
                <a:gd name="connsiteX0-41" fmla="*/ 26895 w 1385048"/>
                <a:gd name="connsiteY0-42" fmla="*/ 1653988 h 2554941"/>
                <a:gd name="connsiteX1-43" fmla="*/ 1385048 w 1385048"/>
                <a:gd name="connsiteY1-44" fmla="*/ 0 h 2554941"/>
                <a:gd name="connsiteX2-45" fmla="*/ 1385048 w 1385048"/>
                <a:gd name="connsiteY2-46" fmla="*/ 2554941 h 2554941"/>
                <a:gd name="connsiteX3-47" fmla="*/ 0 w 1385048"/>
                <a:gd name="connsiteY3-48" fmla="*/ 1974558 h 2554941"/>
                <a:gd name="connsiteX4-49" fmla="*/ 26895 w 1385048"/>
                <a:gd name="connsiteY4-50" fmla="*/ 1653988 h 2554941"/>
                <a:gd name="connsiteX0-51" fmla="*/ 26895 w 1582272"/>
                <a:gd name="connsiteY0-52" fmla="*/ 1653988 h 2698376"/>
                <a:gd name="connsiteX1-53" fmla="*/ 1385048 w 1582272"/>
                <a:gd name="connsiteY1-54" fmla="*/ 0 h 2698376"/>
                <a:gd name="connsiteX2-55" fmla="*/ 1582272 w 1582272"/>
                <a:gd name="connsiteY2-56" fmla="*/ 2698376 h 2698376"/>
                <a:gd name="connsiteX3-57" fmla="*/ 0 w 1582272"/>
                <a:gd name="connsiteY3-58" fmla="*/ 1974558 h 2698376"/>
                <a:gd name="connsiteX4-59" fmla="*/ 26895 w 1582272"/>
                <a:gd name="connsiteY4-60" fmla="*/ 1653988 h 2698376"/>
                <a:gd name="connsiteX0-61" fmla="*/ 26895 w 1582272"/>
                <a:gd name="connsiteY0-62" fmla="*/ 1707776 h 2752164"/>
                <a:gd name="connsiteX1-63" fmla="*/ 1432860 w 1582272"/>
                <a:gd name="connsiteY1-64" fmla="*/ 0 h 2752164"/>
                <a:gd name="connsiteX2-65" fmla="*/ 1582272 w 1582272"/>
                <a:gd name="connsiteY2-66" fmla="*/ 2752164 h 2752164"/>
                <a:gd name="connsiteX3-67" fmla="*/ 0 w 1582272"/>
                <a:gd name="connsiteY3-68" fmla="*/ 2028346 h 2752164"/>
                <a:gd name="connsiteX4-69" fmla="*/ 26895 w 1582272"/>
                <a:gd name="connsiteY4-70" fmla="*/ 1707776 h 2752164"/>
                <a:gd name="connsiteX0-71" fmla="*/ 0 w 1555377"/>
                <a:gd name="connsiteY0-72" fmla="*/ 1707776 h 2752164"/>
                <a:gd name="connsiteX1-73" fmla="*/ 1405965 w 1555377"/>
                <a:gd name="connsiteY1-74" fmla="*/ 0 h 2752164"/>
                <a:gd name="connsiteX2-75" fmla="*/ 1555377 w 1555377"/>
                <a:gd name="connsiteY2-76" fmla="*/ 2752164 h 2752164"/>
                <a:gd name="connsiteX3-77" fmla="*/ 0 w 1555377"/>
                <a:gd name="connsiteY3-78" fmla="*/ 1707776 h 2752164"/>
                <a:gd name="connsiteX0-79" fmla="*/ 0 w 1745877"/>
                <a:gd name="connsiteY0-80" fmla="*/ 1898276 h 2752164"/>
                <a:gd name="connsiteX1-81" fmla="*/ 1596465 w 1745877"/>
                <a:gd name="connsiteY1-82" fmla="*/ 0 h 2752164"/>
                <a:gd name="connsiteX2-83" fmla="*/ 1745877 w 1745877"/>
                <a:gd name="connsiteY2-84" fmla="*/ 2752164 h 2752164"/>
                <a:gd name="connsiteX3-85" fmla="*/ 0 w 1745877"/>
                <a:gd name="connsiteY3-86" fmla="*/ 1898276 h 2752164"/>
                <a:gd name="connsiteX0-87" fmla="*/ 0 w 1745877"/>
                <a:gd name="connsiteY0-88" fmla="*/ 1162552 h 2752164"/>
                <a:gd name="connsiteX1-89" fmla="*/ 1596465 w 1745877"/>
                <a:gd name="connsiteY1-90" fmla="*/ 0 h 2752164"/>
                <a:gd name="connsiteX2-91" fmla="*/ 1745877 w 1745877"/>
                <a:gd name="connsiteY2-92" fmla="*/ 2752164 h 2752164"/>
                <a:gd name="connsiteX3-93" fmla="*/ 0 w 1745877"/>
                <a:gd name="connsiteY3-94" fmla="*/ 1162552 h 2752164"/>
              </a:gdLst>
              <a:ahLst/>
              <a:cxnLst>
                <a:cxn ang="0">
                  <a:pos x="connsiteX0-1" y="connsiteY0-2"/>
                </a:cxn>
                <a:cxn ang="0">
                  <a:pos x="connsiteX1-3" y="connsiteY1-4"/>
                </a:cxn>
                <a:cxn ang="0">
                  <a:pos x="connsiteX2-5" y="connsiteY2-6"/>
                </a:cxn>
                <a:cxn ang="0">
                  <a:pos x="connsiteX3-7" y="connsiteY3-8"/>
                </a:cxn>
              </a:cxnLst>
              <a:rect l="l" t="t" r="r" b="b"/>
              <a:pathLst>
                <a:path w="1745877" h="2752164">
                  <a:moveTo>
                    <a:pt x="0" y="1162552"/>
                  </a:moveTo>
                  <a:lnTo>
                    <a:pt x="1596465" y="0"/>
                  </a:lnTo>
                  <a:lnTo>
                    <a:pt x="1745877" y="2752164"/>
                  </a:lnTo>
                  <a:lnTo>
                    <a:pt x="0" y="1162552"/>
                  </a:lnTo>
                  <a:close/>
                </a:path>
              </a:pathLst>
            </a:custGeom>
            <a:gradFill>
              <a:gsLst>
                <a:gs pos="0">
                  <a:schemeClr val="accent5">
                    <a:lumMod val="75000"/>
                  </a:schemeClr>
                </a:gs>
                <a:gs pos="62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8" name="TextBox 197"/>
            <p:cNvSpPr txBox="1"/>
            <p:nvPr/>
          </p:nvSpPr>
          <p:spPr>
            <a:xfrm>
              <a:off x="8666851" y="940670"/>
              <a:ext cx="1184940"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effectLst/>
                  <a:uLnTx/>
                  <a:uFillTx/>
                  <a:ea typeface="+mn-ea"/>
                  <a:cs typeface="+mn-cs"/>
                </a:rPr>
                <a:t>Endothelial Cell</a:t>
              </a:r>
              <a:endParaRPr kumimoji="0" lang="en-US" sz="1200" b="1" i="0" u="none" strike="noStrike" kern="1200" cap="none" spc="0" normalizeH="0" baseline="0" noProof="0" dirty="0">
                <a:ln>
                  <a:noFill/>
                </a:ln>
                <a:effectLst/>
                <a:uLnTx/>
                <a:uFillTx/>
                <a:ea typeface="+mn-ea"/>
                <a:cs typeface="+mn-cs"/>
              </a:endParaRPr>
            </a:p>
          </p:txBody>
        </p:sp>
        <p:pic>
          <p:nvPicPr>
            <p:cNvPr id="199" name="Picture 198" descr="A picture containing sitting, table, pink, orange&#10;&#10;Description automatically generated"/>
            <p:cNvPicPr>
              <a:picLocks noChangeAspect="1"/>
            </p:cNvPicPr>
            <p:nvPr/>
          </p:nvPicPr>
          <p:blipFill rotWithShape="1">
            <a:blip r:embed="rId12"/>
            <a:srcRect l="29010" t="21092" r="24415"/>
            <a:stretch>
              <a:fillRect/>
            </a:stretch>
          </p:blipFill>
          <p:spPr>
            <a:xfrm>
              <a:off x="7622913" y="1211892"/>
              <a:ext cx="4168562" cy="3972572"/>
            </a:xfrm>
            <a:prstGeom prst="rect">
              <a:avLst/>
            </a:prstGeom>
          </p:spPr>
        </p:pic>
      </p:grpSp>
      <p:grpSp>
        <p:nvGrpSpPr>
          <p:cNvPr id="200" name="Group 199"/>
          <p:cNvGrpSpPr/>
          <p:nvPr/>
        </p:nvGrpSpPr>
        <p:grpSpPr>
          <a:xfrm>
            <a:off x="7281765" y="1197985"/>
            <a:ext cx="4069029" cy="3434589"/>
            <a:chOff x="6913644" y="639449"/>
            <a:chExt cx="4513882" cy="3810081"/>
          </a:xfrm>
        </p:grpSpPr>
        <p:grpSp>
          <p:nvGrpSpPr>
            <p:cNvPr id="201" name="Group 200"/>
            <p:cNvGrpSpPr/>
            <p:nvPr/>
          </p:nvGrpSpPr>
          <p:grpSpPr>
            <a:xfrm>
              <a:off x="8509297" y="1760345"/>
              <a:ext cx="1546626" cy="1331596"/>
              <a:chOff x="7748819" y="1968339"/>
              <a:chExt cx="1695862" cy="1623330"/>
            </a:xfrm>
          </p:grpSpPr>
          <p:pic>
            <p:nvPicPr>
              <p:cNvPr id="272" name="Picture 271" descr="A picture containing star, food&#10;&#10;Description automatically generated"/>
              <p:cNvPicPr>
                <a:picLocks noChangeAspect="1"/>
              </p:cNvPicPr>
              <p:nvPr/>
            </p:nvPicPr>
            <p:blipFill rotWithShape="1">
              <a:blip r:embed="rId13"/>
              <a:srcRect l="35847" t="33333" r="45592" b="34915"/>
              <a:stretch>
                <a:fillRect/>
              </a:stretch>
            </p:blipFill>
            <p:spPr>
              <a:xfrm>
                <a:off x="7761300" y="1971862"/>
                <a:ext cx="1683381" cy="1619807"/>
              </a:xfrm>
              <a:prstGeom prst="rect">
                <a:avLst/>
              </a:prstGeom>
            </p:spPr>
          </p:pic>
          <p:pic>
            <p:nvPicPr>
              <p:cNvPr id="273" name="Picture 272" descr="A star in the background&#10;&#10;Description automatically generated"/>
              <p:cNvPicPr>
                <a:picLocks noChangeAspect="1"/>
              </p:cNvPicPr>
              <p:nvPr/>
            </p:nvPicPr>
            <p:blipFill rotWithShape="1">
              <a:blip r:embed="rId14"/>
              <a:srcRect l="54923" t="36351" r="40833" b="56221"/>
              <a:stretch>
                <a:fillRect/>
              </a:stretch>
            </p:blipFill>
            <p:spPr>
              <a:xfrm rot="1509761">
                <a:off x="7748819" y="2591170"/>
                <a:ext cx="453014" cy="446091"/>
              </a:xfrm>
              <a:prstGeom prst="rect">
                <a:avLst/>
              </a:prstGeom>
            </p:spPr>
          </p:pic>
          <p:pic>
            <p:nvPicPr>
              <p:cNvPr id="274" name="Picture 273" descr="A star in the background&#10;&#10;Description automatically generated"/>
              <p:cNvPicPr>
                <a:picLocks noChangeAspect="1"/>
              </p:cNvPicPr>
              <p:nvPr/>
            </p:nvPicPr>
            <p:blipFill rotWithShape="1">
              <a:blip r:embed="rId15"/>
              <a:srcRect l="54923" t="36351" r="40833" b="56221"/>
              <a:stretch>
                <a:fillRect/>
              </a:stretch>
            </p:blipFill>
            <p:spPr>
              <a:xfrm rot="5613955">
                <a:off x="8092047" y="1971800"/>
                <a:ext cx="453014" cy="446091"/>
              </a:xfrm>
              <a:prstGeom prst="rect">
                <a:avLst/>
              </a:prstGeom>
            </p:spPr>
          </p:pic>
        </p:grpSp>
        <p:grpSp>
          <p:nvGrpSpPr>
            <p:cNvPr id="202" name="Group 201"/>
            <p:cNvGrpSpPr/>
            <p:nvPr/>
          </p:nvGrpSpPr>
          <p:grpSpPr>
            <a:xfrm>
              <a:off x="8511534" y="1727987"/>
              <a:ext cx="1513475" cy="1346375"/>
              <a:chOff x="9256554" y="3108700"/>
              <a:chExt cx="1659512" cy="1641347"/>
            </a:xfrm>
          </p:grpSpPr>
          <p:pic>
            <p:nvPicPr>
              <p:cNvPr id="264" name="Picture 263" descr="A picture containing looking, star, black, holding&#10;&#10;Description automatically generated"/>
              <p:cNvPicPr>
                <a:picLocks noChangeAspect="1"/>
              </p:cNvPicPr>
              <p:nvPr/>
            </p:nvPicPr>
            <p:blipFill rotWithShape="1">
              <a:blip r:embed="rId16"/>
              <a:srcRect l="52868" t="54211" r="29971" b="15891"/>
              <a:stretch>
                <a:fillRect/>
              </a:stretch>
            </p:blipFill>
            <p:spPr>
              <a:xfrm>
                <a:off x="9263236" y="3130240"/>
                <a:ext cx="1652830" cy="1619807"/>
              </a:xfrm>
              <a:prstGeom prst="rect">
                <a:avLst/>
              </a:prstGeom>
            </p:spPr>
          </p:pic>
          <p:pic>
            <p:nvPicPr>
              <p:cNvPr id="265" name="Picture 264" descr="A star in the background&#10;&#10;Description automatically generated"/>
              <p:cNvPicPr>
                <a:picLocks noChangeAspect="1"/>
              </p:cNvPicPr>
              <p:nvPr/>
            </p:nvPicPr>
            <p:blipFill rotWithShape="1">
              <a:blip r:embed="rId14"/>
              <a:srcRect l="54923" t="36351" r="40833" b="56221"/>
              <a:stretch>
                <a:fillRect/>
              </a:stretch>
            </p:blipFill>
            <p:spPr>
              <a:xfrm rot="2295884">
                <a:off x="9256554" y="3699265"/>
                <a:ext cx="453014" cy="446091"/>
              </a:xfrm>
              <a:prstGeom prst="rect">
                <a:avLst/>
              </a:prstGeom>
            </p:spPr>
          </p:pic>
          <p:pic>
            <p:nvPicPr>
              <p:cNvPr id="266" name="Picture 265" descr="A star in the background&#10;&#10;Description automatically generated"/>
              <p:cNvPicPr>
                <a:picLocks noChangeAspect="1"/>
              </p:cNvPicPr>
              <p:nvPr/>
            </p:nvPicPr>
            <p:blipFill rotWithShape="1">
              <a:blip r:embed="rId15"/>
              <a:srcRect l="54923" t="36351" r="40833" b="56221"/>
              <a:stretch>
                <a:fillRect/>
              </a:stretch>
            </p:blipFill>
            <p:spPr>
              <a:xfrm rot="6159507">
                <a:off x="9686249" y="3112161"/>
                <a:ext cx="453014" cy="446091"/>
              </a:xfrm>
              <a:prstGeom prst="rect">
                <a:avLst/>
              </a:prstGeom>
            </p:spPr>
          </p:pic>
          <p:pic>
            <p:nvPicPr>
              <p:cNvPr id="267" name="Picture 266" descr="A picture containing star&#10;&#10;Description automatically generated"/>
              <p:cNvPicPr>
                <a:picLocks noChangeAspect="1"/>
              </p:cNvPicPr>
              <p:nvPr/>
            </p:nvPicPr>
            <p:blipFill rotWithShape="1">
              <a:blip r:embed="rId17"/>
              <a:srcRect l="44931" t="45246" r="47156" b="41225"/>
              <a:stretch>
                <a:fillRect/>
              </a:stretch>
            </p:blipFill>
            <p:spPr>
              <a:xfrm rot="21290566">
                <a:off x="10365243" y="3293600"/>
                <a:ext cx="323825" cy="311416"/>
              </a:xfrm>
              <a:prstGeom prst="rect">
                <a:avLst/>
              </a:prstGeom>
            </p:spPr>
          </p:pic>
          <p:pic>
            <p:nvPicPr>
              <p:cNvPr id="268" name="Picture 267" descr="A picture containing star&#10;&#10;Description automatically generated"/>
              <p:cNvPicPr>
                <a:picLocks noChangeAspect="1"/>
              </p:cNvPicPr>
              <p:nvPr/>
            </p:nvPicPr>
            <p:blipFill rotWithShape="1">
              <a:blip r:embed="rId18"/>
              <a:srcRect l="44931" t="45246" r="47156" b="41225"/>
              <a:stretch>
                <a:fillRect/>
              </a:stretch>
            </p:blipFill>
            <p:spPr>
              <a:xfrm rot="4283515">
                <a:off x="10493393" y="4069773"/>
                <a:ext cx="323825" cy="311416"/>
              </a:xfrm>
              <a:prstGeom prst="rect">
                <a:avLst/>
              </a:prstGeom>
            </p:spPr>
          </p:pic>
          <p:pic>
            <p:nvPicPr>
              <p:cNvPr id="269" name="Picture 268" descr="A picture containing star&#10;&#10;Description automatically generated"/>
              <p:cNvPicPr>
                <a:picLocks noChangeAspect="1"/>
              </p:cNvPicPr>
              <p:nvPr/>
            </p:nvPicPr>
            <p:blipFill rotWithShape="1">
              <a:blip r:embed="rId17"/>
              <a:srcRect l="44931" t="45246" r="47156" b="41225"/>
              <a:stretch>
                <a:fillRect/>
              </a:stretch>
            </p:blipFill>
            <p:spPr>
              <a:xfrm rot="9381141">
                <a:off x="9678741" y="4351095"/>
                <a:ext cx="323825" cy="311416"/>
              </a:xfrm>
              <a:prstGeom prst="rect">
                <a:avLst/>
              </a:prstGeom>
            </p:spPr>
          </p:pic>
          <p:pic>
            <p:nvPicPr>
              <p:cNvPr id="270" name="Picture 269" descr="A picture containing fireworks, laptop, star&#10;&#10;Description automatically generated"/>
              <p:cNvPicPr>
                <a:picLocks noChangeAspect="1"/>
              </p:cNvPicPr>
              <p:nvPr/>
            </p:nvPicPr>
            <p:blipFill rotWithShape="1">
              <a:blip r:embed="rId19"/>
              <a:srcRect l="42396" t="47024" r="53403" b="46667"/>
              <a:stretch>
                <a:fillRect/>
              </a:stretch>
            </p:blipFill>
            <p:spPr>
              <a:xfrm rot="5741612">
                <a:off x="9787659" y="3281285"/>
                <a:ext cx="439025" cy="370860"/>
              </a:xfrm>
              <a:prstGeom prst="rect">
                <a:avLst/>
              </a:prstGeom>
            </p:spPr>
          </p:pic>
          <p:pic>
            <p:nvPicPr>
              <p:cNvPr id="271" name="Picture 270"/>
              <p:cNvPicPr>
                <a:picLocks noChangeAspect="1"/>
              </p:cNvPicPr>
              <p:nvPr/>
            </p:nvPicPr>
            <p:blipFill rotWithShape="1">
              <a:blip r:embed="rId20"/>
              <a:srcRect l="41287" t="31392" r="43305" b="40753"/>
              <a:stretch>
                <a:fillRect/>
              </a:stretch>
            </p:blipFill>
            <p:spPr>
              <a:xfrm rot="2548202">
                <a:off x="9411915" y="3723663"/>
                <a:ext cx="392678" cy="399292"/>
              </a:xfrm>
              <a:prstGeom prst="rect">
                <a:avLst/>
              </a:prstGeom>
            </p:spPr>
          </p:pic>
        </p:grpSp>
        <p:pic>
          <p:nvPicPr>
            <p:cNvPr id="203" name="Picture 202" descr="A picture containing food&#10;&#10;Description automatically generated"/>
            <p:cNvPicPr>
              <a:picLocks noChangeAspect="1"/>
            </p:cNvPicPr>
            <p:nvPr/>
          </p:nvPicPr>
          <p:blipFill rotWithShape="1">
            <a:blip r:embed="rId21"/>
            <a:srcRect l="33376" t="67476" r="50548" b="5179"/>
            <a:stretch>
              <a:fillRect/>
            </a:stretch>
          </p:blipFill>
          <p:spPr>
            <a:xfrm>
              <a:off x="8114227" y="3193498"/>
              <a:ext cx="1454171" cy="1251378"/>
            </a:xfrm>
            <a:prstGeom prst="rect">
              <a:avLst/>
            </a:prstGeom>
          </p:spPr>
        </p:pic>
        <p:grpSp>
          <p:nvGrpSpPr>
            <p:cNvPr id="204" name="Group 203"/>
            <p:cNvGrpSpPr/>
            <p:nvPr/>
          </p:nvGrpSpPr>
          <p:grpSpPr>
            <a:xfrm>
              <a:off x="9930101" y="1236313"/>
              <a:ext cx="1410519" cy="1139794"/>
              <a:chOff x="9306718" y="1329499"/>
              <a:chExt cx="1546622" cy="1389507"/>
            </a:xfrm>
          </p:grpSpPr>
          <p:pic>
            <p:nvPicPr>
              <p:cNvPr id="258" name="Picture 257" descr="A picture containing animal&#10;&#10;Description automatically generated"/>
              <p:cNvPicPr>
                <a:picLocks noChangeAspect="1"/>
              </p:cNvPicPr>
              <p:nvPr/>
            </p:nvPicPr>
            <p:blipFill rotWithShape="1">
              <a:blip r:embed="rId22"/>
              <a:srcRect l="53673" t="22514" r="30406" b="52058"/>
              <a:stretch>
                <a:fillRect/>
              </a:stretch>
            </p:blipFill>
            <p:spPr>
              <a:xfrm>
                <a:off x="9306718" y="1329499"/>
                <a:ext cx="1546622" cy="1389507"/>
              </a:xfrm>
              <a:prstGeom prst="rect">
                <a:avLst/>
              </a:prstGeom>
            </p:spPr>
          </p:pic>
          <p:pic>
            <p:nvPicPr>
              <p:cNvPr id="259" name="Picture 258" descr="A picture containing laptop, food&#10;&#10;Description automatically generated"/>
              <p:cNvPicPr>
                <a:picLocks noChangeAspect="1"/>
              </p:cNvPicPr>
              <p:nvPr/>
            </p:nvPicPr>
            <p:blipFill rotWithShape="1">
              <a:blip r:embed="rId23"/>
              <a:srcRect l="56037" t="27958" r="41403" b="64493"/>
              <a:stretch>
                <a:fillRect/>
              </a:stretch>
            </p:blipFill>
            <p:spPr>
              <a:xfrm>
                <a:off x="9526748" y="1632798"/>
                <a:ext cx="253966" cy="421217"/>
              </a:xfrm>
              <a:prstGeom prst="rect">
                <a:avLst/>
              </a:prstGeom>
            </p:spPr>
          </p:pic>
          <p:pic>
            <p:nvPicPr>
              <p:cNvPr id="260" name="Picture 259" descr="A picture containing laptop, food&#10;&#10;Description automatically generated"/>
              <p:cNvPicPr>
                <a:picLocks noChangeAspect="1"/>
              </p:cNvPicPr>
              <p:nvPr/>
            </p:nvPicPr>
            <p:blipFill rotWithShape="1">
              <a:blip r:embed="rId24"/>
              <a:srcRect l="56037" t="27958" r="41403" b="64493"/>
              <a:stretch>
                <a:fillRect/>
              </a:stretch>
            </p:blipFill>
            <p:spPr>
              <a:xfrm rot="18552151">
                <a:off x="9506628" y="2075274"/>
                <a:ext cx="246504" cy="408841"/>
              </a:xfrm>
              <a:prstGeom prst="rect">
                <a:avLst/>
              </a:prstGeom>
            </p:spPr>
          </p:pic>
        </p:grpSp>
        <p:sp>
          <p:nvSpPr>
            <p:cNvPr id="205" name="TextBox 204"/>
            <p:cNvSpPr txBox="1"/>
            <p:nvPr/>
          </p:nvSpPr>
          <p:spPr>
            <a:xfrm>
              <a:off x="10040144" y="2500634"/>
              <a:ext cx="930086" cy="2524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1400" b="0" i="0" u="none" strike="noStrike" kern="1200" cap="none" spc="0" normalizeH="0" baseline="0" noProof="0" dirty="0">
                  <a:ln>
                    <a:noFill/>
                  </a:ln>
                  <a:solidFill>
                    <a:prstClr val="white"/>
                  </a:solidFill>
                  <a:effectLst/>
                  <a:uLnTx/>
                  <a:uFillTx/>
                  <a:latin typeface="Segoe UI" panose="020B0502040204020203"/>
                  <a:ea typeface="+mn-ea"/>
                  <a:cs typeface="+mn-cs"/>
                </a:rPr>
                <a:t>Endosome</a:t>
              </a:r>
              <a:endParaRPr kumimoji="0" lang="en-US" sz="1400" b="0" i="0" u="none" strike="noStrike" kern="1200" cap="none" spc="0" normalizeH="0" baseline="0" noProof="0" dirty="0">
                <a:ln>
                  <a:noFill/>
                </a:ln>
                <a:solidFill>
                  <a:prstClr val="white"/>
                </a:solidFill>
                <a:effectLst/>
                <a:uLnTx/>
                <a:uFillTx/>
                <a:latin typeface="Segoe UI" panose="020B0502040204020203"/>
                <a:ea typeface="+mn-ea"/>
                <a:cs typeface="+mn-cs"/>
              </a:endParaRPr>
            </a:p>
          </p:txBody>
        </p:sp>
        <p:sp>
          <p:nvSpPr>
            <p:cNvPr id="206" name="TextBox 205"/>
            <p:cNvSpPr txBox="1"/>
            <p:nvPr/>
          </p:nvSpPr>
          <p:spPr>
            <a:xfrm>
              <a:off x="9239184" y="4151323"/>
              <a:ext cx="878684" cy="25246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sz="1400" b="0" i="0" u="none" strike="noStrike" kern="1200" cap="none" spc="0" normalizeH="0" baseline="0" noProof="0" dirty="0">
                  <a:ln>
                    <a:noFill/>
                  </a:ln>
                  <a:solidFill>
                    <a:prstClr val="white"/>
                  </a:solidFill>
                  <a:effectLst/>
                  <a:uLnTx/>
                  <a:uFillTx/>
                  <a:latin typeface="Segoe UI" panose="020B0502040204020203"/>
                  <a:ea typeface="+mn-ea"/>
                  <a:cs typeface="+mn-cs"/>
                </a:rPr>
                <a:t>Lysosome</a:t>
              </a:r>
              <a:endParaRPr kumimoji="0" lang="en-US" sz="1400" b="0" i="0" u="none" strike="noStrike" kern="1200" cap="none" spc="0" normalizeH="0" baseline="0" noProof="0" dirty="0">
                <a:ln>
                  <a:noFill/>
                </a:ln>
                <a:solidFill>
                  <a:prstClr val="white"/>
                </a:solidFill>
                <a:effectLst/>
                <a:uLnTx/>
                <a:uFillTx/>
                <a:latin typeface="Segoe UI" panose="020B0502040204020203"/>
                <a:ea typeface="+mn-ea"/>
                <a:cs typeface="+mn-cs"/>
              </a:endParaRPr>
            </a:p>
          </p:txBody>
        </p:sp>
        <p:pic>
          <p:nvPicPr>
            <p:cNvPr id="207" name="Picture 206"/>
            <p:cNvPicPr>
              <a:picLocks noChangeAspect="1"/>
            </p:cNvPicPr>
            <p:nvPr/>
          </p:nvPicPr>
          <p:blipFill rotWithShape="1">
            <a:blip r:embed="rId25"/>
            <a:srcRect l="41287" t="31392" r="43305" b="40753"/>
            <a:stretch>
              <a:fillRect/>
            </a:stretch>
          </p:blipFill>
          <p:spPr>
            <a:xfrm rot="1081821">
              <a:off x="7920342" y="790926"/>
              <a:ext cx="326418" cy="298537"/>
            </a:xfrm>
            <a:prstGeom prst="rect">
              <a:avLst/>
            </a:prstGeom>
          </p:spPr>
        </p:pic>
        <p:pic>
          <p:nvPicPr>
            <p:cNvPr id="208" name="Picture 207"/>
            <p:cNvPicPr>
              <a:picLocks noChangeAspect="1"/>
            </p:cNvPicPr>
            <p:nvPr/>
          </p:nvPicPr>
          <p:blipFill rotWithShape="1">
            <a:blip r:embed="rId26"/>
            <a:srcRect l="41065" t="31658" r="42691" b="40271"/>
            <a:stretch>
              <a:fillRect/>
            </a:stretch>
          </p:blipFill>
          <p:spPr>
            <a:xfrm rot="8822375">
              <a:off x="7038680" y="951087"/>
              <a:ext cx="350822" cy="306736"/>
            </a:xfrm>
            <a:prstGeom prst="rect">
              <a:avLst/>
            </a:prstGeom>
          </p:spPr>
        </p:pic>
        <p:pic>
          <p:nvPicPr>
            <p:cNvPr id="209" name="Picture 208"/>
            <p:cNvPicPr>
              <a:picLocks noChangeAspect="1"/>
            </p:cNvPicPr>
            <p:nvPr/>
          </p:nvPicPr>
          <p:blipFill rotWithShape="1">
            <a:blip r:embed="rId27"/>
            <a:srcRect l="40948" t="32604" r="42789" b="37187"/>
            <a:stretch>
              <a:fillRect/>
            </a:stretch>
          </p:blipFill>
          <p:spPr>
            <a:xfrm rot="5551465">
              <a:off x="7673434" y="1149241"/>
              <a:ext cx="322827" cy="375013"/>
            </a:xfrm>
            <a:prstGeom prst="rect">
              <a:avLst/>
            </a:prstGeom>
          </p:spPr>
        </p:pic>
        <p:pic>
          <p:nvPicPr>
            <p:cNvPr id="210" name="Picture 209" descr="A picture containing fireworks, laptop, star&#10;&#10;Description automatically generated"/>
            <p:cNvPicPr>
              <a:picLocks noChangeAspect="1"/>
            </p:cNvPicPr>
            <p:nvPr/>
          </p:nvPicPr>
          <p:blipFill rotWithShape="1">
            <a:blip r:embed="rId28"/>
            <a:srcRect l="42396" t="47024" r="53403" b="46667"/>
            <a:stretch>
              <a:fillRect/>
            </a:stretch>
          </p:blipFill>
          <p:spPr>
            <a:xfrm rot="19887577">
              <a:off x="7934239" y="1105447"/>
              <a:ext cx="355509" cy="270111"/>
            </a:xfrm>
            <a:prstGeom prst="rect">
              <a:avLst/>
            </a:prstGeom>
          </p:spPr>
        </p:pic>
        <p:pic>
          <p:nvPicPr>
            <p:cNvPr id="211" name="Picture 210" descr="A picture containing fireworks, laptop, star&#10;&#10;Description automatically generated"/>
            <p:cNvPicPr>
              <a:picLocks noChangeAspect="1"/>
            </p:cNvPicPr>
            <p:nvPr/>
          </p:nvPicPr>
          <p:blipFill rotWithShape="1">
            <a:blip r:embed="rId29"/>
            <a:srcRect l="42396" t="47024" r="53403" b="46667"/>
            <a:stretch>
              <a:fillRect/>
            </a:stretch>
          </p:blipFill>
          <p:spPr>
            <a:xfrm rot="5665789">
              <a:off x="6904053" y="1287432"/>
              <a:ext cx="315383" cy="296202"/>
            </a:xfrm>
            <a:prstGeom prst="rect">
              <a:avLst/>
            </a:prstGeom>
          </p:spPr>
        </p:pic>
        <p:pic>
          <p:nvPicPr>
            <p:cNvPr id="212" name="Picture 211" descr="A picture containing food&#10;&#10;Description automatically generated"/>
            <p:cNvPicPr>
              <a:picLocks noChangeAspect="1"/>
            </p:cNvPicPr>
            <p:nvPr/>
          </p:nvPicPr>
          <p:blipFill rotWithShape="1">
            <a:blip r:embed="rId30"/>
            <a:srcRect l="34804" t="68550" r="52543" b="8763"/>
            <a:stretch>
              <a:fillRect/>
            </a:stretch>
          </p:blipFill>
          <p:spPr>
            <a:xfrm>
              <a:off x="8246323" y="3249011"/>
              <a:ext cx="1133401" cy="1028238"/>
            </a:xfrm>
            <a:prstGeom prst="rect">
              <a:avLst/>
            </a:prstGeom>
          </p:spPr>
        </p:pic>
        <p:pic>
          <p:nvPicPr>
            <p:cNvPr id="213" name="Picture 212"/>
            <p:cNvPicPr>
              <a:picLocks noChangeAspect="1"/>
            </p:cNvPicPr>
            <p:nvPr/>
          </p:nvPicPr>
          <p:blipFill rotWithShape="1">
            <a:blip r:embed="rId31"/>
            <a:srcRect l="41065" t="31658" r="42691" b="40271"/>
            <a:stretch>
              <a:fillRect/>
            </a:stretch>
          </p:blipFill>
          <p:spPr>
            <a:xfrm>
              <a:off x="10141098" y="1810641"/>
              <a:ext cx="330496" cy="288965"/>
            </a:xfrm>
            <a:prstGeom prst="rect">
              <a:avLst/>
            </a:prstGeom>
          </p:spPr>
        </p:pic>
        <p:grpSp>
          <p:nvGrpSpPr>
            <p:cNvPr id="214" name="Group 213"/>
            <p:cNvGrpSpPr/>
            <p:nvPr/>
          </p:nvGrpSpPr>
          <p:grpSpPr>
            <a:xfrm>
              <a:off x="9914051" y="2754889"/>
              <a:ext cx="1513475" cy="1346375"/>
              <a:chOff x="9256554" y="3108700"/>
              <a:chExt cx="1659512" cy="1641347"/>
            </a:xfrm>
          </p:grpSpPr>
          <p:pic>
            <p:nvPicPr>
              <p:cNvPr id="250" name="Picture 249" descr="A picture containing looking, star, black, holding&#10;&#10;Description automatically generated"/>
              <p:cNvPicPr>
                <a:picLocks noChangeAspect="1"/>
              </p:cNvPicPr>
              <p:nvPr/>
            </p:nvPicPr>
            <p:blipFill rotWithShape="1">
              <a:blip r:embed="rId16"/>
              <a:srcRect l="52868" t="54211" r="29971" b="15891"/>
              <a:stretch>
                <a:fillRect/>
              </a:stretch>
            </p:blipFill>
            <p:spPr>
              <a:xfrm>
                <a:off x="9263236" y="3130240"/>
                <a:ext cx="1652830" cy="1619807"/>
              </a:xfrm>
              <a:prstGeom prst="rect">
                <a:avLst/>
              </a:prstGeom>
            </p:spPr>
          </p:pic>
          <p:pic>
            <p:nvPicPr>
              <p:cNvPr id="251" name="Picture 250" descr="A star in the background&#10;&#10;Description automatically generated"/>
              <p:cNvPicPr>
                <a:picLocks noChangeAspect="1"/>
              </p:cNvPicPr>
              <p:nvPr/>
            </p:nvPicPr>
            <p:blipFill rotWithShape="1">
              <a:blip r:embed="rId14"/>
              <a:srcRect l="54923" t="36351" r="40833" b="56221"/>
              <a:stretch>
                <a:fillRect/>
              </a:stretch>
            </p:blipFill>
            <p:spPr>
              <a:xfrm rot="2295884">
                <a:off x="9256554" y="3699265"/>
                <a:ext cx="453014" cy="446091"/>
              </a:xfrm>
              <a:prstGeom prst="rect">
                <a:avLst/>
              </a:prstGeom>
            </p:spPr>
          </p:pic>
          <p:pic>
            <p:nvPicPr>
              <p:cNvPr id="252" name="Picture 251" descr="A star in the background&#10;&#10;Description automatically generated"/>
              <p:cNvPicPr>
                <a:picLocks noChangeAspect="1"/>
              </p:cNvPicPr>
              <p:nvPr/>
            </p:nvPicPr>
            <p:blipFill rotWithShape="1">
              <a:blip r:embed="rId15"/>
              <a:srcRect l="54923" t="36351" r="40833" b="56221"/>
              <a:stretch>
                <a:fillRect/>
              </a:stretch>
            </p:blipFill>
            <p:spPr>
              <a:xfrm rot="6159507">
                <a:off x="9686249" y="3112161"/>
                <a:ext cx="453014" cy="446091"/>
              </a:xfrm>
              <a:prstGeom prst="rect">
                <a:avLst/>
              </a:prstGeom>
            </p:spPr>
          </p:pic>
          <p:pic>
            <p:nvPicPr>
              <p:cNvPr id="256" name="Picture 255" descr="A picture containing fireworks, laptop, star&#10;&#10;Description automatically generated"/>
              <p:cNvPicPr>
                <a:picLocks noChangeAspect="1"/>
              </p:cNvPicPr>
              <p:nvPr/>
            </p:nvPicPr>
            <p:blipFill rotWithShape="1">
              <a:blip r:embed="rId19"/>
              <a:srcRect l="42396" t="47024" r="53403" b="46667"/>
              <a:stretch>
                <a:fillRect/>
              </a:stretch>
            </p:blipFill>
            <p:spPr>
              <a:xfrm rot="5741612">
                <a:off x="9787659" y="3281285"/>
                <a:ext cx="439025" cy="370860"/>
              </a:xfrm>
              <a:prstGeom prst="rect">
                <a:avLst/>
              </a:prstGeom>
            </p:spPr>
          </p:pic>
          <p:pic>
            <p:nvPicPr>
              <p:cNvPr id="257" name="Picture 256"/>
              <p:cNvPicPr>
                <a:picLocks noChangeAspect="1"/>
              </p:cNvPicPr>
              <p:nvPr/>
            </p:nvPicPr>
            <p:blipFill rotWithShape="1">
              <a:blip r:embed="rId20"/>
              <a:srcRect l="41287" t="31392" r="43305" b="40753"/>
              <a:stretch>
                <a:fillRect/>
              </a:stretch>
            </p:blipFill>
            <p:spPr>
              <a:xfrm rot="2548202">
                <a:off x="9411915" y="3723663"/>
                <a:ext cx="392678" cy="399292"/>
              </a:xfrm>
              <a:prstGeom prst="rect">
                <a:avLst/>
              </a:prstGeom>
            </p:spPr>
          </p:pic>
        </p:grpSp>
        <p:pic>
          <p:nvPicPr>
            <p:cNvPr id="215" name="Picture 214" descr="A picture containing star, food&#10;&#10;Description automatically generated"/>
            <p:cNvPicPr>
              <a:picLocks noChangeAspect="1"/>
            </p:cNvPicPr>
            <p:nvPr/>
          </p:nvPicPr>
          <p:blipFill rotWithShape="1">
            <a:blip r:embed="rId13"/>
            <a:srcRect l="35847" t="33333" r="45592" b="34915"/>
            <a:stretch>
              <a:fillRect/>
            </a:stretch>
          </p:blipFill>
          <p:spPr>
            <a:xfrm>
              <a:off x="8525887" y="1758121"/>
              <a:ext cx="1535244" cy="1328706"/>
            </a:xfrm>
            <a:prstGeom prst="rect">
              <a:avLst/>
            </a:prstGeom>
          </p:spPr>
        </p:pic>
        <p:pic>
          <p:nvPicPr>
            <p:cNvPr id="216" name="Picture 215" descr="A picture containing food&#10;&#10;Description automatically generated"/>
            <p:cNvPicPr>
              <a:picLocks noChangeAspect="1"/>
            </p:cNvPicPr>
            <p:nvPr/>
          </p:nvPicPr>
          <p:blipFill rotWithShape="1">
            <a:blip r:embed="rId21"/>
            <a:srcRect l="33376" t="67476" r="50548" b="5179"/>
            <a:stretch>
              <a:fillRect/>
            </a:stretch>
          </p:blipFill>
          <p:spPr>
            <a:xfrm>
              <a:off x="8113703" y="3198152"/>
              <a:ext cx="1454171" cy="1251378"/>
            </a:xfrm>
            <a:prstGeom prst="rect">
              <a:avLst/>
            </a:prstGeom>
          </p:spPr>
        </p:pic>
        <p:pic>
          <p:nvPicPr>
            <p:cNvPr id="217" name="Picture 216" descr="A picture containing food&#10;&#10;Description automatically generated"/>
            <p:cNvPicPr>
              <a:picLocks noChangeAspect="1"/>
            </p:cNvPicPr>
            <p:nvPr/>
          </p:nvPicPr>
          <p:blipFill rotWithShape="1">
            <a:blip r:embed="rId30"/>
            <a:srcRect l="34804" t="68550" r="52543" b="8763"/>
            <a:stretch>
              <a:fillRect/>
            </a:stretch>
          </p:blipFill>
          <p:spPr>
            <a:xfrm>
              <a:off x="8245799" y="3253666"/>
              <a:ext cx="1133401" cy="1028238"/>
            </a:xfrm>
            <a:prstGeom prst="rect">
              <a:avLst/>
            </a:prstGeom>
          </p:spPr>
        </p:pic>
        <p:pic>
          <p:nvPicPr>
            <p:cNvPr id="218" name="Picture 217"/>
            <p:cNvPicPr>
              <a:picLocks noChangeAspect="1"/>
            </p:cNvPicPr>
            <p:nvPr/>
          </p:nvPicPr>
          <p:blipFill rotWithShape="1">
            <a:blip r:embed="rId25"/>
            <a:srcRect l="41287" t="31392" r="43305" b="40753"/>
            <a:stretch>
              <a:fillRect/>
            </a:stretch>
          </p:blipFill>
          <p:spPr>
            <a:xfrm rot="1081821">
              <a:off x="8658346" y="2250585"/>
              <a:ext cx="326418" cy="298537"/>
            </a:xfrm>
            <a:prstGeom prst="rect">
              <a:avLst/>
            </a:prstGeom>
          </p:spPr>
        </p:pic>
        <p:pic>
          <p:nvPicPr>
            <p:cNvPr id="219" name="Picture 218" descr="A star in the background&#10;&#10;Description automatically generated"/>
            <p:cNvPicPr>
              <a:picLocks noChangeAspect="1"/>
            </p:cNvPicPr>
            <p:nvPr/>
          </p:nvPicPr>
          <p:blipFill rotWithShape="1">
            <a:blip r:embed="rId14"/>
            <a:srcRect l="54923" t="36351" r="40833" b="56221"/>
            <a:stretch>
              <a:fillRect/>
            </a:stretch>
          </p:blipFill>
          <p:spPr>
            <a:xfrm rot="1509761">
              <a:off x="8520204" y="2270448"/>
              <a:ext cx="413149" cy="365923"/>
            </a:xfrm>
            <a:prstGeom prst="rect">
              <a:avLst/>
            </a:prstGeom>
          </p:spPr>
        </p:pic>
        <p:pic>
          <p:nvPicPr>
            <p:cNvPr id="220" name="Picture 219" descr="A star in the background&#10;&#10;Description automatically generated"/>
            <p:cNvPicPr>
              <a:picLocks noChangeAspect="1"/>
            </p:cNvPicPr>
            <p:nvPr/>
          </p:nvPicPr>
          <p:blipFill rotWithShape="1">
            <a:blip r:embed="rId15"/>
            <a:srcRect l="54923" t="36351" r="40833" b="56221"/>
            <a:stretch>
              <a:fillRect/>
            </a:stretch>
          </p:blipFill>
          <p:spPr>
            <a:xfrm rot="5613955">
              <a:off x="8854002" y="1741931"/>
              <a:ext cx="371601" cy="406835"/>
            </a:xfrm>
            <a:prstGeom prst="rect">
              <a:avLst/>
            </a:prstGeom>
          </p:spPr>
        </p:pic>
        <p:pic>
          <p:nvPicPr>
            <p:cNvPr id="224" name="Picture 223" descr="A picture containing fireworks, laptop, star&#10;&#10;Description automatically generated"/>
            <p:cNvPicPr>
              <a:picLocks noChangeAspect="1"/>
            </p:cNvPicPr>
            <p:nvPr/>
          </p:nvPicPr>
          <p:blipFill rotWithShape="1">
            <a:blip r:embed="rId19"/>
            <a:srcRect l="42396" t="47024" r="53403" b="46667"/>
            <a:stretch>
              <a:fillRect/>
            </a:stretch>
          </p:blipFill>
          <p:spPr>
            <a:xfrm rot="4140000">
              <a:off x="10191420" y="1552663"/>
              <a:ext cx="360126" cy="338224"/>
            </a:xfrm>
            <a:prstGeom prst="rect">
              <a:avLst/>
            </a:prstGeom>
          </p:spPr>
        </p:pic>
        <p:pic>
          <p:nvPicPr>
            <p:cNvPr id="225" name="Picture 224"/>
            <p:cNvPicPr>
              <a:picLocks noChangeAspect="1"/>
            </p:cNvPicPr>
            <p:nvPr/>
          </p:nvPicPr>
          <p:blipFill rotWithShape="1">
            <a:blip r:embed="rId26"/>
            <a:srcRect l="41065" t="31658" r="42691" b="40271"/>
            <a:stretch>
              <a:fillRect/>
            </a:stretch>
          </p:blipFill>
          <p:spPr>
            <a:xfrm rot="8822375">
              <a:off x="8924024" y="2484838"/>
              <a:ext cx="350822" cy="306736"/>
            </a:xfrm>
            <a:prstGeom prst="rect">
              <a:avLst/>
            </a:prstGeom>
          </p:spPr>
        </p:pic>
        <p:pic>
          <p:nvPicPr>
            <p:cNvPr id="226" name="Picture 225"/>
            <p:cNvPicPr>
              <a:picLocks noChangeAspect="1"/>
            </p:cNvPicPr>
            <p:nvPr/>
          </p:nvPicPr>
          <p:blipFill rotWithShape="1">
            <a:blip r:embed="rId27"/>
            <a:srcRect l="40948" t="32604" r="42789" b="37187"/>
            <a:stretch>
              <a:fillRect/>
            </a:stretch>
          </p:blipFill>
          <p:spPr>
            <a:xfrm rot="5551465">
              <a:off x="9268956" y="2557586"/>
              <a:ext cx="322827" cy="375013"/>
            </a:xfrm>
            <a:prstGeom prst="rect">
              <a:avLst/>
            </a:prstGeom>
          </p:spPr>
        </p:pic>
        <p:pic>
          <p:nvPicPr>
            <p:cNvPr id="227" name="Picture 226" descr="A picture containing fireworks, laptop, star&#10;&#10;Description automatically generated"/>
            <p:cNvPicPr>
              <a:picLocks noChangeAspect="1"/>
            </p:cNvPicPr>
            <p:nvPr/>
          </p:nvPicPr>
          <p:blipFill rotWithShape="1">
            <a:blip r:embed="rId28"/>
            <a:srcRect l="42396" t="47024" r="53403" b="46667"/>
            <a:stretch>
              <a:fillRect/>
            </a:stretch>
          </p:blipFill>
          <p:spPr>
            <a:xfrm rot="19887577">
              <a:off x="9335999" y="2270845"/>
              <a:ext cx="355509" cy="270111"/>
            </a:xfrm>
            <a:prstGeom prst="rect">
              <a:avLst/>
            </a:prstGeom>
          </p:spPr>
        </p:pic>
        <p:pic>
          <p:nvPicPr>
            <p:cNvPr id="228" name="Picture 227" descr="A picture containing fireworks, laptop, star&#10;&#10;Description automatically generated"/>
            <p:cNvPicPr>
              <a:picLocks noChangeAspect="1"/>
            </p:cNvPicPr>
            <p:nvPr/>
          </p:nvPicPr>
          <p:blipFill rotWithShape="1">
            <a:blip r:embed="rId29"/>
            <a:srcRect l="42396" t="47024" r="53403" b="46667"/>
            <a:stretch>
              <a:fillRect/>
            </a:stretch>
          </p:blipFill>
          <p:spPr>
            <a:xfrm rot="5665789">
              <a:off x="9332905" y="2043401"/>
              <a:ext cx="315383" cy="296202"/>
            </a:xfrm>
            <a:prstGeom prst="rect">
              <a:avLst/>
            </a:prstGeom>
          </p:spPr>
        </p:pic>
        <p:pic>
          <p:nvPicPr>
            <p:cNvPr id="229" name="Picture 228" descr="A picture containing fireworks, laptop, star&#10;&#10;Description automatically generated"/>
            <p:cNvPicPr>
              <a:picLocks noChangeAspect="1"/>
            </p:cNvPicPr>
            <p:nvPr/>
          </p:nvPicPr>
          <p:blipFill rotWithShape="1">
            <a:blip r:embed="rId19"/>
            <a:srcRect l="42396" t="47024" r="53403" b="46667"/>
            <a:stretch>
              <a:fillRect/>
            </a:stretch>
          </p:blipFill>
          <p:spPr>
            <a:xfrm rot="4359415">
              <a:off x="9024111" y="2134272"/>
              <a:ext cx="360126" cy="338224"/>
            </a:xfrm>
            <a:prstGeom prst="rect">
              <a:avLst/>
            </a:prstGeom>
          </p:spPr>
        </p:pic>
        <p:pic>
          <p:nvPicPr>
            <p:cNvPr id="230" name="Picture 229"/>
            <p:cNvPicPr>
              <a:picLocks noChangeAspect="1"/>
            </p:cNvPicPr>
            <p:nvPr/>
          </p:nvPicPr>
          <p:blipFill rotWithShape="1">
            <a:blip r:embed="rId27"/>
            <a:srcRect l="40948" t="32604" r="42789" b="37187"/>
            <a:stretch>
              <a:fillRect/>
            </a:stretch>
          </p:blipFill>
          <p:spPr>
            <a:xfrm rot="5551465">
              <a:off x="7283339" y="1531569"/>
              <a:ext cx="322827" cy="375013"/>
            </a:xfrm>
            <a:prstGeom prst="rect">
              <a:avLst/>
            </a:prstGeom>
          </p:spPr>
        </p:pic>
        <p:pic>
          <p:nvPicPr>
            <p:cNvPr id="231" name="Picture 230" descr="A picture containing fireworks, laptop, star&#10;&#10;Description automatically generated"/>
            <p:cNvPicPr>
              <a:picLocks noChangeAspect="1"/>
            </p:cNvPicPr>
            <p:nvPr/>
          </p:nvPicPr>
          <p:blipFill rotWithShape="1">
            <a:blip r:embed="rId28"/>
            <a:srcRect l="42396" t="47024" r="53403" b="46667"/>
            <a:stretch>
              <a:fillRect/>
            </a:stretch>
          </p:blipFill>
          <p:spPr>
            <a:xfrm rot="19887577">
              <a:off x="7250124" y="1204924"/>
              <a:ext cx="355509" cy="270111"/>
            </a:xfrm>
            <a:prstGeom prst="rect">
              <a:avLst/>
            </a:prstGeom>
          </p:spPr>
        </p:pic>
        <p:pic>
          <p:nvPicPr>
            <p:cNvPr id="232" name="Picture 231" descr="A picture containing fireworks, laptop, star&#10;&#10;Description automatically generated"/>
            <p:cNvPicPr>
              <a:picLocks noChangeAspect="1"/>
            </p:cNvPicPr>
            <p:nvPr/>
          </p:nvPicPr>
          <p:blipFill rotWithShape="1">
            <a:blip r:embed="rId19"/>
            <a:srcRect l="42396" t="47024" r="53403" b="46667"/>
            <a:stretch>
              <a:fillRect/>
            </a:stretch>
          </p:blipFill>
          <p:spPr>
            <a:xfrm rot="5704358">
              <a:off x="7468633" y="837480"/>
              <a:ext cx="360126" cy="338224"/>
            </a:xfrm>
            <a:prstGeom prst="rect">
              <a:avLst/>
            </a:prstGeom>
          </p:spPr>
        </p:pic>
        <p:pic>
          <p:nvPicPr>
            <p:cNvPr id="233" name="Picture 232" descr="A picture containing fireworks, laptop, star&#10;&#10;Description automatically generated"/>
            <p:cNvPicPr>
              <a:picLocks noChangeAspect="1"/>
            </p:cNvPicPr>
            <p:nvPr/>
          </p:nvPicPr>
          <p:blipFill rotWithShape="1">
            <a:blip r:embed="rId19"/>
            <a:srcRect l="42396" t="47024" r="53403" b="46667"/>
            <a:stretch>
              <a:fillRect/>
            </a:stretch>
          </p:blipFill>
          <p:spPr>
            <a:xfrm rot="4359415">
              <a:off x="7656524" y="1466243"/>
              <a:ext cx="360126" cy="338224"/>
            </a:xfrm>
            <a:prstGeom prst="rect">
              <a:avLst/>
            </a:prstGeom>
          </p:spPr>
        </p:pic>
        <p:pic>
          <p:nvPicPr>
            <p:cNvPr id="234" name="Picture 233" descr="A picture containing knife&#10;&#10;Description automatically generated"/>
            <p:cNvPicPr>
              <a:picLocks noChangeAspect="1"/>
            </p:cNvPicPr>
            <p:nvPr/>
          </p:nvPicPr>
          <p:blipFill rotWithShape="1">
            <a:blip r:embed="rId32"/>
            <a:srcRect l="45000" t="32343" r="43019" b="18480"/>
            <a:stretch>
              <a:fillRect/>
            </a:stretch>
          </p:blipFill>
          <p:spPr>
            <a:xfrm>
              <a:off x="10512507" y="1171135"/>
              <a:ext cx="258200" cy="536199"/>
            </a:xfrm>
            <a:prstGeom prst="rect">
              <a:avLst/>
            </a:prstGeom>
          </p:spPr>
        </p:pic>
        <p:pic>
          <p:nvPicPr>
            <p:cNvPr id="235" name="Picture 234" descr="A picture containing flower&#10;&#10;Description automatically generated"/>
            <p:cNvPicPr>
              <a:picLocks noChangeAspect="1"/>
            </p:cNvPicPr>
            <p:nvPr/>
          </p:nvPicPr>
          <p:blipFill rotWithShape="1">
            <a:blip r:embed="rId33"/>
            <a:srcRect l="40248" r="49437" b="81606"/>
            <a:stretch>
              <a:fillRect/>
            </a:stretch>
          </p:blipFill>
          <p:spPr>
            <a:xfrm>
              <a:off x="9320888" y="2967123"/>
              <a:ext cx="615638" cy="555408"/>
            </a:xfrm>
            <a:prstGeom prst="rect">
              <a:avLst/>
            </a:prstGeom>
          </p:spPr>
        </p:pic>
        <p:pic>
          <p:nvPicPr>
            <p:cNvPr id="244" name="Picture 243"/>
            <p:cNvPicPr>
              <a:picLocks noChangeAspect="1"/>
            </p:cNvPicPr>
            <p:nvPr/>
          </p:nvPicPr>
          <p:blipFill rotWithShape="1">
            <a:blip r:embed="rId25"/>
            <a:srcRect l="41287" t="31392" r="43305" b="40753"/>
            <a:stretch>
              <a:fillRect/>
            </a:stretch>
          </p:blipFill>
          <p:spPr>
            <a:xfrm rot="1081821">
              <a:off x="10820343" y="917871"/>
              <a:ext cx="326418" cy="298537"/>
            </a:xfrm>
            <a:prstGeom prst="rect">
              <a:avLst/>
            </a:prstGeom>
          </p:spPr>
        </p:pic>
        <p:pic>
          <p:nvPicPr>
            <p:cNvPr id="245" name="Picture 244"/>
            <p:cNvPicPr>
              <a:picLocks noChangeAspect="1"/>
            </p:cNvPicPr>
            <p:nvPr/>
          </p:nvPicPr>
          <p:blipFill rotWithShape="1">
            <a:blip r:embed="rId25"/>
            <a:srcRect l="41287" t="31392" r="43305" b="40753"/>
            <a:stretch>
              <a:fillRect/>
            </a:stretch>
          </p:blipFill>
          <p:spPr>
            <a:xfrm rot="1081821">
              <a:off x="10450158" y="639449"/>
              <a:ext cx="326418" cy="298537"/>
            </a:xfrm>
            <a:prstGeom prst="rect">
              <a:avLst/>
            </a:prstGeom>
          </p:spPr>
        </p:pic>
        <p:pic>
          <p:nvPicPr>
            <p:cNvPr id="246" name="Picture 245"/>
            <p:cNvPicPr>
              <a:picLocks noChangeAspect="1"/>
            </p:cNvPicPr>
            <p:nvPr/>
          </p:nvPicPr>
          <p:blipFill rotWithShape="1">
            <a:blip r:embed="rId25"/>
            <a:srcRect l="41287" t="31392" r="43305" b="40753"/>
            <a:stretch>
              <a:fillRect/>
            </a:stretch>
          </p:blipFill>
          <p:spPr>
            <a:xfrm rot="1081821">
              <a:off x="8059331" y="915937"/>
              <a:ext cx="326418" cy="298537"/>
            </a:xfrm>
            <a:prstGeom prst="rect">
              <a:avLst/>
            </a:prstGeom>
          </p:spPr>
        </p:pic>
        <p:pic>
          <p:nvPicPr>
            <p:cNvPr id="247" name="Picture 246" descr="A picture containing fireworks, laptop, star&#10;&#10;Description automatically generated"/>
            <p:cNvPicPr>
              <a:picLocks noChangeAspect="1"/>
            </p:cNvPicPr>
            <p:nvPr/>
          </p:nvPicPr>
          <p:blipFill rotWithShape="1">
            <a:blip r:embed="rId19"/>
            <a:srcRect l="42396" t="47024" r="53403" b="46667"/>
            <a:stretch>
              <a:fillRect/>
            </a:stretch>
          </p:blipFill>
          <p:spPr>
            <a:xfrm rot="5704358">
              <a:off x="9965257" y="871023"/>
              <a:ext cx="360126" cy="338224"/>
            </a:xfrm>
            <a:prstGeom prst="rect">
              <a:avLst/>
            </a:prstGeom>
          </p:spPr>
        </p:pic>
        <p:pic>
          <p:nvPicPr>
            <p:cNvPr id="249" name="Picture 248" descr="A picture containing knife&#10;&#10;Description automatically generated"/>
            <p:cNvPicPr>
              <a:picLocks noChangeAspect="1"/>
            </p:cNvPicPr>
            <p:nvPr/>
          </p:nvPicPr>
          <p:blipFill rotWithShape="1">
            <a:blip r:embed="rId34"/>
            <a:srcRect l="45000" t="32343" r="43019" b="18480"/>
            <a:stretch>
              <a:fillRect/>
            </a:stretch>
          </p:blipFill>
          <p:spPr>
            <a:xfrm rot="7860000">
              <a:off x="8326196" y="1464719"/>
              <a:ext cx="232235" cy="596150"/>
            </a:xfrm>
            <a:prstGeom prst="rect">
              <a:avLst/>
            </a:prstGeom>
          </p:spPr>
        </p:pic>
      </p:grpSp>
      <p:sp>
        <p:nvSpPr>
          <p:cNvPr id="97" name="Title 1"/>
          <p:cNvSpPr>
            <a:spLocks noGrp="1"/>
          </p:cNvSpPr>
          <p:nvPr>
            <p:ph type="title"/>
          </p:nvPr>
        </p:nvSpPr>
        <p:spPr>
          <a:xfrm>
            <a:off x="373063" y="361951"/>
            <a:ext cx="11456502" cy="973330"/>
          </a:xfrm>
        </p:spPr>
        <p:txBody>
          <a:bodyPr>
            <a:normAutofit/>
          </a:bodyPr>
          <a:lstStyle/>
          <a:p>
            <a:r>
              <a:rPr lang="en-US" dirty="0"/>
              <a:t>Efgartigimod Mechanism of Action: Blocking FcRn</a:t>
            </a:r>
            <a:endParaRPr lang="fr-FR" dirty="0"/>
          </a:p>
        </p:txBody>
      </p:sp>
      <p:sp>
        <p:nvSpPr>
          <p:cNvPr id="3" name="Text Placeholder 2"/>
          <p:cNvSpPr>
            <a:spLocks noGrp="1"/>
          </p:cNvSpPr>
          <p:nvPr>
            <p:ph idx="1"/>
          </p:nvPr>
        </p:nvSpPr>
        <p:spPr>
          <a:xfrm>
            <a:off x="111104" y="1378051"/>
            <a:ext cx="5680999" cy="3944839"/>
          </a:xfrm>
        </p:spPr>
        <p:txBody>
          <a:bodyPr>
            <a:noAutofit/>
          </a:bodyPr>
          <a:lstStyle/>
          <a:p>
            <a:pPr>
              <a:lnSpc>
                <a:spcPct val="100000"/>
              </a:lnSpc>
            </a:pPr>
            <a:r>
              <a:rPr lang="en-IN" sz="1800" dirty="0">
                <a:solidFill>
                  <a:schemeClr val="tx1"/>
                </a:solidFill>
              </a:rPr>
              <a:t>FcRn recycles IgG, extending its half-life and serum concentration</a:t>
            </a:r>
            <a:r>
              <a:rPr lang="en-IN" sz="1800" baseline="30000" dirty="0">
                <a:solidFill>
                  <a:schemeClr val="tx1"/>
                </a:solidFill>
              </a:rPr>
              <a:t>1</a:t>
            </a:r>
            <a:r>
              <a:rPr lang="en-IN" sz="1800" dirty="0">
                <a:solidFill>
                  <a:schemeClr val="tx1"/>
                </a:solidFill>
              </a:rPr>
              <a:t> </a:t>
            </a:r>
            <a:endParaRPr lang="en-IN" sz="1800" dirty="0">
              <a:solidFill>
                <a:schemeClr val="tx1"/>
              </a:solidFill>
            </a:endParaRPr>
          </a:p>
          <a:p>
            <a:pPr marL="0" indent="0">
              <a:lnSpc>
                <a:spcPct val="100000"/>
              </a:lnSpc>
              <a:spcBef>
                <a:spcPts val="600"/>
              </a:spcBef>
              <a:buNone/>
            </a:pPr>
            <a:endParaRPr lang="en-IN" sz="1800" dirty="0">
              <a:solidFill>
                <a:schemeClr val="tx1"/>
              </a:solidFill>
            </a:endParaRPr>
          </a:p>
          <a:p>
            <a:pPr>
              <a:lnSpc>
                <a:spcPct val="100000"/>
              </a:lnSpc>
            </a:pPr>
            <a:r>
              <a:rPr lang="en-IN" sz="1800" dirty="0">
                <a:solidFill>
                  <a:schemeClr val="tx1"/>
                </a:solidFill>
              </a:rPr>
              <a:t>Efgartigimod is a human IgG1 Fc fragment, </a:t>
            </a:r>
            <a:br>
              <a:rPr lang="en-IN" sz="1800" dirty="0">
                <a:solidFill>
                  <a:schemeClr val="tx1"/>
                </a:solidFill>
              </a:rPr>
            </a:br>
            <a:r>
              <a:rPr lang="en-IN" sz="1800" dirty="0">
                <a:solidFill>
                  <a:schemeClr val="tx1"/>
                </a:solidFill>
              </a:rPr>
              <a:t>a natural ligand of FcRn, engineered for </a:t>
            </a:r>
            <a:br>
              <a:rPr lang="en-IN" sz="1800" dirty="0">
                <a:solidFill>
                  <a:schemeClr val="tx1"/>
                </a:solidFill>
              </a:rPr>
            </a:br>
            <a:r>
              <a:rPr lang="en-IN" sz="1800" dirty="0">
                <a:solidFill>
                  <a:schemeClr val="tx1"/>
                </a:solidFill>
              </a:rPr>
              <a:t>increased affinity to FcRn</a:t>
            </a:r>
            <a:r>
              <a:rPr lang="en-IN" sz="1800" baseline="30000" dirty="0">
                <a:solidFill>
                  <a:schemeClr val="tx1"/>
                </a:solidFill>
              </a:rPr>
              <a:t>2</a:t>
            </a:r>
            <a:endParaRPr lang="en-IN" sz="1800" baseline="30000" dirty="0">
              <a:solidFill>
                <a:schemeClr val="tx1"/>
              </a:solidFill>
            </a:endParaRPr>
          </a:p>
          <a:p>
            <a:pPr marL="0" indent="0">
              <a:lnSpc>
                <a:spcPct val="100000"/>
              </a:lnSpc>
              <a:spcBef>
                <a:spcPts val="600"/>
              </a:spcBef>
              <a:buNone/>
            </a:pPr>
            <a:endParaRPr lang="en-IN" sz="1800" dirty="0">
              <a:solidFill>
                <a:schemeClr val="tx1"/>
              </a:solidFill>
            </a:endParaRPr>
          </a:p>
          <a:p>
            <a:pPr>
              <a:lnSpc>
                <a:spcPct val="100000"/>
              </a:lnSpc>
            </a:pPr>
            <a:r>
              <a:rPr lang="en-IN" sz="1800" dirty="0">
                <a:solidFill>
                  <a:schemeClr val="tx1"/>
                </a:solidFill>
              </a:rPr>
              <a:t>Efgartigimod was designed to outcompete endogenous IgG, preventing recycling, and promoting  lysosomal degradation of IgG, without impacting its production</a:t>
            </a:r>
            <a:r>
              <a:rPr lang="en-IN" sz="1800" baseline="30000" dirty="0">
                <a:solidFill>
                  <a:schemeClr val="tx1"/>
                </a:solidFill>
              </a:rPr>
              <a:t>2-5</a:t>
            </a:r>
            <a:endParaRPr lang="en-IN" sz="1800" baseline="30000" dirty="0">
              <a:solidFill>
                <a:schemeClr val="tx1"/>
              </a:solidFill>
            </a:endParaRPr>
          </a:p>
          <a:p>
            <a:pPr lvl="1">
              <a:lnSpc>
                <a:spcPct val="100000"/>
              </a:lnSpc>
            </a:pPr>
            <a:r>
              <a:rPr lang="en-IN" dirty="0">
                <a:solidFill>
                  <a:schemeClr val="tx1"/>
                </a:solidFill>
              </a:rPr>
              <a:t>Targeted reduction of all IgG subtypes</a:t>
            </a:r>
            <a:endParaRPr lang="en-IN" dirty="0">
              <a:solidFill>
                <a:schemeClr val="tx1"/>
              </a:solidFill>
            </a:endParaRPr>
          </a:p>
          <a:p>
            <a:pPr lvl="1">
              <a:lnSpc>
                <a:spcPct val="100000"/>
              </a:lnSpc>
            </a:pPr>
            <a:r>
              <a:rPr lang="en-IN" dirty="0">
                <a:solidFill>
                  <a:schemeClr val="tx1"/>
                </a:solidFill>
              </a:rPr>
              <a:t>No impact on IgM or IgA </a:t>
            </a:r>
            <a:endParaRPr lang="en-IN" dirty="0">
              <a:solidFill>
                <a:schemeClr val="tx1"/>
              </a:solidFill>
            </a:endParaRPr>
          </a:p>
          <a:p>
            <a:pPr lvl="1">
              <a:lnSpc>
                <a:spcPct val="100000"/>
              </a:lnSpc>
            </a:pPr>
            <a:r>
              <a:rPr lang="en-IN" dirty="0">
                <a:solidFill>
                  <a:schemeClr val="tx1"/>
                </a:solidFill>
              </a:rPr>
              <a:t>No reduction in albumin levels</a:t>
            </a:r>
            <a:endParaRPr lang="en-IN" dirty="0">
              <a:solidFill>
                <a:schemeClr val="tx1"/>
              </a:solidFill>
            </a:endParaRPr>
          </a:p>
          <a:p>
            <a:pPr lvl="1">
              <a:lnSpc>
                <a:spcPct val="100000"/>
              </a:lnSpc>
            </a:pPr>
            <a:r>
              <a:rPr lang="en-IN" dirty="0">
                <a:solidFill>
                  <a:schemeClr val="tx1"/>
                </a:solidFill>
              </a:rPr>
              <a:t>No increase in cholesterol</a:t>
            </a:r>
            <a:endParaRPr lang="en-IN" dirty="0">
              <a:solidFill>
                <a:schemeClr val="tx1"/>
              </a:solidFill>
            </a:endParaRPr>
          </a:p>
          <a:p>
            <a:endParaRPr lang="en-IN" dirty="0">
              <a:solidFill>
                <a:schemeClr val="tx1"/>
              </a:solidFill>
            </a:endParaRPr>
          </a:p>
        </p:txBody>
      </p:sp>
      <p:sp>
        <p:nvSpPr>
          <p:cNvPr id="125" name="Footer Placeholder 4"/>
          <p:cNvSpPr>
            <a:spLocks noGrp="1"/>
          </p:cNvSpPr>
          <p:nvPr>
            <p:ph type="ftr" sz="quarter" idx="11"/>
          </p:nvPr>
        </p:nvSpPr>
        <p:spPr>
          <a:xfrm>
            <a:off x="374649" y="6144322"/>
            <a:ext cx="10679113" cy="572340"/>
          </a:xfrm>
        </p:spPr>
        <p:txBody>
          <a:bodyPr lIns="91440" tIns="0" rIns="91440" bIns="45720" anchor="b" anchorCtr="0"/>
          <a:lstStyle/>
          <a:p>
            <a:pPr>
              <a:lnSpc>
                <a:spcPct val="90000"/>
              </a:lnSpc>
              <a:spcBef>
                <a:spcPts val="200"/>
              </a:spcBef>
            </a:pPr>
            <a:r>
              <a:rPr lang="en-US" sz="1000" dirty="0"/>
              <a:t>FC, crystallizable fragment; FcRn, neonatal Fc receptor; gMG, generalized myasthenia gravis; IgA, immunoglobulin A; IgG, immunoglobulin G; IgM, immunoglobulin M.</a:t>
            </a:r>
            <a:endParaRPr lang="en-US" sz="1000" dirty="0"/>
          </a:p>
          <a:p>
            <a:pPr>
              <a:lnSpc>
                <a:spcPct val="90000"/>
              </a:lnSpc>
              <a:spcBef>
                <a:spcPts val="200"/>
              </a:spcBef>
            </a:pPr>
            <a:r>
              <a:rPr lang="en-US" sz="1000" b="1" dirty="0"/>
              <a:t>1.</a:t>
            </a:r>
            <a:r>
              <a:rPr lang="en-US" sz="1000" dirty="0"/>
              <a:t> Sesarman A, et al. </a:t>
            </a:r>
            <a:r>
              <a:rPr lang="en-US" sz="1000" i="1" dirty="0"/>
              <a:t>Cell Mol Life Sci. </a:t>
            </a:r>
            <a:r>
              <a:rPr lang="en-US" sz="1000" dirty="0"/>
              <a:t>2010;67(15):2533-2550. </a:t>
            </a:r>
            <a:r>
              <a:rPr lang="en-US" sz="1000" b="1" dirty="0"/>
              <a:t>2.</a:t>
            </a:r>
            <a:r>
              <a:rPr lang="en-US" sz="1000" dirty="0"/>
              <a:t> </a:t>
            </a:r>
            <a:r>
              <a:rPr lang="nl-NL" sz="1000" dirty="0"/>
              <a:t>Ulrichts P, et al. </a:t>
            </a:r>
            <a:r>
              <a:rPr lang="nl-NL" sz="1000" i="1" dirty="0"/>
              <a:t>J Clin Invest. </a:t>
            </a:r>
            <a:r>
              <a:rPr lang="nl-NL" sz="1000" dirty="0"/>
              <a:t>2018;128(10):4372-4386. </a:t>
            </a:r>
            <a:r>
              <a:rPr lang="nl-NL" sz="1000" b="1" dirty="0"/>
              <a:t>3.</a:t>
            </a:r>
            <a:r>
              <a:rPr lang="nl-NL" sz="1000" dirty="0"/>
              <a:t> Vaccaro C, et al. </a:t>
            </a:r>
            <a:r>
              <a:rPr lang="nl-NL" sz="1000" i="1" dirty="0"/>
              <a:t>Nat Biotech. </a:t>
            </a:r>
            <a:r>
              <a:rPr lang="nl-NL" sz="1000" dirty="0"/>
              <a:t>2005;23(10):1283-1288. </a:t>
            </a:r>
            <a:br>
              <a:rPr lang="nl-NL" sz="1000" dirty="0"/>
            </a:br>
            <a:r>
              <a:rPr lang="nl-NL" sz="1000" b="1" dirty="0"/>
              <a:t>4.</a:t>
            </a:r>
            <a:r>
              <a:rPr lang="nl-NL" sz="1000" dirty="0"/>
              <a:t> Howard JF Jr, et al. </a:t>
            </a:r>
            <a:r>
              <a:rPr lang="nl-NL" sz="1000" i="1" dirty="0"/>
              <a:t>Lancet Neurol</a:t>
            </a:r>
            <a:r>
              <a:rPr lang="nl-NL" sz="1000" dirty="0"/>
              <a:t>. 2021;20(7):526-536. </a:t>
            </a:r>
            <a:r>
              <a:rPr lang="nl-NL" sz="1000" b="1" dirty="0"/>
              <a:t>5.</a:t>
            </a:r>
            <a:r>
              <a:rPr lang="en-US" sz="1000" dirty="0"/>
              <a:t> </a:t>
            </a:r>
            <a:r>
              <a:rPr lang="en-US" sz="1000" dirty="0" err="1"/>
              <a:t>argenx</a:t>
            </a:r>
            <a:r>
              <a:rPr lang="en-US" sz="1000" dirty="0"/>
              <a:t> Data on File, 2022.</a:t>
            </a:r>
            <a:endParaRPr lang="nl-NL" sz="1000" dirty="0"/>
          </a:p>
        </p:txBody>
      </p:sp>
      <p:sp>
        <p:nvSpPr>
          <p:cNvPr id="111" name="Slide Number Placeholder 2"/>
          <p:cNvSpPr>
            <a:spLocks noGrp="1"/>
          </p:cNvSpPr>
          <p:nvPr>
            <p:ph type="sldNum" sz="quarter" idx="12"/>
          </p:nvPr>
        </p:nvSpPr>
        <p:spPr>
          <a:xfrm>
            <a:off x="11187953" y="6356350"/>
            <a:ext cx="664744" cy="365125"/>
          </a:xfrm>
        </p:spPr>
        <p:txBody>
          <a:bodyPr/>
          <a:lstStyle/>
          <a:p>
            <a:pPr lvl="0"/>
            <a:fld id="{F72CE451-38B6-4970-B200-7962877A3A8C}" type="slidenum">
              <a:rPr lang="en-US" noProof="0" smtClean="0"/>
            </a:fld>
            <a:endParaRPr lang="en-US" noProof="0" dirty="0"/>
          </a:p>
        </p:txBody>
      </p:sp>
      <p:sp>
        <p:nvSpPr>
          <p:cNvPr id="22" name="Rectangle 21"/>
          <p:cNvSpPr/>
          <p:nvPr/>
        </p:nvSpPr>
        <p:spPr>
          <a:xfrm>
            <a:off x="8195030" y="6017992"/>
            <a:ext cx="4808574" cy="230832"/>
          </a:xfrm>
          <a:prstGeom prst="rect">
            <a:avLst/>
          </a:prstGeom>
        </p:spPr>
        <p:txBody>
          <a:bodyPr wrap="square">
            <a:spAutoFit/>
          </a:bodyPr>
          <a:lstStyle/>
          <a:p>
            <a:pPr lvl="0"/>
            <a:r>
              <a:rPr lang="en-US" sz="900" dirty="0"/>
              <a:t>Image adapted from Kang TH, Jung </a:t>
            </a:r>
            <a:r>
              <a:rPr lang="en-US" sz="900" dirty="0" err="1"/>
              <a:t>ST.</a:t>
            </a:r>
            <a:r>
              <a:rPr lang="en-US" sz="900" i="1" dirty="0" err="1"/>
              <a:t>Exp</a:t>
            </a:r>
            <a:r>
              <a:rPr lang="en-US" sz="900" i="1" dirty="0"/>
              <a:t> Mol Med</a:t>
            </a:r>
            <a:r>
              <a:rPr lang="en-US" sz="900" dirty="0"/>
              <a:t>. 2019;51(11):1-9.</a:t>
            </a:r>
            <a:endParaRPr lang="en-US" sz="900" dirty="0"/>
          </a:p>
        </p:txBody>
      </p:sp>
      <p:pic>
        <p:nvPicPr>
          <p:cNvPr id="152" name="Picture 151"/>
          <p:cNvPicPr>
            <a:picLocks noChangeAspect="1"/>
          </p:cNvPicPr>
          <p:nvPr/>
        </p:nvPicPr>
        <p:blipFill>
          <a:blip r:embed="rId35"/>
          <a:stretch>
            <a:fillRect/>
          </a:stretch>
        </p:blipFill>
        <p:spPr>
          <a:xfrm rot="17135120">
            <a:off x="10876918" y="3772605"/>
            <a:ext cx="355600" cy="365760"/>
          </a:xfrm>
          <a:prstGeom prst="rect">
            <a:avLst/>
          </a:prstGeom>
        </p:spPr>
      </p:pic>
      <p:pic>
        <p:nvPicPr>
          <p:cNvPr id="171" name="Picture 170"/>
          <p:cNvPicPr>
            <a:picLocks noChangeAspect="1"/>
          </p:cNvPicPr>
          <p:nvPr/>
        </p:nvPicPr>
        <p:blipFill>
          <a:blip r:embed="rId36">
            <a:extLst>
              <a:ext uri="{28A0092B-C50C-407E-A947-70E740481C1C}">
                <a14:useLocalDpi xmlns:a14="http://schemas.microsoft.com/office/drawing/2010/main" val="0"/>
              </a:ext>
            </a:extLst>
          </a:blip>
          <a:stretch>
            <a:fillRect/>
          </a:stretch>
        </p:blipFill>
        <p:spPr>
          <a:xfrm>
            <a:off x="10658650" y="5248534"/>
            <a:ext cx="422019" cy="409231"/>
          </a:xfrm>
          <a:prstGeom prst="rect">
            <a:avLst/>
          </a:prstGeom>
        </p:spPr>
      </p:pic>
      <p:pic>
        <p:nvPicPr>
          <p:cNvPr id="173" name="Picture 172"/>
          <p:cNvPicPr>
            <a:picLocks noChangeAspect="1"/>
          </p:cNvPicPr>
          <p:nvPr/>
        </p:nvPicPr>
        <p:blipFill>
          <a:blip r:embed="rId35"/>
          <a:stretch>
            <a:fillRect/>
          </a:stretch>
        </p:blipFill>
        <p:spPr>
          <a:xfrm rot="20824571">
            <a:off x="10355808" y="3905098"/>
            <a:ext cx="355600" cy="365760"/>
          </a:xfrm>
          <a:prstGeom prst="rect">
            <a:avLst/>
          </a:prstGeom>
        </p:spPr>
      </p:pic>
      <p:pic>
        <p:nvPicPr>
          <p:cNvPr id="184" name="Picture 183"/>
          <p:cNvPicPr>
            <a:picLocks noChangeAspect="1"/>
          </p:cNvPicPr>
          <p:nvPr/>
        </p:nvPicPr>
        <p:blipFill>
          <a:blip r:embed="rId35"/>
          <a:stretch>
            <a:fillRect/>
          </a:stretch>
        </p:blipFill>
        <p:spPr>
          <a:xfrm rot="11863382">
            <a:off x="10844504" y="3246855"/>
            <a:ext cx="355600" cy="365760"/>
          </a:xfrm>
          <a:prstGeom prst="rect">
            <a:avLst/>
          </a:prstGeom>
        </p:spPr>
      </p:pic>
      <p:pic>
        <p:nvPicPr>
          <p:cNvPr id="221" name="Picture 220"/>
          <p:cNvPicPr>
            <a:picLocks noChangeAspect="1"/>
          </p:cNvPicPr>
          <p:nvPr/>
        </p:nvPicPr>
        <p:blipFill>
          <a:blip r:embed="rId35"/>
          <a:stretch>
            <a:fillRect/>
          </a:stretch>
        </p:blipFill>
        <p:spPr>
          <a:xfrm rot="13914909">
            <a:off x="10737167" y="2109659"/>
            <a:ext cx="355600" cy="365760"/>
          </a:xfrm>
          <a:prstGeom prst="rect">
            <a:avLst/>
          </a:prstGeom>
        </p:spPr>
      </p:pic>
      <p:pic>
        <p:nvPicPr>
          <p:cNvPr id="222" name="Picture 221"/>
          <p:cNvPicPr>
            <a:picLocks noChangeAspect="1"/>
          </p:cNvPicPr>
          <p:nvPr/>
        </p:nvPicPr>
        <p:blipFill>
          <a:blip r:embed="rId35"/>
          <a:stretch>
            <a:fillRect/>
          </a:stretch>
        </p:blipFill>
        <p:spPr>
          <a:xfrm rot="19667215">
            <a:off x="10486735" y="2363262"/>
            <a:ext cx="355600" cy="365760"/>
          </a:xfrm>
          <a:prstGeom prst="rect">
            <a:avLst/>
          </a:prstGeom>
        </p:spPr>
      </p:pic>
      <p:pic>
        <p:nvPicPr>
          <p:cNvPr id="223" name="Picture 222"/>
          <p:cNvPicPr>
            <a:picLocks noChangeAspect="1"/>
          </p:cNvPicPr>
          <p:nvPr/>
        </p:nvPicPr>
        <p:blipFill>
          <a:blip r:embed="rId37"/>
          <a:stretch>
            <a:fillRect/>
          </a:stretch>
        </p:blipFill>
        <p:spPr>
          <a:xfrm rot="1822364">
            <a:off x="9094777" y="2741451"/>
            <a:ext cx="223226" cy="216462"/>
          </a:xfrm>
          <a:prstGeom prst="rect">
            <a:avLst/>
          </a:prstGeom>
        </p:spPr>
      </p:pic>
      <p:pic>
        <p:nvPicPr>
          <p:cNvPr id="236" name="Picture 235"/>
          <p:cNvPicPr>
            <a:picLocks noChangeAspect="1"/>
          </p:cNvPicPr>
          <p:nvPr/>
        </p:nvPicPr>
        <p:blipFill>
          <a:blip r:embed="rId37"/>
          <a:stretch>
            <a:fillRect/>
          </a:stretch>
        </p:blipFill>
        <p:spPr>
          <a:xfrm rot="21308809">
            <a:off x="9332806" y="2541591"/>
            <a:ext cx="223226" cy="216462"/>
          </a:xfrm>
          <a:prstGeom prst="rect">
            <a:avLst/>
          </a:prstGeom>
        </p:spPr>
      </p:pic>
      <p:pic>
        <p:nvPicPr>
          <p:cNvPr id="237" name="Picture 236"/>
          <p:cNvPicPr>
            <a:picLocks noChangeAspect="1"/>
          </p:cNvPicPr>
          <p:nvPr/>
        </p:nvPicPr>
        <p:blipFill>
          <a:blip r:embed="rId37"/>
          <a:stretch>
            <a:fillRect/>
          </a:stretch>
        </p:blipFill>
        <p:spPr>
          <a:xfrm rot="17266351">
            <a:off x="9428728" y="2805076"/>
            <a:ext cx="223226" cy="216462"/>
          </a:xfrm>
          <a:prstGeom prst="rect">
            <a:avLst/>
          </a:prstGeom>
        </p:spPr>
      </p:pic>
      <p:pic>
        <p:nvPicPr>
          <p:cNvPr id="238" name="Picture 237"/>
          <p:cNvPicPr>
            <a:picLocks noChangeAspect="1"/>
          </p:cNvPicPr>
          <p:nvPr/>
        </p:nvPicPr>
        <p:blipFill>
          <a:blip r:embed="rId38"/>
          <a:stretch>
            <a:fillRect/>
          </a:stretch>
        </p:blipFill>
        <p:spPr>
          <a:xfrm rot="21126410">
            <a:off x="9082654" y="2969468"/>
            <a:ext cx="348787" cy="358753"/>
          </a:xfrm>
          <a:prstGeom prst="rect">
            <a:avLst/>
          </a:prstGeom>
        </p:spPr>
      </p:pic>
      <p:pic>
        <p:nvPicPr>
          <p:cNvPr id="239" name="Picture 238"/>
          <p:cNvPicPr>
            <a:picLocks noChangeAspect="1"/>
          </p:cNvPicPr>
          <p:nvPr/>
        </p:nvPicPr>
        <p:blipFill>
          <a:blip r:embed="rId38"/>
          <a:stretch>
            <a:fillRect/>
          </a:stretch>
        </p:blipFill>
        <p:spPr>
          <a:xfrm rot="15462036">
            <a:off x="9657332" y="2726230"/>
            <a:ext cx="348787" cy="358753"/>
          </a:xfrm>
          <a:prstGeom prst="rect">
            <a:avLst/>
          </a:prstGeom>
        </p:spPr>
      </p:pic>
      <p:pic>
        <p:nvPicPr>
          <p:cNvPr id="240" name="Picture 239"/>
          <p:cNvPicPr>
            <a:picLocks noChangeAspect="1"/>
          </p:cNvPicPr>
          <p:nvPr/>
        </p:nvPicPr>
        <p:blipFill>
          <a:blip r:embed="rId38"/>
          <a:stretch>
            <a:fillRect/>
          </a:stretch>
        </p:blipFill>
        <p:spPr>
          <a:xfrm rot="10800000">
            <a:off x="9491395" y="2288027"/>
            <a:ext cx="348787" cy="358753"/>
          </a:xfrm>
          <a:prstGeom prst="rect">
            <a:avLst/>
          </a:prstGeom>
        </p:spPr>
      </p:pic>
      <p:pic>
        <p:nvPicPr>
          <p:cNvPr id="241" name="Picture 240"/>
          <p:cNvPicPr>
            <a:picLocks noChangeAspect="1"/>
          </p:cNvPicPr>
          <p:nvPr/>
        </p:nvPicPr>
        <p:blipFill>
          <a:blip r:embed="rId37"/>
          <a:stretch>
            <a:fillRect/>
          </a:stretch>
        </p:blipFill>
        <p:spPr>
          <a:xfrm rot="21308809">
            <a:off x="7951196" y="1210424"/>
            <a:ext cx="223226" cy="216462"/>
          </a:xfrm>
          <a:prstGeom prst="rect">
            <a:avLst/>
          </a:prstGeom>
        </p:spPr>
      </p:pic>
      <p:pic>
        <p:nvPicPr>
          <p:cNvPr id="242" name="Picture 241"/>
          <p:cNvPicPr>
            <a:picLocks noChangeAspect="1"/>
          </p:cNvPicPr>
          <p:nvPr/>
        </p:nvPicPr>
        <p:blipFill>
          <a:blip r:embed="rId37"/>
          <a:stretch>
            <a:fillRect/>
          </a:stretch>
        </p:blipFill>
        <p:spPr>
          <a:xfrm rot="14534725">
            <a:off x="7827695" y="1704442"/>
            <a:ext cx="223226" cy="216462"/>
          </a:xfrm>
          <a:prstGeom prst="rect">
            <a:avLst/>
          </a:prstGeom>
        </p:spPr>
      </p:pic>
      <p:pic>
        <p:nvPicPr>
          <p:cNvPr id="243" name="Picture 242"/>
          <p:cNvPicPr>
            <a:picLocks noChangeAspect="1"/>
          </p:cNvPicPr>
          <p:nvPr/>
        </p:nvPicPr>
        <p:blipFill>
          <a:blip r:embed="rId37"/>
          <a:stretch>
            <a:fillRect/>
          </a:stretch>
        </p:blipFill>
        <p:spPr>
          <a:xfrm rot="20142543">
            <a:off x="7372339" y="1964018"/>
            <a:ext cx="223226" cy="21646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itle 1"/>
          <p:cNvSpPr>
            <a:spLocks noGrp="1"/>
          </p:cNvSpPr>
          <p:nvPr>
            <p:ph type="title"/>
          </p:nvPr>
        </p:nvSpPr>
        <p:spPr/>
        <p:txBody>
          <a:bodyPr/>
          <a:lstStyle/>
          <a:p>
            <a:r>
              <a:rPr lang="en-US" dirty="0"/>
              <a:t>ADAPT+ Study Design</a:t>
            </a:r>
            <a:endParaRPr lang="en-US" dirty="0"/>
          </a:p>
        </p:txBody>
      </p:sp>
      <p:sp>
        <p:nvSpPr>
          <p:cNvPr id="5" name="Slide Number Placeholder 4"/>
          <p:cNvSpPr>
            <a:spLocks noGrp="1"/>
          </p:cNvSpPr>
          <p:nvPr>
            <p:ph type="sldNum" sz="quarter" idx="12"/>
          </p:nvPr>
        </p:nvSpPr>
        <p:spPr/>
        <p:txBody>
          <a:bodyPr/>
          <a:lstStyle/>
          <a:p>
            <a:fld id="{F72CE451-38B6-4970-B200-7962877A3A8C}" type="slidenum">
              <a:rPr lang="en-US" smtClean="0"/>
            </a:fld>
            <a:endParaRPr lang="en-US" dirty="0"/>
          </a:p>
        </p:txBody>
      </p:sp>
      <p:sp>
        <p:nvSpPr>
          <p:cNvPr id="4" name="Footer Placeholder 3"/>
          <p:cNvSpPr>
            <a:spLocks noGrp="1"/>
          </p:cNvSpPr>
          <p:nvPr>
            <p:ph type="ftr" sz="quarter" idx="11"/>
          </p:nvPr>
        </p:nvSpPr>
        <p:spPr>
          <a:xfrm>
            <a:off x="374461" y="6042428"/>
            <a:ext cx="10679021" cy="772838"/>
          </a:xfrm>
          <a:prstGeom prst="rect">
            <a:avLst/>
          </a:prstGeom>
        </p:spPr>
        <p:txBody>
          <a:bodyPr wrap="square"/>
          <a:lstStyle/>
          <a:p>
            <a:r>
              <a:rPr lang="en-IN" sz="1000" dirty="0">
                <a:solidFill>
                  <a:srgbClr val="727272"/>
                </a:solidFill>
                <a:effectLst>
                  <a:glow>
                    <a:srgbClr val="000000"/>
                  </a:glow>
                </a:effectLst>
              </a:rPr>
              <a:t>AChR, acetylcholine receptor; gMG, generalized myasthenia gravis; </a:t>
            </a:r>
            <a:r>
              <a:rPr lang="en-US" sz="1000" kern="0" dirty="0">
                <a:solidFill>
                  <a:srgbClr val="727272"/>
                </a:solidFill>
                <a:effectLst>
                  <a:glow>
                    <a:srgbClr val="000000"/>
                  </a:glow>
                </a:effectLst>
                <a:cs typeface="Arial" panose="020B0604020202020204" pitchFamily="34" charset="0"/>
                <a:sym typeface="Symbol" panose="05050102010706020507" pitchFamily="18" charset="2"/>
              </a:rPr>
              <a:t>IgG, immunoglobulin G;</a:t>
            </a:r>
            <a:r>
              <a:rPr lang="en-IN" sz="1000" dirty="0">
                <a:solidFill>
                  <a:srgbClr val="727272"/>
                </a:solidFill>
                <a:effectLst>
                  <a:glow>
                    <a:srgbClr val="000000"/>
                  </a:glow>
                </a:effectLst>
              </a:rPr>
              <a:t> IV, intravenous; </a:t>
            </a:r>
            <a:r>
              <a:rPr lang="en-US" sz="1000" dirty="0">
                <a:solidFill>
                  <a:srgbClr val="727272"/>
                </a:solidFill>
                <a:effectLst>
                  <a:glow>
                    <a:srgbClr val="000000"/>
                  </a:glow>
                </a:effectLst>
              </a:rPr>
              <a:t>MG-ADL, Myasthenia Gravis Activities of Daily Living; MGFA, Myasthenia Gravis Foundation of America; </a:t>
            </a:r>
            <a:r>
              <a:rPr lang="en-US" sz="1000" dirty="0" err="1">
                <a:solidFill>
                  <a:srgbClr val="727272"/>
                </a:solidFill>
                <a:effectLst>
                  <a:glow>
                    <a:srgbClr val="000000"/>
                  </a:glow>
                </a:effectLst>
              </a:rPr>
              <a:t>Wk</a:t>
            </a:r>
            <a:r>
              <a:rPr lang="en-US" sz="1000" dirty="0">
                <a:solidFill>
                  <a:srgbClr val="727272"/>
                </a:solidFill>
                <a:effectLst>
                  <a:glow>
                    <a:srgbClr val="000000"/>
                  </a:glow>
                </a:effectLst>
              </a:rPr>
              <a:t>, week. Note: Patients requiring rescue therapy discontinued from the study treatment. </a:t>
            </a:r>
            <a:r>
              <a:rPr lang="en-US" sz="1000" baseline="30000" dirty="0">
                <a:solidFill>
                  <a:srgbClr val="727272"/>
                </a:solidFill>
                <a:effectLst>
                  <a:glow>
                    <a:srgbClr val="000000"/>
                  </a:glow>
                </a:effectLst>
              </a:rPr>
              <a:t>a</a:t>
            </a:r>
            <a:r>
              <a:rPr lang="en-US" sz="1000" dirty="0">
                <a:solidFill>
                  <a:srgbClr val="727272"/>
                </a:solidFill>
                <a:effectLst>
                  <a:glow>
                    <a:srgbClr val="000000"/>
                  </a:glow>
                </a:effectLst>
              </a:rPr>
              <a:t>50% of the score attributed to nonocular items. </a:t>
            </a:r>
            <a:r>
              <a:rPr lang="en-IN" sz="1000" baseline="30000" dirty="0">
                <a:solidFill>
                  <a:srgbClr val="727272"/>
                </a:solidFill>
                <a:effectLst>
                  <a:glow>
                    <a:srgbClr val="000000"/>
                  </a:glow>
                </a:effectLst>
              </a:rPr>
              <a:t>b</a:t>
            </a:r>
            <a:r>
              <a:rPr lang="en-IN" sz="1000" dirty="0">
                <a:solidFill>
                  <a:srgbClr val="727272"/>
                </a:solidFill>
                <a:effectLst>
                  <a:glow>
                    <a:srgbClr val="000000"/>
                  </a:glow>
                </a:effectLst>
              </a:rPr>
              <a:t>Acetylcholinesterase inhibitor, steroid +/or </a:t>
            </a:r>
            <a:r>
              <a:rPr lang="fr-FR" sz="1000" dirty="0">
                <a:solidFill>
                  <a:srgbClr val="727272"/>
                </a:solidFill>
                <a:effectLst>
                  <a:glow>
                    <a:srgbClr val="000000"/>
                  </a:glow>
                </a:effectLst>
              </a:rPr>
              <a:t>nonsteroidal immunosuppressive therapy</a:t>
            </a:r>
            <a:r>
              <a:rPr lang="en-IN" sz="1000" dirty="0">
                <a:solidFill>
                  <a:srgbClr val="727272"/>
                </a:solidFill>
                <a:effectLst>
                  <a:glow>
                    <a:srgbClr val="000000"/>
                  </a:glow>
                </a:effectLst>
              </a:rPr>
              <a:t> (for the duration of the trial). </a:t>
            </a:r>
            <a:r>
              <a:rPr lang="en-IN" sz="1000" baseline="30000" dirty="0">
                <a:solidFill>
                  <a:srgbClr val="727272"/>
                </a:solidFill>
                <a:effectLst>
                  <a:glow>
                    <a:srgbClr val="000000"/>
                  </a:glow>
                </a:effectLst>
              </a:rPr>
              <a:t>c </a:t>
            </a:r>
            <a:r>
              <a:rPr lang="en-IN" sz="1000" dirty="0">
                <a:solidFill>
                  <a:srgbClr val="727272"/>
                </a:solidFill>
                <a:effectLst>
                  <a:glow>
                    <a:srgbClr val="000000"/>
                  </a:glow>
                </a:effectLst>
              </a:rPr>
              <a:t>Based on clinical evaluation. Patients needed to have an MG-ADL score ≥5 (&gt;50% from nonocular items) and needed to have a reduction in MG-ADL total score &lt;2 points from study/cycle baseline to be eligible to receive a new cycle. </a:t>
            </a:r>
            <a:r>
              <a:rPr lang="en-US" sz="1000" b="1" dirty="0">
                <a:solidFill>
                  <a:srgbClr val="727272"/>
                </a:solidFill>
              </a:rPr>
              <a:t>1. </a:t>
            </a:r>
            <a:r>
              <a:rPr lang="en-US" sz="1000" dirty="0">
                <a:solidFill>
                  <a:srgbClr val="727272"/>
                </a:solidFill>
              </a:rPr>
              <a:t>Howard JF Jr, et al. </a:t>
            </a:r>
            <a:r>
              <a:rPr lang="en-US" sz="1000" i="1" dirty="0">
                <a:solidFill>
                  <a:srgbClr val="727272"/>
                </a:solidFill>
              </a:rPr>
              <a:t>Lancet Neurol</a:t>
            </a:r>
            <a:r>
              <a:rPr lang="en-US" sz="1000" dirty="0">
                <a:solidFill>
                  <a:srgbClr val="727272"/>
                </a:solidFill>
              </a:rPr>
              <a:t>. 2021;20(7):526-536. </a:t>
            </a:r>
            <a:endParaRPr lang="en-US" sz="1000" dirty="0">
              <a:solidFill>
                <a:srgbClr val="727272"/>
              </a:solidFill>
            </a:endParaRPr>
          </a:p>
        </p:txBody>
      </p:sp>
      <p:sp>
        <p:nvSpPr>
          <p:cNvPr id="206" name="TextBox 205"/>
          <p:cNvSpPr txBox="1"/>
          <p:nvPr/>
        </p:nvSpPr>
        <p:spPr>
          <a:xfrm>
            <a:off x="170153" y="1711334"/>
            <a:ext cx="1556740" cy="2759730"/>
          </a:xfrm>
          <a:prstGeom prst="rect">
            <a:avLst/>
          </a:prstGeom>
          <a:noFill/>
        </p:spPr>
        <p:txBody>
          <a:bodyPr wrap="square" rtlCol="0" anchor="ctr">
            <a:spAutoFit/>
          </a:bodyPr>
          <a:lstStyle/>
          <a:p>
            <a:pPr defTabSz="914400">
              <a:spcBef>
                <a:spcPts val="400"/>
              </a:spcBef>
              <a:spcAft>
                <a:spcPts val="400"/>
              </a:spcAft>
              <a:defRPr/>
            </a:pPr>
            <a:r>
              <a:rPr lang="en-US" sz="1400" b="1" kern="0" dirty="0">
                <a:solidFill>
                  <a:schemeClr val="tx2"/>
                </a:solidFill>
                <a:effectLst>
                  <a:glow>
                    <a:srgbClr val="000000"/>
                  </a:glow>
                </a:effectLst>
                <a:cs typeface="Arial" panose="020B0604020202020204" pitchFamily="34" charset="0"/>
                <a:sym typeface="Symbol" panose="05050102010706020507" pitchFamily="18" charset="2"/>
              </a:rPr>
              <a:t>2 weeks screening</a:t>
            </a:r>
            <a:endParaRPr lang="en-US" sz="1400" b="1" kern="0" dirty="0">
              <a:solidFill>
                <a:schemeClr val="tx2"/>
              </a:solidFill>
              <a:effectLst>
                <a:glow>
                  <a:srgbClr val="000000"/>
                </a:glow>
              </a:effectLst>
              <a:cs typeface="Arial" panose="020B0604020202020204" pitchFamily="34" charset="0"/>
            </a:endParaRPr>
          </a:p>
          <a:p>
            <a:pPr defTabSz="914400">
              <a:spcBef>
                <a:spcPts val="400"/>
              </a:spcBef>
              <a:spcAft>
                <a:spcPts val="400"/>
              </a:spcAft>
              <a:defRPr/>
            </a:pPr>
            <a:r>
              <a:rPr lang="en-US" sz="1400" kern="0" dirty="0">
                <a:solidFill>
                  <a:schemeClr val="tx2"/>
                </a:solidFill>
                <a:effectLst>
                  <a:glow>
                    <a:srgbClr val="000000"/>
                  </a:glow>
                </a:effectLst>
                <a:cs typeface="Arial" panose="020B0604020202020204" pitchFamily="34" charset="0"/>
                <a:sym typeface="Symbol" panose="05050102010706020507" pitchFamily="18" charset="2"/>
              </a:rPr>
              <a:t>MGFA Class II, </a:t>
            </a:r>
            <a:br>
              <a:rPr lang="en-US" sz="1400" kern="0" dirty="0">
                <a:solidFill>
                  <a:schemeClr val="tx2"/>
                </a:solidFill>
                <a:effectLst>
                  <a:glow>
                    <a:srgbClr val="000000"/>
                  </a:glow>
                </a:effectLst>
                <a:cs typeface="Arial" panose="020B0604020202020204" pitchFamily="34" charset="0"/>
                <a:sym typeface="Symbol" panose="05050102010706020507" pitchFamily="18" charset="2"/>
              </a:rPr>
            </a:br>
            <a:r>
              <a:rPr lang="en-US" sz="1400" kern="0" dirty="0">
                <a:solidFill>
                  <a:schemeClr val="tx2"/>
                </a:solidFill>
                <a:effectLst>
                  <a:glow>
                    <a:srgbClr val="000000"/>
                  </a:glow>
                </a:effectLst>
                <a:cs typeface="Arial" panose="020B0604020202020204" pitchFamily="34" charset="0"/>
                <a:sym typeface="Symbol" panose="05050102010706020507" pitchFamily="18" charset="2"/>
              </a:rPr>
              <a:t>III, IV</a:t>
            </a:r>
            <a:endParaRPr lang="en-US" sz="1400" kern="0" dirty="0">
              <a:solidFill>
                <a:schemeClr val="tx2"/>
              </a:solidFill>
              <a:effectLst>
                <a:glow>
                  <a:srgbClr val="000000"/>
                </a:glow>
              </a:effectLst>
              <a:cs typeface="Arial" panose="020B0604020202020204" pitchFamily="34" charset="0"/>
              <a:sym typeface="Symbol" panose="05050102010706020507" pitchFamily="18" charset="2"/>
            </a:endParaRPr>
          </a:p>
          <a:p>
            <a:pPr defTabSz="457200">
              <a:spcBef>
                <a:spcPts val="400"/>
              </a:spcBef>
              <a:spcAft>
                <a:spcPts val="400"/>
              </a:spcAft>
              <a:defRPr/>
            </a:pPr>
            <a:r>
              <a:rPr lang="en-US" sz="1400" kern="0" dirty="0">
                <a:solidFill>
                  <a:schemeClr val="tx2"/>
                </a:solidFill>
                <a:effectLst>
                  <a:glow>
                    <a:srgbClr val="000000"/>
                  </a:glow>
                </a:effectLst>
                <a:cs typeface="Arial" panose="020B0604020202020204" pitchFamily="34" charset="0"/>
                <a:sym typeface="Symbol" panose="05050102010706020507" pitchFamily="18" charset="2"/>
              </a:rPr>
              <a:t>AChR-antibody positive or negative</a:t>
            </a:r>
            <a:endParaRPr lang="en-US" sz="1400" kern="0" dirty="0">
              <a:solidFill>
                <a:schemeClr val="tx2"/>
              </a:solidFill>
              <a:effectLst>
                <a:glow>
                  <a:srgbClr val="000000"/>
                </a:glow>
              </a:effectLst>
              <a:cs typeface="Arial" panose="020B0604020202020204" pitchFamily="34" charset="0"/>
              <a:sym typeface="Symbol" panose="05050102010706020507" pitchFamily="18" charset="2"/>
            </a:endParaRPr>
          </a:p>
          <a:p>
            <a:pPr defTabSz="457200">
              <a:spcBef>
                <a:spcPts val="400"/>
              </a:spcBef>
              <a:spcAft>
                <a:spcPts val="400"/>
              </a:spcAft>
              <a:defRPr/>
            </a:pPr>
            <a:r>
              <a:rPr lang="en-US" sz="1400" kern="0" dirty="0">
                <a:solidFill>
                  <a:schemeClr val="tx2"/>
                </a:solidFill>
                <a:effectLst>
                  <a:glow>
                    <a:srgbClr val="000000"/>
                  </a:glow>
                </a:effectLst>
                <a:cs typeface="Arial" panose="020B0604020202020204" pitchFamily="34" charset="0"/>
                <a:sym typeface="Symbol" panose="05050102010706020507" pitchFamily="18" charset="2"/>
              </a:rPr>
              <a:t>MG-ADL score ≥5</a:t>
            </a:r>
            <a:r>
              <a:rPr lang="en-US" sz="1400" kern="0" baseline="30000" dirty="0">
                <a:solidFill>
                  <a:schemeClr val="tx2"/>
                </a:solidFill>
                <a:effectLst>
                  <a:glow>
                    <a:srgbClr val="000000"/>
                  </a:glow>
                </a:effectLst>
                <a:cs typeface="Arial" panose="020B0604020202020204" pitchFamily="34" charset="0"/>
                <a:sym typeface="Symbol" panose="05050102010706020507" pitchFamily="18" charset="2"/>
              </a:rPr>
              <a:t>a</a:t>
            </a:r>
            <a:endParaRPr lang="en-US" sz="1400" kern="0" baseline="30000" dirty="0">
              <a:solidFill>
                <a:schemeClr val="tx2"/>
              </a:solidFill>
              <a:effectLst>
                <a:glow>
                  <a:srgbClr val="000000"/>
                </a:glow>
              </a:effectLst>
              <a:cs typeface="Arial" panose="020B0604020202020204" pitchFamily="34" charset="0"/>
              <a:sym typeface="Symbol" panose="05050102010706020507" pitchFamily="18" charset="2"/>
            </a:endParaRPr>
          </a:p>
          <a:p>
            <a:pPr defTabSz="457200">
              <a:spcBef>
                <a:spcPts val="400"/>
              </a:spcBef>
              <a:spcAft>
                <a:spcPts val="400"/>
              </a:spcAft>
              <a:defRPr/>
            </a:pPr>
            <a:r>
              <a:rPr lang="en-US" sz="1400" kern="0" dirty="0">
                <a:solidFill>
                  <a:schemeClr val="tx2"/>
                </a:solidFill>
                <a:effectLst>
                  <a:glow>
                    <a:srgbClr val="000000"/>
                  </a:glow>
                </a:effectLst>
                <a:cs typeface="Arial" panose="020B0604020202020204" pitchFamily="34" charset="0"/>
                <a:sym typeface="Symbol" panose="05050102010706020507" pitchFamily="18" charset="2"/>
              </a:rPr>
              <a:t>On ≥1 stable gMG treatment</a:t>
            </a:r>
            <a:r>
              <a:rPr lang="en-US" sz="1400" kern="0" baseline="30000" dirty="0">
                <a:solidFill>
                  <a:schemeClr val="tx2"/>
                </a:solidFill>
                <a:effectLst>
                  <a:glow>
                    <a:srgbClr val="000000"/>
                  </a:glow>
                </a:effectLst>
                <a:cs typeface="Arial" panose="020B0604020202020204" pitchFamily="34" charset="0"/>
                <a:sym typeface="Symbol" panose="05050102010706020507" pitchFamily="18" charset="2"/>
              </a:rPr>
              <a:t>b</a:t>
            </a:r>
            <a:endParaRPr lang="en-US" sz="1400" kern="0" baseline="30000" dirty="0">
              <a:solidFill>
                <a:schemeClr val="tx2"/>
              </a:solidFill>
              <a:effectLst>
                <a:glow>
                  <a:srgbClr val="000000"/>
                </a:glow>
              </a:effectLst>
              <a:cs typeface="Arial" panose="020B0604020202020204" pitchFamily="34" charset="0"/>
              <a:sym typeface="Symbol" panose="05050102010706020507" pitchFamily="18" charset="2"/>
            </a:endParaRPr>
          </a:p>
          <a:p>
            <a:pPr defTabSz="457200">
              <a:spcBef>
                <a:spcPts val="400"/>
              </a:spcBef>
              <a:spcAft>
                <a:spcPts val="400"/>
              </a:spcAft>
              <a:defRPr/>
            </a:pPr>
            <a:r>
              <a:rPr lang="en-US" sz="1400" kern="0" dirty="0">
                <a:solidFill>
                  <a:schemeClr val="tx2"/>
                </a:solidFill>
                <a:effectLst>
                  <a:glow>
                    <a:srgbClr val="000000"/>
                  </a:glow>
                </a:effectLst>
                <a:cs typeface="Arial" panose="020B0604020202020204" pitchFamily="34" charset="0"/>
                <a:sym typeface="Symbol" panose="05050102010706020507" pitchFamily="18" charset="2"/>
              </a:rPr>
              <a:t>IgG ≥6 g/</a:t>
            </a:r>
            <a:r>
              <a:rPr lang="en-US" sz="1200" kern="0" dirty="0">
                <a:solidFill>
                  <a:schemeClr val="tx2"/>
                </a:solidFill>
                <a:effectLst>
                  <a:glow>
                    <a:srgbClr val="000000"/>
                  </a:glow>
                </a:effectLst>
                <a:cs typeface="Arial" panose="020B0604020202020204" pitchFamily="34" charset="0"/>
                <a:sym typeface="Symbol" panose="05050102010706020507" pitchFamily="18" charset="2"/>
              </a:rPr>
              <a:t>L</a:t>
            </a:r>
            <a:endParaRPr lang="en-US" sz="1200" kern="0" dirty="0">
              <a:solidFill>
                <a:schemeClr val="tx2"/>
              </a:solidFill>
              <a:effectLst>
                <a:glow>
                  <a:srgbClr val="000000"/>
                </a:glow>
              </a:effectLst>
              <a:cs typeface="Arial" panose="020B0604020202020204" pitchFamily="34" charset="0"/>
              <a:sym typeface="Symbol" panose="05050102010706020507" pitchFamily="18" charset="2"/>
            </a:endParaRPr>
          </a:p>
        </p:txBody>
      </p:sp>
      <p:sp>
        <p:nvSpPr>
          <p:cNvPr id="210" name="Arrow: Right 92"/>
          <p:cNvSpPr/>
          <p:nvPr/>
        </p:nvSpPr>
        <p:spPr>
          <a:xfrm>
            <a:off x="2782501" y="2316001"/>
            <a:ext cx="818364" cy="407061"/>
          </a:xfrm>
          <a:prstGeom prst="rightArrow">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Arial" panose="020B0604020202020204" pitchFamily="34" charset="0"/>
            </a:endParaRPr>
          </a:p>
        </p:txBody>
      </p:sp>
      <p:sp>
        <p:nvSpPr>
          <p:cNvPr id="216" name="Arrow: Right 92"/>
          <p:cNvSpPr/>
          <p:nvPr/>
        </p:nvSpPr>
        <p:spPr>
          <a:xfrm>
            <a:off x="4189418" y="2330450"/>
            <a:ext cx="818364" cy="407061"/>
          </a:xfrm>
          <a:prstGeom prst="rightArrow">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Arial" panose="020B0604020202020204" pitchFamily="34" charset="0"/>
            </a:endParaRPr>
          </a:p>
        </p:txBody>
      </p:sp>
      <p:sp>
        <p:nvSpPr>
          <p:cNvPr id="219" name="TextBox 218"/>
          <p:cNvSpPr txBox="1"/>
          <p:nvPr/>
        </p:nvSpPr>
        <p:spPr>
          <a:xfrm>
            <a:off x="7291161" y="1018463"/>
            <a:ext cx="3155623" cy="754694"/>
          </a:xfrm>
          <a:prstGeom prst="roundRect">
            <a:avLst>
              <a:gd name="adj" fmla="val 50000"/>
            </a:avLst>
          </a:prstGeom>
          <a:solidFill>
            <a:schemeClr val="accent3"/>
          </a:solidFill>
          <a:effectLst/>
        </p:spPr>
        <p:txBody>
          <a:bodyPr wrap="square" lIns="36000" rIns="36000" rtlCol="0" anchor="ctr">
            <a:noAutofit/>
          </a:bodyPr>
          <a:lstStyle>
            <a:defPPr>
              <a:defRPr lang="en-US"/>
            </a:defPPr>
            <a:lvl1pPr algn="ctr" defTabSz="914400">
              <a:lnSpc>
                <a:spcPct val="88000"/>
              </a:lnSpc>
              <a:defRPr b="1">
                <a:solidFill>
                  <a:schemeClr val="bg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600" b="1" i="0" u="none" strike="noStrike" kern="0" cap="none" spc="0" normalizeH="0" baseline="0" noProof="0" dirty="0">
                <a:ln>
                  <a:noFill/>
                </a:ln>
                <a:solidFill>
                  <a:prstClr val="white"/>
                </a:solidFill>
                <a:effectLst>
                  <a:glow>
                    <a:srgbClr val="000000"/>
                  </a:glow>
                </a:effectLst>
                <a:uLnTx/>
                <a:uFillTx/>
                <a:cs typeface="Arial" panose="020B0604020202020204" pitchFamily="34" charset="0"/>
              </a:rPr>
              <a:t>ADAPT+</a:t>
            </a:r>
            <a:endParaRPr kumimoji="0" lang="en-US" sz="1600" b="1" i="0" u="none" strike="noStrike" kern="0" cap="none" spc="0" normalizeH="0" baseline="30000" noProof="0" dirty="0">
              <a:ln>
                <a:noFill/>
              </a:ln>
              <a:solidFill>
                <a:prstClr val="white"/>
              </a:solidFill>
              <a:effectLst>
                <a:glow>
                  <a:srgbClr val="000000"/>
                </a:glow>
              </a:effectLst>
              <a:uLnTx/>
              <a:uFillTx/>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defRPr/>
            </a:pPr>
            <a:r>
              <a:rPr kumimoji="0" lang="en-US" sz="1500" b="1" i="0" u="none" strike="noStrike" kern="0" cap="none" spc="0" normalizeH="0" baseline="0" noProof="0" dirty="0">
                <a:ln>
                  <a:noFill/>
                </a:ln>
                <a:solidFill>
                  <a:prstClr val="white"/>
                </a:solidFill>
                <a:effectLst>
                  <a:glow>
                    <a:srgbClr val="000000"/>
                  </a:glow>
                </a:effectLst>
                <a:uLnTx/>
                <a:uFillTx/>
                <a:cs typeface="Arial" panose="020B0604020202020204" pitchFamily="34" charset="0"/>
              </a:rPr>
              <a:t>(</a:t>
            </a:r>
            <a:r>
              <a:rPr kumimoji="0" lang="en-US" sz="1600" b="0" i="0" u="none" strike="noStrike" kern="0" cap="none" spc="0" normalizeH="0" baseline="0" noProof="0" dirty="0">
                <a:ln>
                  <a:noFill/>
                </a:ln>
                <a:solidFill>
                  <a:prstClr val="white"/>
                </a:solidFill>
                <a:effectLst>
                  <a:glow>
                    <a:srgbClr val="000000"/>
                  </a:glow>
                </a:effectLst>
                <a:uLnTx/>
                <a:uFillTx/>
                <a:cs typeface="Arial" panose="020B0604020202020204" pitchFamily="34" charset="0"/>
              </a:rPr>
              <a:t>Open-label efgartigimod)</a:t>
            </a:r>
            <a:endParaRPr kumimoji="0" lang="en-US" sz="1500" b="0" i="1" u="none" strike="noStrike" kern="0" cap="none" spc="0" normalizeH="0" baseline="0" noProof="0" dirty="0">
              <a:ln>
                <a:noFill/>
              </a:ln>
              <a:solidFill>
                <a:prstClr val="white"/>
              </a:solidFill>
              <a:effectLst>
                <a:glow>
                  <a:srgbClr val="000000"/>
                </a:glow>
              </a:effectLst>
              <a:uLnTx/>
              <a:uFillTx/>
              <a:cs typeface="Arial" panose="020B0604020202020204" pitchFamily="34" charset="0"/>
            </a:endParaRPr>
          </a:p>
        </p:txBody>
      </p:sp>
      <p:sp>
        <p:nvSpPr>
          <p:cNvPr id="220" name="TextBox 219"/>
          <p:cNvSpPr txBox="1"/>
          <p:nvPr/>
        </p:nvSpPr>
        <p:spPr>
          <a:xfrm>
            <a:off x="7468843" y="1818238"/>
            <a:ext cx="2915740" cy="307777"/>
          </a:xfrm>
          <a:prstGeom prst="rect">
            <a:avLst/>
          </a:prstGeom>
          <a:noFill/>
        </p:spPr>
        <p:txBody>
          <a:bodyPr wrap="square" rtlCol="0">
            <a:spAutoFit/>
          </a:bodyPr>
          <a:lstStyle/>
          <a:p>
            <a:pPr algn="ctr">
              <a:spcBef>
                <a:spcPts val="300"/>
              </a:spcBef>
              <a:spcAft>
                <a:spcPts val="300"/>
              </a:spcAft>
              <a:defRPr/>
            </a:pPr>
            <a:r>
              <a:rPr lang="en-US" sz="1400" b="1" kern="0" dirty="0">
                <a:solidFill>
                  <a:srgbClr val="727272"/>
                </a:solidFill>
                <a:effectLst>
                  <a:glow>
                    <a:srgbClr val="000000"/>
                  </a:glow>
                </a:effectLst>
                <a:cs typeface="Arial" panose="020B0604020202020204" pitchFamily="34" charset="0"/>
              </a:rPr>
              <a:t>Up to 3 years</a:t>
            </a:r>
            <a:endParaRPr lang="fr-FR" sz="1400" b="1" kern="0" dirty="0">
              <a:solidFill>
                <a:srgbClr val="727272"/>
              </a:solidFill>
              <a:effectLst>
                <a:glow>
                  <a:srgbClr val="000000"/>
                </a:glow>
              </a:effectLst>
              <a:cs typeface="Arial" panose="020B0604020202020204" pitchFamily="34" charset="0"/>
            </a:endParaRPr>
          </a:p>
        </p:txBody>
      </p:sp>
      <p:sp>
        <p:nvSpPr>
          <p:cNvPr id="224" name="TextBox 223"/>
          <p:cNvSpPr txBox="1"/>
          <p:nvPr/>
        </p:nvSpPr>
        <p:spPr>
          <a:xfrm>
            <a:off x="2855588" y="1859655"/>
            <a:ext cx="1824218" cy="215444"/>
          </a:xfrm>
          <a:prstGeom prst="rect">
            <a:avLst/>
          </a:prstGeom>
          <a:noFill/>
        </p:spPr>
        <p:txBody>
          <a:bodyPr wrap="none" lIns="0" tIns="0" rIns="0" bIns="0" rtlCol="0" anchor="ctr" anchorCtr="0">
            <a:spAutoFit/>
          </a:bodyPr>
          <a:lstStyle/>
          <a:p>
            <a:pPr algn="ctr" defTabSz="914400">
              <a:defRPr/>
            </a:pPr>
            <a:r>
              <a:rPr lang="en-US" sz="1400" b="1" kern="0" dirty="0">
                <a:solidFill>
                  <a:srgbClr val="727272"/>
                </a:solidFill>
                <a:effectLst>
                  <a:glow>
                    <a:srgbClr val="000000"/>
                  </a:glow>
                </a:effectLst>
                <a:cs typeface="Arial" panose="020B0604020202020204" pitchFamily="34" charset="0"/>
              </a:rPr>
              <a:t>26 weeks (max. 3 cycles)</a:t>
            </a:r>
            <a:endParaRPr lang="en-US" sz="1400" b="1" kern="0" dirty="0">
              <a:solidFill>
                <a:srgbClr val="727272"/>
              </a:solidFill>
              <a:effectLst>
                <a:glow>
                  <a:srgbClr val="000000"/>
                </a:glow>
              </a:effectLst>
              <a:cs typeface="Arial" panose="020B0604020202020204" pitchFamily="34" charset="0"/>
            </a:endParaRPr>
          </a:p>
        </p:txBody>
      </p:sp>
      <p:sp>
        <p:nvSpPr>
          <p:cNvPr id="225" name="TextBox 224"/>
          <p:cNvSpPr txBox="1"/>
          <p:nvPr/>
        </p:nvSpPr>
        <p:spPr>
          <a:xfrm>
            <a:off x="2479549" y="1043147"/>
            <a:ext cx="2644297" cy="722985"/>
          </a:xfrm>
          <a:prstGeom prst="roundRect">
            <a:avLst>
              <a:gd name="adj" fmla="val 50000"/>
            </a:avLst>
          </a:prstGeom>
          <a:solidFill>
            <a:schemeClr val="accent3"/>
          </a:solidFill>
          <a:effectLst/>
        </p:spPr>
        <p:txBody>
          <a:bodyPr wrap="square" rtlCol="0" anchor="ctr">
            <a:noAutofit/>
          </a:bodyPr>
          <a:lstStyle>
            <a:defPPr>
              <a:defRPr lang="en-US"/>
            </a:defPPr>
            <a:lvl1pPr algn="ctr" defTabSz="914400">
              <a:lnSpc>
                <a:spcPct val="88000"/>
              </a:lnSpc>
              <a:defRPr b="1">
                <a:solidFill>
                  <a:schemeClr val="bg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600" b="1" i="0" u="none" strike="noStrike" kern="0" cap="none" spc="0" normalizeH="0" baseline="0" noProof="0" dirty="0">
                <a:ln>
                  <a:noFill/>
                </a:ln>
                <a:solidFill>
                  <a:prstClr val="white"/>
                </a:solidFill>
                <a:effectLst>
                  <a:glow>
                    <a:srgbClr val="000000"/>
                  </a:glow>
                </a:effectLst>
                <a:uLnTx/>
                <a:uFillTx/>
                <a:cs typeface="Arial" panose="020B0604020202020204" pitchFamily="34" charset="0"/>
              </a:rPr>
              <a:t>ADAPT</a:t>
            </a:r>
            <a:r>
              <a:rPr kumimoji="0" lang="en-US" sz="1600" b="1" i="0" u="none" strike="noStrike" kern="0" cap="none" spc="0" normalizeH="0" baseline="30000" noProof="0" dirty="0">
                <a:ln>
                  <a:noFill/>
                </a:ln>
                <a:solidFill>
                  <a:prstClr val="white"/>
                </a:solidFill>
                <a:effectLst>
                  <a:glow>
                    <a:srgbClr val="000000"/>
                  </a:glow>
                </a:effectLst>
                <a:uLnTx/>
                <a:uFillTx/>
                <a:cs typeface="Arial" panose="020B0604020202020204" pitchFamily="34" charset="0"/>
              </a:rPr>
              <a:t>1</a:t>
            </a:r>
            <a:r>
              <a:rPr kumimoji="0" lang="en-US" sz="1600" b="1" i="0" u="none" strike="noStrike" kern="0" cap="none" spc="0" normalizeH="0" baseline="0" noProof="0" dirty="0">
                <a:ln>
                  <a:noFill/>
                </a:ln>
                <a:solidFill>
                  <a:prstClr val="white"/>
                </a:solidFill>
                <a:effectLst>
                  <a:glow>
                    <a:srgbClr val="000000"/>
                  </a:glow>
                </a:effectLst>
                <a:uLnTx/>
                <a:uFillTx/>
                <a:cs typeface="Arial" panose="020B0604020202020204" pitchFamily="34" charset="0"/>
              </a:rPr>
              <a:t> </a:t>
            </a:r>
            <a:endParaRPr kumimoji="0" lang="en-US" sz="1600" b="1" i="0" u="none" strike="noStrike" kern="0" cap="none" spc="0" normalizeH="0" baseline="0" noProof="0" dirty="0">
              <a:ln>
                <a:noFill/>
              </a:ln>
              <a:solidFill>
                <a:prstClr val="white"/>
              </a:solidFill>
              <a:effectLst>
                <a:glow>
                  <a:srgbClr val="000000"/>
                </a:glow>
              </a:effectLst>
              <a:uLnTx/>
              <a:uFillTx/>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defRPr/>
            </a:pPr>
            <a:r>
              <a:rPr kumimoji="0" lang="en-US" sz="1600" b="0" i="0" u="none" strike="noStrike" kern="0" cap="none" spc="0" normalizeH="0" baseline="0" noProof="0" dirty="0">
                <a:ln>
                  <a:noFill/>
                </a:ln>
                <a:solidFill>
                  <a:prstClr val="white"/>
                </a:solidFill>
                <a:effectLst>
                  <a:glow>
                    <a:srgbClr val="000000"/>
                  </a:glow>
                </a:effectLst>
                <a:uLnTx/>
                <a:uFillTx/>
                <a:cs typeface="Arial" panose="020B0604020202020204" pitchFamily="34" charset="0"/>
              </a:rPr>
              <a:t>(Placebo controlled)</a:t>
            </a:r>
            <a:endParaRPr kumimoji="0" lang="en-US" sz="1600" b="0" i="0" u="none" strike="noStrike" kern="0" cap="none" spc="0" normalizeH="0" baseline="0" noProof="0" dirty="0">
              <a:ln>
                <a:noFill/>
              </a:ln>
              <a:solidFill>
                <a:prstClr val="white"/>
              </a:solidFill>
              <a:effectLst>
                <a:glow>
                  <a:srgbClr val="000000"/>
                </a:glow>
              </a:effectLst>
              <a:uLnTx/>
              <a:uFillTx/>
              <a:cs typeface="Arial" panose="020B0604020202020204" pitchFamily="34" charset="0"/>
            </a:endParaRPr>
          </a:p>
        </p:txBody>
      </p:sp>
      <p:sp>
        <p:nvSpPr>
          <p:cNvPr id="228" name="Arrow: Right 92"/>
          <p:cNvSpPr/>
          <p:nvPr/>
        </p:nvSpPr>
        <p:spPr>
          <a:xfrm flipV="1">
            <a:off x="2782501" y="3592027"/>
            <a:ext cx="818364" cy="407061"/>
          </a:xfrm>
          <a:prstGeom prst="rightArrow">
            <a:avLst/>
          </a:prstGeom>
          <a:solidFill>
            <a:srgbClr val="72727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Arial" panose="020B0604020202020204" pitchFamily="34" charset="0"/>
            </a:endParaRPr>
          </a:p>
        </p:txBody>
      </p:sp>
      <p:sp>
        <p:nvSpPr>
          <p:cNvPr id="233" name="Arrow: Right 92"/>
          <p:cNvSpPr/>
          <p:nvPr/>
        </p:nvSpPr>
        <p:spPr>
          <a:xfrm flipV="1">
            <a:off x="4189418" y="3592027"/>
            <a:ext cx="818364" cy="407061"/>
          </a:xfrm>
          <a:prstGeom prst="rightArrow">
            <a:avLst/>
          </a:prstGeom>
          <a:solidFill>
            <a:srgbClr val="72727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Arial" panose="020B0604020202020204" pitchFamily="34" charset="0"/>
            </a:endParaRPr>
          </a:p>
        </p:txBody>
      </p:sp>
      <p:pic>
        <p:nvPicPr>
          <p:cNvPr id="238" name="Graphic 237" descr="Merger with solid fill"/>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rot="10800000">
            <a:off x="5284459" y="2751693"/>
            <a:ext cx="914400" cy="914400"/>
          </a:xfrm>
          <a:prstGeom prst="rect">
            <a:avLst/>
          </a:prstGeom>
        </p:spPr>
      </p:pic>
      <p:pic>
        <p:nvPicPr>
          <p:cNvPr id="239" name="Graphic 238" descr="Fork In Road with solid fill"/>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1611725" y="2776828"/>
            <a:ext cx="740628" cy="740628"/>
          </a:xfrm>
          <a:prstGeom prst="rect">
            <a:avLst/>
          </a:prstGeom>
        </p:spPr>
      </p:pic>
      <p:sp>
        <p:nvSpPr>
          <p:cNvPr id="240" name="TextBox 239"/>
          <p:cNvSpPr txBox="1"/>
          <p:nvPr/>
        </p:nvSpPr>
        <p:spPr>
          <a:xfrm>
            <a:off x="1748490" y="2340395"/>
            <a:ext cx="1122911" cy="184666"/>
          </a:xfrm>
          <a:prstGeom prst="rect">
            <a:avLst/>
          </a:prstGeom>
          <a:noFill/>
        </p:spPr>
        <p:txBody>
          <a:bodyPr wrap="square" lIns="0" tIns="0" rIns="0" bIns="0" rtlCol="0" anchor="ctr" anchorCtr="0">
            <a:spAutoFit/>
          </a:bodyPr>
          <a:lstStyle/>
          <a:p>
            <a:pPr algn="ctr" defTabSz="914400">
              <a:defRPr/>
            </a:pPr>
            <a:r>
              <a:rPr lang="en-US" sz="1200" b="1" kern="0" dirty="0">
                <a:solidFill>
                  <a:schemeClr val="accent2"/>
                </a:solidFill>
                <a:effectLst>
                  <a:glow>
                    <a:srgbClr val="000000"/>
                  </a:glow>
                </a:effectLst>
                <a:cs typeface="Arial" panose="020B0604020202020204" pitchFamily="34" charset="0"/>
              </a:rPr>
              <a:t>Efgartigimod</a:t>
            </a:r>
            <a:endParaRPr lang="en-US" sz="1200" b="1" kern="0" dirty="0">
              <a:solidFill>
                <a:schemeClr val="accent2"/>
              </a:solidFill>
              <a:effectLst>
                <a:glow>
                  <a:srgbClr val="000000"/>
                </a:glow>
              </a:effectLst>
              <a:cs typeface="Arial" panose="020B0604020202020204" pitchFamily="34" charset="0"/>
            </a:endParaRPr>
          </a:p>
        </p:txBody>
      </p:sp>
      <p:sp>
        <p:nvSpPr>
          <p:cNvPr id="241" name="TextBox 240"/>
          <p:cNvSpPr txBox="1"/>
          <p:nvPr/>
        </p:nvSpPr>
        <p:spPr>
          <a:xfrm>
            <a:off x="1734828" y="3597894"/>
            <a:ext cx="949534" cy="184666"/>
          </a:xfrm>
          <a:prstGeom prst="rect">
            <a:avLst/>
          </a:prstGeom>
          <a:noFill/>
        </p:spPr>
        <p:txBody>
          <a:bodyPr wrap="square" lIns="0" tIns="0" rIns="0" bIns="0" rtlCol="0" anchor="ctr" anchorCtr="0">
            <a:spAutoFit/>
          </a:bodyPr>
          <a:lstStyle/>
          <a:p>
            <a:pPr algn="r" defTabSz="914400">
              <a:defRPr/>
            </a:pPr>
            <a:r>
              <a:rPr lang="en-US" sz="1200" b="1" kern="0" dirty="0">
                <a:solidFill>
                  <a:prstClr val="white">
                    <a:lumMod val="50000"/>
                  </a:prstClr>
                </a:solidFill>
                <a:effectLst>
                  <a:glow>
                    <a:srgbClr val="000000"/>
                  </a:glow>
                </a:effectLst>
                <a:cs typeface="Arial" panose="020B0604020202020204" pitchFamily="34" charset="0"/>
              </a:rPr>
              <a:t>Placebo</a:t>
            </a:r>
            <a:endParaRPr lang="en-US" sz="1200" b="1" kern="0" dirty="0">
              <a:solidFill>
                <a:prstClr val="white">
                  <a:lumMod val="50000"/>
                </a:prstClr>
              </a:solidFill>
              <a:effectLst>
                <a:glow>
                  <a:srgbClr val="000000"/>
                </a:glow>
              </a:effectLst>
              <a:cs typeface="Arial" panose="020B0604020202020204" pitchFamily="34" charset="0"/>
            </a:endParaRPr>
          </a:p>
        </p:txBody>
      </p:sp>
      <p:sp>
        <p:nvSpPr>
          <p:cNvPr id="242" name="TextBox 241"/>
          <p:cNvSpPr txBox="1"/>
          <p:nvPr/>
        </p:nvSpPr>
        <p:spPr>
          <a:xfrm>
            <a:off x="2072159" y="3063583"/>
            <a:ext cx="392211" cy="169277"/>
          </a:xfrm>
          <a:prstGeom prst="rect">
            <a:avLst/>
          </a:prstGeom>
          <a:noFill/>
        </p:spPr>
        <p:txBody>
          <a:bodyPr wrap="square" lIns="0" tIns="0" rIns="0" bIns="0" rtlCol="0" anchor="ctr" anchorCtr="0">
            <a:spAutoFit/>
          </a:bodyPr>
          <a:lstStyle/>
          <a:p>
            <a:pPr algn="ctr" defTabSz="914400">
              <a:defRPr/>
            </a:pPr>
            <a:r>
              <a:rPr lang="en-US" sz="1100" b="1" kern="0" dirty="0">
                <a:solidFill>
                  <a:prstClr val="black"/>
                </a:solidFill>
                <a:effectLst>
                  <a:glow>
                    <a:srgbClr val="000000"/>
                  </a:glow>
                </a:effectLst>
                <a:cs typeface="Arial" panose="020B0604020202020204" pitchFamily="34" charset="0"/>
              </a:rPr>
              <a:t>1:1</a:t>
            </a:r>
            <a:endParaRPr lang="en-US" sz="1100" b="1" kern="0" dirty="0">
              <a:solidFill>
                <a:prstClr val="black"/>
              </a:solidFill>
              <a:effectLst>
                <a:glow>
                  <a:srgbClr val="000000"/>
                </a:glow>
              </a:effectLst>
              <a:cs typeface="Arial" panose="020B0604020202020204" pitchFamily="34" charset="0"/>
            </a:endParaRPr>
          </a:p>
        </p:txBody>
      </p:sp>
      <p:sp>
        <p:nvSpPr>
          <p:cNvPr id="249" name="Arrow: Right 92"/>
          <p:cNvSpPr/>
          <p:nvPr/>
        </p:nvSpPr>
        <p:spPr>
          <a:xfrm>
            <a:off x="6172789" y="2978519"/>
            <a:ext cx="818364" cy="407061"/>
          </a:xfrm>
          <a:prstGeom prst="rightArrow">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Arial" panose="020B0604020202020204" pitchFamily="34" charset="0"/>
            </a:endParaRPr>
          </a:p>
        </p:txBody>
      </p:sp>
      <p:sp>
        <p:nvSpPr>
          <p:cNvPr id="255" name="Arrow: Right 92"/>
          <p:cNvSpPr/>
          <p:nvPr/>
        </p:nvSpPr>
        <p:spPr>
          <a:xfrm>
            <a:off x="7579706" y="2992968"/>
            <a:ext cx="818364" cy="407061"/>
          </a:xfrm>
          <a:prstGeom prst="rightArrow">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Arial" panose="020B0604020202020204" pitchFamily="34" charset="0"/>
            </a:endParaRPr>
          </a:p>
        </p:txBody>
      </p:sp>
      <p:sp>
        <p:nvSpPr>
          <p:cNvPr id="267" name="Arrow: Right 92"/>
          <p:cNvSpPr/>
          <p:nvPr/>
        </p:nvSpPr>
        <p:spPr>
          <a:xfrm>
            <a:off x="9210539" y="2978519"/>
            <a:ext cx="818364" cy="407061"/>
          </a:xfrm>
          <a:prstGeom prst="rightArrow">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Arial" panose="020B0604020202020204" pitchFamily="34" charset="0"/>
            </a:endParaRPr>
          </a:p>
        </p:txBody>
      </p:sp>
      <p:sp>
        <p:nvSpPr>
          <p:cNvPr id="273" name="Arrow: Right 92"/>
          <p:cNvSpPr/>
          <p:nvPr/>
        </p:nvSpPr>
        <p:spPr>
          <a:xfrm>
            <a:off x="10617456" y="2992968"/>
            <a:ext cx="818364" cy="407061"/>
          </a:xfrm>
          <a:prstGeom prst="rightArrow">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Arial" panose="020B0604020202020204" pitchFamily="34" charset="0"/>
            </a:endParaRPr>
          </a:p>
        </p:txBody>
      </p:sp>
      <p:sp>
        <p:nvSpPr>
          <p:cNvPr id="281" name="TextBox 280"/>
          <p:cNvSpPr txBox="1"/>
          <p:nvPr/>
        </p:nvSpPr>
        <p:spPr>
          <a:xfrm>
            <a:off x="5599965" y="3310702"/>
            <a:ext cx="482503" cy="215444"/>
          </a:xfrm>
          <a:prstGeom prst="rect">
            <a:avLst/>
          </a:prstGeom>
          <a:solidFill>
            <a:sysClr val="window" lastClr="FFFFFF"/>
          </a:solidFill>
        </p:spPr>
        <p:txBody>
          <a:bodyPr wrap="none" lIns="0" tIns="0" rIns="0" bIns="0"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400" b="1" i="0" u="none" strike="noStrike" kern="0" cap="none" spc="0" normalizeH="0" baseline="0" noProof="0" dirty="0">
                <a:ln>
                  <a:noFill/>
                </a:ln>
                <a:solidFill>
                  <a:prstClr val="black"/>
                </a:solidFill>
                <a:effectLst>
                  <a:glow>
                    <a:srgbClr val="000000"/>
                  </a:glow>
                </a:effectLst>
                <a:uLnTx/>
                <a:uFillTx/>
                <a:cs typeface="Arial" panose="020B0604020202020204" pitchFamily="34" charset="0"/>
              </a:rPr>
              <a:t>N=151</a:t>
            </a:r>
            <a:endParaRPr kumimoji="0" lang="en-US" sz="1400" b="1" i="0" u="none" strike="noStrike" kern="0" cap="none" spc="0" normalizeH="0" baseline="0" noProof="0" dirty="0">
              <a:ln>
                <a:noFill/>
              </a:ln>
              <a:solidFill>
                <a:prstClr val="black"/>
              </a:solidFill>
              <a:effectLst>
                <a:glow>
                  <a:srgbClr val="000000"/>
                </a:glow>
              </a:effectLst>
              <a:uLnTx/>
              <a:uFillTx/>
              <a:cs typeface="Arial" panose="020B0604020202020204" pitchFamily="34" charset="0"/>
            </a:endParaRPr>
          </a:p>
        </p:txBody>
      </p:sp>
      <p:sp>
        <p:nvSpPr>
          <p:cNvPr id="282" name="TextBox 281"/>
          <p:cNvSpPr txBox="1"/>
          <p:nvPr/>
        </p:nvSpPr>
        <p:spPr>
          <a:xfrm>
            <a:off x="6078501" y="2189729"/>
            <a:ext cx="2915740" cy="307777"/>
          </a:xfrm>
          <a:prstGeom prst="rect">
            <a:avLst/>
          </a:prstGeom>
          <a:noFill/>
        </p:spPr>
        <p:txBody>
          <a:bodyPr wrap="square" rtlCol="0">
            <a:spAutoFit/>
          </a:bodyPr>
          <a:lstStyle/>
          <a:p>
            <a:pPr algn="ctr">
              <a:spcBef>
                <a:spcPts val="300"/>
              </a:spcBef>
              <a:spcAft>
                <a:spcPts val="300"/>
              </a:spcAft>
              <a:defRPr/>
            </a:pPr>
            <a:r>
              <a:rPr lang="en-US" sz="1400" i="1" kern="0" dirty="0">
                <a:solidFill>
                  <a:prstClr val="black"/>
                </a:solidFill>
                <a:effectLst>
                  <a:glow>
                    <a:srgbClr val="000000"/>
                  </a:glow>
                </a:effectLst>
                <a:cs typeface="Arial" panose="020B0604020202020204" pitchFamily="34" charset="0"/>
              </a:rPr>
              <a:t>Part A (1 y)</a:t>
            </a:r>
            <a:endParaRPr lang="fr-FR" sz="1400" i="1" kern="0" dirty="0">
              <a:solidFill>
                <a:prstClr val="black"/>
              </a:solidFill>
              <a:effectLst>
                <a:glow>
                  <a:srgbClr val="000000"/>
                </a:glow>
              </a:effectLst>
              <a:cs typeface="Arial" panose="020B0604020202020204" pitchFamily="34" charset="0"/>
            </a:endParaRPr>
          </a:p>
        </p:txBody>
      </p:sp>
      <p:sp>
        <p:nvSpPr>
          <p:cNvPr id="285" name="TextBox 284"/>
          <p:cNvSpPr txBox="1"/>
          <p:nvPr/>
        </p:nvSpPr>
        <p:spPr>
          <a:xfrm>
            <a:off x="8771866" y="2189729"/>
            <a:ext cx="2915740" cy="307777"/>
          </a:xfrm>
          <a:prstGeom prst="rect">
            <a:avLst/>
          </a:prstGeom>
          <a:noFill/>
        </p:spPr>
        <p:txBody>
          <a:bodyPr wrap="square" rtlCol="0">
            <a:spAutoFit/>
          </a:bodyPr>
          <a:lstStyle/>
          <a:p>
            <a:pPr algn="ctr">
              <a:spcBef>
                <a:spcPts val="300"/>
              </a:spcBef>
              <a:spcAft>
                <a:spcPts val="300"/>
              </a:spcAft>
              <a:defRPr/>
            </a:pPr>
            <a:r>
              <a:rPr lang="en-US" sz="1400" i="1" kern="0" dirty="0">
                <a:solidFill>
                  <a:prstClr val="black"/>
                </a:solidFill>
                <a:effectLst>
                  <a:glow>
                    <a:srgbClr val="000000"/>
                  </a:glow>
                </a:effectLst>
                <a:cs typeface="Arial" panose="020B0604020202020204" pitchFamily="34" charset="0"/>
              </a:rPr>
              <a:t>Part B (2 y)</a:t>
            </a:r>
            <a:endParaRPr lang="fr-FR" sz="1400" i="1" kern="0" dirty="0">
              <a:solidFill>
                <a:prstClr val="black"/>
              </a:solidFill>
              <a:effectLst>
                <a:glow>
                  <a:srgbClr val="000000"/>
                </a:glow>
              </a:effectLst>
              <a:cs typeface="Arial" panose="020B0604020202020204" pitchFamily="34" charset="0"/>
            </a:endParaRPr>
          </a:p>
        </p:txBody>
      </p:sp>
      <p:sp>
        <p:nvSpPr>
          <p:cNvPr id="286" name="Rectangle: Rounded Corners 285"/>
          <p:cNvSpPr/>
          <p:nvPr/>
        </p:nvSpPr>
        <p:spPr>
          <a:xfrm>
            <a:off x="98033" y="1536699"/>
            <a:ext cx="1709384" cy="3085183"/>
          </a:xfrm>
          <a:prstGeom prst="roundRect">
            <a:avLst/>
          </a:prstGeom>
          <a:noFill/>
          <a:ln w="1079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chemeClr val="tx2"/>
              </a:solidFill>
              <a:effectLst/>
              <a:uLnTx/>
              <a:uFillTx/>
              <a:ea typeface="+mn-ea"/>
              <a:cs typeface="+mn-cs"/>
            </a:endParaRPr>
          </a:p>
        </p:txBody>
      </p:sp>
      <p:sp>
        <p:nvSpPr>
          <p:cNvPr id="3" name="Rectangle 2"/>
          <p:cNvSpPr/>
          <p:nvPr/>
        </p:nvSpPr>
        <p:spPr>
          <a:xfrm>
            <a:off x="9647976" y="4231365"/>
            <a:ext cx="2270175" cy="14006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p:cNvSpPr txBox="1"/>
          <p:nvPr/>
        </p:nvSpPr>
        <p:spPr>
          <a:xfrm>
            <a:off x="9640623" y="4270029"/>
            <a:ext cx="2435432" cy="461665"/>
          </a:xfrm>
          <a:prstGeom prst="rect">
            <a:avLst/>
          </a:prstGeom>
          <a:noFill/>
        </p:spPr>
        <p:txBody>
          <a:bodyPr wrap="square" rtlCol="0" anchor="ctr">
            <a:spAutoFit/>
          </a:bodyPr>
          <a:lstStyle/>
          <a:p>
            <a:pPr defTabSz="914400">
              <a:spcBef>
                <a:spcPts val="400"/>
              </a:spcBef>
              <a:spcAft>
                <a:spcPts val="400"/>
              </a:spcAft>
              <a:defRPr/>
            </a:pPr>
            <a:r>
              <a:rPr lang="en-US" sz="1200" kern="0" dirty="0">
                <a:effectLst>
                  <a:glow>
                    <a:srgbClr val="000000"/>
                  </a:glow>
                </a:effectLst>
                <a:cs typeface="Arial" panose="020B0604020202020204" pitchFamily="34" charset="0"/>
              </a:rPr>
              <a:t>Arrows indicate treatment periods of 4 infusions at weekly intervals</a:t>
            </a:r>
            <a:endParaRPr lang="en-US" sz="1200" kern="0" dirty="0">
              <a:effectLst>
                <a:glow>
                  <a:srgbClr val="000000"/>
                </a:glow>
              </a:effectLst>
              <a:cs typeface="Arial" panose="020B0604020202020204" pitchFamily="34" charset="0"/>
            </a:endParaRPr>
          </a:p>
        </p:txBody>
      </p:sp>
      <p:sp>
        <p:nvSpPr>
          <p:cNvPr id="99" name="Left Bracket 98"/>
          <p:cNvSpPr/>
          <p:nvPr/>
        </p:nvSpPr>
        <p:spPr>
          <a:xfrm rot="16200000">
            <a:off x="4783253" y="4269384"/>
            <a:ext cx="45719" cy="1344166"/>
          </a:xfrm>
          <a:prstGeom prst="leftBracket">
            <a:avLst/>
          </a:prstGeom>
          <a:noFill/>
          <a:ln w="28575" cap="flat" cmpd="sng" algn="ctr">
            <a:solidFill>
              <a:schemeClr val="accent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00" name="TextBox 99"/>
          <p:cNvSpPr txBox="1"/>
          <p:nvPr/>
        </p:nvSpPr>
        <p:spPr>
          <a:xfrm>
            <a:off x="3673248" y="4973036"/>
            <a:ext cx="2265727" cy="584775"/>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600" b="1" i="0" u="none" strike="noStrike" kern="0" cap="none" spc="0" normalizeH="0" baseline="0" noProof="0" dirty="0">
                <a:ln>
                  <a:noFill/>
                </a:ln>
                <a:solidFill>
                  <a:schemeClr val="accent2"/>
                </a:solidFill>
                <a:effectLst>
                  <a:glow>
                    <a:srgbClr val="000000"/>
                  </a:glow>
                </a:effectLst>
                <a:uLnTx/>
                <a:uFillTx/>
                <a:cs typeface="Arial" panose="020B0604020202020204" pitchFamily="34" charset="0"/>
              </a:rPr>
              <a:t>Subsequent treatment cycle(s) if required</a:t>
            </a:r>
            <a:r>
              <a:rPr lang="en-US" sz="1600" b="1" kern="0" baseline="30000" dirty="0">
                <a:solidFill>
                  <a:schemeClr val="accent2"/>
                </a:solidFill>
                <a:effectLst>
                  <a:glow>
                    <a:srgbClr val="000000"/>
                  </a:glow>
                </a:effectLst>
                <a:cs typeface="Arial" panose="020B0604020202020204" pitchFamily="34" charset="0"/>
              </a:rPr>
              <a:t>c</a:t>
            </a:r>
            <a:endParaRPr kumimoji="0" lang="en-US" sz="2800" b="1" i="0" u="none" strike="noStrike" kern="0" cap="none" spc="0" normalizeH="0" baseline="0" noProof="0" dirty="0">
              <a:ln>
                <a:noFill/>
              </a:ln>
              <a:solidFill>
                <a:schemeClr val="accent2"/>
              </a:solidFill>
              <a:effectLst/>
              <a:uLnTx/>
              <a:uFillTx/>
            </a:endParaRPr>
          </a:p>
        </p:txBody>
      </p:sp>
      <p:sp>
        <p:nvSpPr>
          <p:cNvPr id="107" name="Arrow: Right 92"/>
          <p:cNvSpPr/>
          <p:nvPr/>
        </p:nvSpPr>
        <p:spPr>
          <a:xfrm flipV="1">
            <a:off x="11018219" y="5185840"/>
            <a:ext cx="818364" cy="407061"/>
          </a:xfrm>
          <a:prstGeom prst="rightArrow">
            <a:avLst/>
          </a:prstGeom>
          <a:solidFill>
            <a:srgbClr val="72727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Arial" panose="020B0604020202020204" pitchFamily="34" charset="0"/>
            </a:endParaRPr>
          </a:p>
        </p:txBody>
      </p:sp>
      <p:sp>
        <p:nvSpPr>
          <p:cNvPr id="108" name="Arrow: Right 92"/>
          <p:cNvSpPr/>
          <p:nvPr/>
        </p:nvSpPr>
        <p:spPr>
          <a:xfrm>
            <a:off x="9864185" y="5162759"/>
            <a:ext cx="818364" cy="407061"/>
          </a:xfrm>
          <a:prstGeom prst="rightArrow">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cs typeface="Arial" panose="020B0604020202020204" pitchFamily="34" charset="0"/>
            </a:endParaRPr>
          </a:p>
        </p:txBody>
      </p:sp>
      <p:sp>
        <p:nvSpPr>
          <p:cNvPr id="109" name="TextBox 108"/>
          <p:cNvSpPr txBox="1"/>
          <p:nvPr/>
        </p:nvSpPr>
        <p:spPr>
          <a:xfrm>
            <a:off x="6070445" y="2818533"/>
            <a:ext cx="1107266" cy="184666"/>
          </a:xfrm>
          <a:prstGeom prst="rect">
            <a:avLst/>
          </a:prstGeom>
          <a:noFill/>
        </p:spPr>
        <p:txBody>
          <a:bodyPr wrap="square" lIns="0" tIns="0" rIns="0" bIns="0" rtlCol="0" anchor="ctr" anchorCtr="0">
            <a:spAutoFit/>
          </a:bodyPr>
          <a:lstStyle/>
          <a:p>
            <a:pPr algn="ctr" defTabSz="914400">
              <a:defRPr/>
            </a:pPr>
            <a:r>
              <a:rPr lang="en-US" sz="1200" b="1" kern="0" dirty="0">
                <a:solidFill>
                  <a:schemeClr val="accent2"/>
                </a:solidFill>
                <a:effectLst>
                  <a:glow>
                    <a:srgbClr val="000000"/>
                  </a:glow>
                </a:effectLst>
                <a:cs typeface="Arial" panose="020B0604020202020204" pitchFamily="34" charset="0"/>
              </a:rPr>
              <a:t>Efgartigimod</a:t>
            </a:r>
            <a:endParaRPr lang="en-US" sz="1200" b="1" kern="0" dirty="0">
              <a:solidFill>
                <a:schemeClr val="accent2"/>
              </a:solidFill>
              <a:effectLst>
                <a:glow>
                  <a:srgbClr val="000000"/>
                </a:glow>
              </a:effectLst>
              <a:cs typeface="Arial" panose="020B0604020202020204" pitchFamily="34" charset="0"/>
            </a:endParaRPr>
          </a:p>
        </p:txBody>
      </p:sp>
      <p:sp>
        <p:nvSpPr>
          <p:cNvPr id="110" name="TextBox 109"/>
          <p:cNvSpPr txBox="1"/>
          <p:nvPr/>
        </p:nvSpPr>
        <p:spPr>
          <a:xfrm>
            <a:off x="9130963" y="2818533"/>
            <a:ext cx="1205169" cy="184666"/>
          </a:xfrm>
          <a:prstGeom prst="rect">
            <a:avLst/>
          </a:prstGeom>
          <a:noFill/>
        </p:spPr>
        <p:txBody>
          <a:bodyPr wrap="square" lIns="0" tIns="0" rIns="0" bIns="0" rtlCol="0" anchor="ctr" anchorCtr="0">
            <a:spAutoFit/>
          </a:bodyPr>
          <a:lstStyle/>
          <a:p>
            <a:pPr algn="ctr" defTabSz="914400">
              <a:defRPr/>
            </a:pPr>
            <a:r>
              <a:rPr lang="en-US" sz="1200" b="1" kern="0" dirty="0">
                <a:solidFill>
                  <a:schemeClr val="accent2"/>
                </a:solidFill>
                <a:effectLst>
                  <a:glow>
                    <a:srgbClr val="000000"/>
                  </a:glow>
                </a:effectLst>
                <a:cs typeface="Arial" panose="020B0604020202020204" pitchFamily="34" charset="0"/>
              </a:rPr>
              <a:t>Efgartigimod</a:t>
            </a:r>
            <a:endParaRPr lang="en-US" sz="1200" b="1" kern="0" dirty="0">
              <a:solidFill>
                <a:schemeClr val="accent2"/>
              </a:solidFill>
              <a:effectLst>
                <a:glow>
                  <a:srgbClr val="000000"/>
                </a:glow>
              </a:effectLst>
              <a:cs typeface="Arial" panose="020B0604020202020204" pitchFamily="34" charset="0"/>
            </a:endParaRPr>
          </a:p>
        </p:txBody>
      </p:sp>
      <p:sp>
        <p:nvSpPr>
          <p:cNvPr id="54" name="TextBox 53"/>
          <p:cNvSpPr txBox="1"/>
          <p:nvPr/>
        </p:nvSpPr>
        <p:spPr>
          <a:xfrm>
            <a:off x="1520682" y="2865718"/>
            <a:ext cx="482504" cy="215444"/>
          </a:xfrm>
          <a:prstGeom prst="rect">
            <a:avLst/>
          </a:prstGeom>
          <a:solidFill>
            <a:sysClr val="window" lastClr="FFFFFF"/>
          </a:solidFill>
        </p:spPr>
        <p:txBody>
          <a:bodyPr wrap="none" lIns="0" tIns="0" rIns="0" bIns="0"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400" b="1" i="0" u="none" strike="noStrike" kern="0" cap="none" spc="0" normalizeH="0" baseline="0" noProof="0" dirty="0">
                <a:ln>
                  <a:noFill/>
                </a:ln>
                <a:solidFill>
                  <a:prstClr val="black"/>
                </a:solidFill>
                <a:effectLst>
                  <a:glow>
                    <a:srgbClr val="000000"/>
                  </a:glow>
                </a:effectLst>
                <a:uLnTx/>
                <a:uFillTx/>
                <a:cs typeface="Arial" panose="020B0604020202020204" pitchFamily="34" charset="0"/>
              </a:rPr>
              <a:t>N=167</a:t>
            </a:r>
            <a:endParaRPr kumimoji="0" lang="en-US" sz="1400" b="1" i="0" u="none" strike="noStrike" kern="0" cap="none" spc="0" normalizeH="0" baseline="0" noProof="0" dirty="0">
              <a:ln>
                <a:noFill/>
              </a:ln>
              <a:solidFill>
                <a:prstClr val="black"/>
              </a:solidFill>
              <a:effectLst>
                <a:glow>
                  <a:srgbClr val="000000"/>
                </a:glow>
              </a:effectLst>
              <a:uLnTx/>
              <a:uFillTx/>
              <a:cs typeface="Arial" panose="020B0604020202020204" pitchFamily="34" charset="0"/>
            </a:endParaRPr>
          </a:p>
        </p:txBody>
      </p:sp>
      <p:sp>
        <p:nvSpPr>
          <p:cNvPr id="55" name="TextBox 54"/>
          <p:cNvSpPr txBox="1"/>
          <p:nvPr/>
        </p:nvSpPr>
        <p:spPr>
          <a:xfrm>
            <a:off x="2374695" y="2529102"/>
            <a:ext cx="317395" cy="184666"/>
          </a:xfrm>
          <a:prstGeom prst="rect">
            <a:avLst/>
          </a:prstGeom>
          <a:solidFill>
            <a:sysClr val="window" lastClr="FFFFFF"/>
          </a:solidFill>
        </p:spPr>
        <p:txBody>
          <a:bodyPr wrap="none" lIns="0" tIns="0" rIns="0" bIns="0"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lang="en-US" sz="1200" b="1" kern="0" dirty="0">
                <a:solidFill>
                  <a:schemeClr val="accent2"/>
                </a:solidFill>
                <a:effectLst>
                  <a:glow>
                    <a:srgbClr val="000000"/>
                  </a:glow>
                </a:effectLst>
                <a:cs typeface="Arial" panose="020B0604020202020204" pitchFamily="34" charset="0"/>
              </a:rPr>
              <a:t>n=84</a:t>
            </a:r>
            <a:endParaRPr lang="en-US" sz="1200" b="1" kern="0" dirty="0">
              <a:solidFill>
                <a:schemeClr val="accent2"/>
              </a:solidFill>
              <a:effectLst>
                <a:glow>
                  <a:srgbClr val="000000"/>
                </a:glow>
              </a:effectLst>
              <a:cs typeface="Arial" panose="020B0604020202020204" pitchFamily="34" charset="0"/>
            </a:endParaRPr>
          </a:p>
        </p:txBody>
      </p:sp>
      <p:sp>
        <p:nvSpPr>
          <p:cNvPr id="56" name="TextBox 55"/>
          <p:cNvSpPr txBox="1"/>
          <p:nvPr/>
        </p:nvSpPr>
        <p:spPr>
          <a:xfrm>
            <a:off x="2374695" y="3779754"/>
            <a:ext cx="317395" cy="184666"/>
          </a:xfrm>
          <a:prstGeom prst="rect">
            <a:avLst/>
          </a:prstGeom>
          <a:solidFill>
            <a:sysClr val="window" lastClr="FFFFFF"/>
          </a:solidFill>
        </p:spPr>
        <p:txBody>
          <a:bodyPr wrap="none" lIns="0" tIns="0" rIns="0" bIns="0"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lang="en-US" sz="1200" b="1" kern="0" dirty="0">
                <a:solidFill>
                  <a:prstClr val="white">
                    <a:lumMod val="50000"/>
                  </a:prstClr>
                </a:solidFill>
                <a:effectLst>
                  <a:glow>
                    <a:srgbClr val="000000"/>
                  </a:glow>
                </a:effectLst>
                <a:cs typeface="Arial" panose="020B0604020202020204" pitchFamily="34" charset="0"/>
              </a:rPr>
              <a:t>n=83</a:t>
            </a:r>
            <a:endParaRPr lang="en-US" sz="1200" b="1" kern="0" dirty="0">
              <a:solidFill>
                <a:prstClr val="white">
                  <a:lumMod val="50000"/>
                </a:prstClr>
              </a:solidFill>
              <a:effectLst>
                <a:glow>
                  <a:srgbClr val="000000"/>
                </a:glow>
              </a:effectLst>
              <a:cs typeface="Arial" panose="020B0604020202020204" pitchFamily="34" charset="0"/>
            </a:endParaRPr>
          </a:p>
        </p:txBody>
      </p:sp>
      <p:sp>
        <p:nvSpPr>
          <p:cNvPr id="57" name="TextBox 56"/>
          <p:cNvSpPr txBox="1"/>
          <p:nvPr/>
        </p:nvSpPr>
        <p:spPr>
          <a:xfrm>
            <a:off x="9733014" y="4830458"/>
            <a:ext cx="1038583" cy="369332"/>
          </a:xfrm>
          <a:prstGeom prst="rect">
            <a:avLst/>
          </a:prstGeom>
          <a:noFill/>
        </p:spPr>
        <p:txBody>
          <a:bodyPr wrap="square" lIns="0" tIns="0" rIns="0" bIns="0" rtlCol="0" anchor="ctr" anchorCtr="0">
            <a:spAutoFit/>
          </a:bodyPr>
          <a:lstStyle/>
          <a:p>
            <a:pPr algn="ctr" defTabSz="914400">
              <a:defRPr/>
            </a:pPr>
            <a:r>
              <a:rPr lang="en-US" sz="1200" b="1" kern="0" dirty="0">
                <a:solidFill>
                  <a:schemeClr val="accent2"/>
                </a:solidFill>
                <a:effectLst>
                  <a:glow>
                    <a:srgbClr val="000000"/>
                  </a:glow>
                </a:effectLst>
                <a:cs typeface="Arial" panose="020B0604020202020204" pitchFamily="34" charset="0"/>
              </a:rPr>
              <a:t>Efgartigimod </a:t>
            </a:r>
            <a:br>
              <a:rPr lang="en-US" sz="1200" b="1" kern="0" dirty="0">
                <a:solidFill>
                  <a:schemeClr val="accent2"/>
                </a:solidFill>
                <a:effectLst>
                  <a:glow>
                    <a:srgbClr val="000000"/>
                  </a:glow>
                </a:effectLst>
                <a:cs typeface="Arial" panose="020B0604020202020204" pitchFamily="34" charset="0"/>
              </a:rPr>
            </a:br>
            <a:r>
              <a:rPr lang="en-US" sz="1200" kern="0" dirty="0">
                <a:solidFill>
                  <a:schemeClr val="accent2"/>
                </a:solidFill>
                <a:effectLst>
                  <a:glow>
                    <a:srgbClr val="000000"/>
                  </a:glow>
                </a:effectLst>
                <a:cs typeface="Arial" panose="020B0604020202020204" pitchFamily="34" charset="0"/>
              </a:rPr>
              <a:t>10 mg/kg IV</a:t>
            </a:r>
            <a:endParaRPr lang="en-US" sz="1200" kern="0" dirty="0">
              <a:solidFill>
                <a:schemeClr val="accent2"/>
              </a:solidFill>
              <a:effectLst>
                <a:glow>
                  <a:srgbClr val="000000"/>
                </a:glow>
              </a:effectLst>
              <a:cs typeface="Arial" panose="020B0604020202020204" pitchFamily="34" charset="0"/>
            </a:endParaRPr>
          </a:p>
        </p:txBody>
      </p:sp>
      <p:sp>
        <p:nvSpPr>
          <p:cNvPr id="58" name="TextBox 57"/>
          <p:cNvSpPr txBox="1"/>
          <p:nvPr/>
        </p:nvSpPr>
        <p:spPr>
          <a:xfrm>
            <a:off x="10853166" y="4908305"/>
            <a:ext cx="949534" cy="184666"/>
          </a:xfrm>
          <a:prstGeom prst="rect">
            <a:avLst/>
          </a:prstGeom>
          <a:noFill/>
        </p:spPr>
        <p:txBody>
          <a:bodyPr wrap="square" lIns="0" tIns="0" rIns="0" bIns="0" rtlCol="0" anchor="ctr" anchorCtr="0">
            <a:spAutoFit/>
          </a:bodyPr>
          <a:lstStyle/>
          <a:p>
            <a:pPr algn="ctr" defTabSz="914400">
              <a:defRPr/>
            </a:pPr>
            <a:r>
              <a:rPr lang="en-US" sz="1200" b="1" kern="0" dirty="0">
                <a:solidFill>
                  <a:prstClr val="white">
                    <a:lumMod val="50000"/>
                  </a:prstClr>
                </a:solidFill>
                <a:effectLst>
                  <a:glow>
                    <a:srgbClr val="000000"/>
                  </a:glow>
                </a:effectLst>
                <a:cs typeface="Arial" panose="020B0604020202020204" pitchFamily="34" charset="0"/>
              </a:rPr>
              <a:t>Placebo</a:t>
            </a:r>
            <a:endParaRPr lang="en-US" sz="1200" b="1" kern="0" dirty="0">
              <a:solidFill>
                <a:prstClr val="white">
                  <a:lumMod val="50000"/>
                </a:prstClr>
              </a:solidFill>
              <a:effectLst>
                <a:glow>
                  <a:srgbClr val="000000"/>
                </a:glow>
              </a:effectLst>
              <a:cs typeface="Arial" panose="020B0604020202020204" pitchFamily="34" charset="0"/>
            </a:endParaRPr>
          </a:p>
        </p:txBody>
      </p:sp>
      <p:sp>
        <p:nvSpPr>
          <p:cNvPr id="60" name="Left Bracket 59"/>
          <p:cNvSpPr/>
          <p:nvPr/>
        </p:nvSpPr>
        <p:spPr>
          <a:xfrm rot="16200000">
            <a:off x="8196273" y="4269384"/>
            <a:ext cx="45719" cy="1344166"/>
          </a:xfrm>
          <a:prstGeom prst="leftBracket">
            <a:avLst/>
          </a:prstGeom>
          <a:noFill/>
          <a:ln w="28575" cap="flat" cmpd="sng" algn="ctr">
            <a:solidFill>
              <a:schemeClr val="accent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62" name="TextBox 61"/>
          <p:cNvSpPr txBox="1"/>
          <p:nvPr/>
        </p:nvSpPr>
        <p:spPr>
          <a:xfrm>
            <a:off x="7086267" y="4973036"/>
            <a:ext cx="2265727" cy="584775"/>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600" b="1" i="0" u="none" strike="noStrike" kern="0" cap="none" spc="0" normalizeH="0" baseline="0" noProof="0" dirty="0">
                <a:ln>
                  <a:noFill/>
                </a:ln>
                <a:solidFill>
                  <a:schemeClr val="accent2"/>
                </a:solidFill>
                <a:effectLst>
                  <a:glow>
                    <a:srgbClr val="000000"/>
                  </a:glow>
                </a:effectLst>
                <a:uLnTx/>
                <a:uFillTx/>
                <a:cs typeface="Arial" panose="020B0604020202020204" pitchFamily="34" charset="0"/>
              </a:rPr>
              <a:t>Subsequent treatment cycle(s) if required</a:t>
            </a:r>
            <a:r>
              <a:rPr lang="en-US" sz="1600" b="1" kern="0" baseline="30000" dirty="0">
                <a:solidFill>
                  <a:schemeClr val="accent2"/>
                </a:solidFill>
                <a:effectLst>
                  <a:glow>
                    <a:srgbClr val="000000"/>
                  </a:glow>
                </a:effectLst>
                <a:cs typeface="Arial" panose="020B0604020202020204" pitchFamily="34" charset="0"/>
              </a:rPr>
              <a:t>c</a:t>
            </a:r>
            <a:endParaRPr kumimoji="0" lang="en-US" sz="2800" b="1" i="0" u="none" strike="noStrike" kern="0" cap="none" spc="0" normalizeH="0" baseline="0" noProof="0" dirty="0">
              <a:ln>
                <a:noFill/>
              </a:ln>
              <a:solidFill>
                <a:schemeClr val="accent2"/>
              </a:solidFill>
              <a:effectLst/>
              <a:uLnTx/>
              <a:uFillTx/>
            </a:endParaRPr>
          </a:p>
        </p:txBody>
      </p:sp>
      <p:sp>
        <p:nvSpPr>
          <p:cNvPr id="63" name="TextBox 62"/>
          <p:cNvSpPr txBox="1"/>
          <p:nvPr/>
        </p:nvSpPr>
        <p:spPr>
          <a:xfrm>
            <a:off x="2059048" y="4359528"/>
            <a:ext cx="3529008" cy="338554"/>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600" i="0" u="none" strike="noStrike" kern="0" cap="none" spc="0" normalizeH="0" baseline="0" noProof="0" dirty="0">
                <a:ln>
                  <a:noFill/>
                </a:ln>
                <a:effectLst>
                  <a:glow>
                    <a:srgbClr val="000000"/>
                  </a:glow>
                </a:effectLst>
                <a:uLnTx/>
                <a:uFillTx/>
                <a:cs typeface="Arial" panose="020B0604020202020204" pitchFamily="34" charset="0"/>
              </a:rPr>
              <a:t>Between treatment cycles</a:t>
            </a:r>
            <a:endParaRPr kumimoji="0" lang="en-US" sz="1600" i="0" u="none" strike="noStrike" kern="0" cap="none" spc="0" normalizeH="0" baseline="0" noProof="0" dirty="0">
              <a:ln>
                <a:noFill/>
              </a:ln>
              <a:effectLst>
                <a:glow>
                  <a:srgbClr val="000000"/>
                </a:glow>
              </a:effectLst>
              <a:uLnTx/>
              <a:uFillTx/>
              <a:cs typeface="Arial" panose="020B0604020202020204" pitchFamily="34" charset="0"/>
            </a:endParaRPr>
          </a:p>
        </p:txBody>
      </p:sp>
      <p:sp>
        <p:nvSpPr>
          <p:cNvPr id="64" name="Left Bracket 63"/>
          <p:cNvSpPr/>
          <p:nvPr/>
        </p:nvSpPr>
        <p:spPr>
          <a:xfrm rot="16200000">
            <a:off x="3815269" y="3786410"/>
            <a:ext cx="45719" cy="702568"/>
          </a:xfrm>
          <a:prstGeom prst="leftBracket">
            <a:avLst/>
          </a:prstGeom>
          <a:noFill/>
          <a:ln w="127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black"/>
              </a:solidFill>
              <a:effectLst/>
              <a:uLnTx/>
              <a:uFillTx/>
              <a:ea typeface="+mn-ea"/>
              <a:cs typeface="+mn-cs"/>
            </a:endParaRPr>
          </a:p>
        </p:txBody>
      </p:sp>
      <p:sp>
        <p:nvSpPr>
          <p:cNvPr id="72" name="TextBox 71"/>
          <p:cNvSpPr txBox="1"/>
          <p:nvPr/>
        </p:nvSpPr>
        <p:spPr>
          <a:xfrm>
            <a:off x="3356461" y="4273945"/>
            <a:ext cx="963333" cy="100636"/>
          </a:xfrm>
          <a:prstGeom prst="rect">
            <a:avLst/>
          </a:prstGeom>
          <a:solidFill>
            <a:schemeClr val="bg1"/>
          </a:solidFill>
        </p:spPr>
        <p:txBody>
          <a:bodyPr wrap="square" lIns="0" tIns="0" rIns="0" bIns="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600" b="1" i="0" u="none" strike="noStrike" kern="0" cap="none" spc="0" normalizeH="0" baseline="0" noProof="0" dirty="0">
                <a:ln>
                  <a:noFill/>
                </a:ln>
                <a:effectLst>
                  <a:glow>
                    <a:srgbClr val="000000"/>
                  </a:glow>
                </a:effectLst>
                <a:uLnTx/>
                <a:uFillTx/>
                <a:cs typeface="Arial" panose="020B0604020202020204" pitchFamily="34" charset="0"/>
              </a:rPr>
              <a:t>≥5 weeks</a:t>
            </a:r>
            <a:endParaRPr kumimoji="0" lang="en-US" sz="1600" b="1" i="0" u="none" strike="noStrike" kern="0" cap="none" spc="0" normalizeH="0" baseline="0" noProof="0" dirty="0">
              <a:ln>
                <a:noFill/>
              </a:ln>
              <a:effectLst>
                <a:glow>
                  <a:srgbClr val="000000"/>
                </a:glow>
              </a:effectLst>
              <a:uLnTx/>
              <a:uFillTx/>
              <a:cs typeface="Arial" panose="020B0604020202020204" pitchFamily="34" charset="0"/>
            </a:endParaRPr>
          </a:p>
        </p:txBody>
      </p:sp>
      <p:sp>
        <p:nvSpPr>
          <p:cNvPr id="65" name="TextBox 64"/>
          <p:cNvSpPr txBox="1"/>
          <p:nvPr/>
        </p:nvSpPr>
        <p:spPr>
          <a:xfrm>
            <a:off x="5543503" y="4359528"/>
            <a:ext cx="3529008" cy="338554"/>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600" i="0" u="none" strike="noStrike" kern="0" cap="none" spc="0" normalizeH="0" baseline="0" noProof="0" dirty="0">
                <a:ln>
                  <a:noFill/>
                </a:ln>
                <a:effectLst>
                  <a:glow>
                    <a:srgbClr val="000000"/>
                  </a:glow>
                </a:effectLst>
                <a:uLnTx/>
                <a:uFillTx/>
                <a:cs typeface="Arial" panose="020B0604020202020204" pitchFamily="34" charset="0"/>
              </a:rPr>
              <a:t>Between treatment cycles</a:t>
            </a:r>
            <a:endParaRPr kumimoji="0" lang="en-US" sz="1600" i="0" u="none" strike="noStrike" kern="0" cap="none" spc="0" normalizeH="0" baseline="0" noProof="0" dirty="0">
              <a:ln>
                <a:noFill/>
              </a:ln>
              <a:effectLst>
                <a:glow>
                  <a:srgbClr val="000000"/>
                </a:glow>
              </a:effectLst>
              <a:uLnTx/>
              <a:uFillTx/>
              <a:cs typeface="Arial" panose="020B0604020202020204" pitchFamily="34" charset="0"/>
            </a:endParaRPr>
          </a:p>
        </p:txBody>
      </p:sp>
      <p:sp>
        <p:nvSpPr>
          <p:cNvPr id="66" name="Left Bracket 65"/>
          <p:cNvSpPr/>
          <p:nvPr/>
        </p:nvSpPr>
        <p:spPr>
          <a:xfrm rot="16200000">
            <a:off x="7299724" y="3786410"/>
            <a:ext cx="45719" cy="702568"/>
          </a:xfrm>
          <a:prstGeom prst="leftBracket">
            <a:avLst/>
          </a:prstGeom>
          <a:noFill/>
          <a:ln w="127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black"/>
              </a:solidFill>
              <a:effectLst/>
              <a:uLnTx/>
              <a:uFillTx/>
              <a:ea typeface="+mn-ea"/>
              <a:cs typeface="+mn-cs"/>
            </a:endParaRPr>
          </a:p>
        </p:txBody>
      </p:sp>
      <p:sp>
        <p:nvSpPr>
          <p:cNvPr id="67" name="TextBox 66"/>
          <p:cNvSpPr txBox="1"/>
          <p:nvPr/>
        </p:nvSpPr>
        <p:spPr>
          <a:xfrm>
            <a:off x="6840916" y="4273945"/>
            <a:ext cx="963333" cy="100636"/>
          </a:xfrm>
          <a:prstGeom prst="rect">
            <a:avLst/>
          </a:prstGeom>
          <a:solidFill>
            <a:schemeClr val="bg1"/>
          </a:solidFill>
        </p:spPr>
        <p:txBody>
          <a:bodyPr wrap="square" lIns="0" tIns="0" rIns="0" bIns="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sz="1600" b="1" i="0" u="none" strike="noStrike" kern="0" cap="none" spc="0" normalizeH="0" baseline="0" noProof="0" dirty="0">
                <a:ln>
                  <a:noFill/>
                </a:ln>
                <a:effectLst>
                  <a:glow>
                    <a:srgbClr val="000000"/>
                  </a:glow>
                </a:effectLst>
                <a:uLnTx/>
                <a:uFillTx/>
                <a:cs typeface="Arial" panose="020B0604020202020204" pitchFamily="34" charset="0"/>
              </a:rPr>
              <a:t>≥4 weeks</a:t>
            </a:r>
            <a:endParaRPr kumimoji="0" lang="en-US" sz="1600" b="1" i="0" u="none" strike="noStrike" kern="0" cap="none" spc="0" normalizeH="0" baseline="0" noProof="0" dirty="0">
              <a:ln>
                <a:noFill/>
              </a:ln>
              <a:effectLst>
                <a:glow>
                  <a:srgbClr val="000000"/>
                </a:glow>
              </a:effectLst>
              <a:uLnTx/>
              <a:uFillTx/>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Text Placeholder 15"/>
          <p:cNvSpPr txBox="1"/>
          <p:nvPr/>
        </p:nvSpPr>
        <p:spPr>
          <a:xfrm>
            <a:off x="374460" y="6447295"/>
            <a:ext cx="10873147" cy="347894"/>
          </a:xfrm>
          <a:prstGeom prst="rect">
            <a:avLst/>
          </a:prstGeom>
        </p:spPr>
        <p:txBody>
          <a:bodyPr vert="horz" lIns="91440" tIns="0" rIns="91440" bIns="45720" rtlCol="0" anchor="b" anchorCtr="0">
            <a:noAutofit/>
          </a:bodyPr>
          <a:lstStyle>
            <a:lvl1pPr marL="0" indent="0" algn="l" defTabSz="914400" rtl="0" eaLnBrk="1" latinLnBrk="0" hangingPunct="1">
              <a:lnSpc>
                <a:spcPct val="90000"/>
              </a:lnSpc>
              <a:spcBef>
                <a:spcPts val="0"/>
              </a:spcBef>
              <a:buFont typeface="Arial" panose="020B0604020202020204" pitchFamily="34" charset="0"/>
              <a:buNone/>
              <a:defRPr sz="1000" kern="1200">
                <a:solidFill>
                  <a:schemeClr val="accent4">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rPr>
              <a:t>AChR-Ab, acetylcholine receptor autoantibody; MG-ADL, Myasthenia Gravis Activities of Daily Living; QMG, Quantitative Myasthenia Gravis; TX, treatment.</a:t>
            </a:r>
            <a:endPar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endParaRPr>
          </a:p>
          <a:p>
            <a:pPr>
              <a:lnSpc>
                <a:spcPct val="100000"/>
              </a:lnSpc>
              <a:defRPr/>
            </a:pPr>
            <a:r>
              <a:rPr kumimoji="0" lang="en-US" sz="1000" b="0" i="0" u="none" strike="noStrike" kern="1200" cap="none" spc="0" normalizeH="0" baseline="30000" noProof="0" dirty="0">
                <a:ln>
                  <a:noFill/>
                </a:ln>
                <a:solidFill>
                  <a:srgbClr val="595A59"/>
                </a:solidFill>
                <a:effectLst/>
                <a:uLnTx/>
                <a:uFillTx/>
                <a:latin typeface="Calibri" panose="020F0502020204030204"/>
                <a:ea typeface="+mn-ea"/>
                <a:cs typeface="+mn-cs"/>
              </a:rPr>
              <a:t>a</a:t>
            </a:r>
            <a:r>
              <a:rPr kumimoji="0" lang="en-US" sz="1000" b="0" i="0" u="none" strike="noStrike" kern="1200" cap="none" spc="0" normalizeH="0" noProof="0" dirty="0">
                <a:ln>
                  <a:noFill/>
                </a:ln>
                <a:solidFill>
                  <a:srgbClr val="595A59"/>
                </a:solidFill>
                <a:effectLst/>
                <a:uLnTx/>
                <a:uFillTx/>
                <a:latin typeface="Calibri" panose="020F0502020204030204"/>
                <a:ea typeface="+mn-ea"/>
                <a:cs typeface="+mn-cs"/>
              </a:rPr>
              <a:t> Only cycles with data out to week 11 are depicted</a:t>
            </a:r>
            <a:endParaRPr kumimoji="0" lang="en-US" sz="1000" b="0" i="0" u="none" strike="noStrike" kern="1200" cap="none" spc="0" normalizeH="0" baseline="30000" noProof="0" dirty="0">
              <a:ln>
                <a:noFill/>
              </a:ln>
              <a:solidFill>
                <a:srgbClr val="595A59"/>
              </a:solidFill>
              <a:effectLst/>
              <a:uLnTx/>
              <a:uFillTx/>
              <a:latin typeface="Calibri" panose="020F0502020204030204"/>
              <a:ea typeface="+mn-ea"/>
              <a:cs typeface="+mn-cs"/>
            </a:endParaRPr>
          </a:p>
        </p:txBody>
      </p:sp>
      <p:sp>
        <p:nvSpPr>
          <p:cNvPr id="428" name="Slide Number Placeholder 4"/>
          <p:cNvSpPr txBox="1"/>
          <p:nvPr/>
        </p:nvSpPr>
        <p:spPr>
          <a:xfrm>
            <a:off x="11187953" y="6356350"/>
            <a:ext cx="664744" cy="365125"/>
          </a:xfrm>
          <a:prstGeom prst="rect">
            <a:avLst/>
          </a:prstGeom>
        </p:spPr>
        <p:txBody>
          <a:bodyPr vert="horz" lIns="91440" tIns="45720" rIns="91440" bIns="45720" rtlCol="0" anchor="ctr"/>
          <a:lstStyle>
            <a:defPPr>
              <a:defRPr lang="en-US"/>
            </a:defPPr>
            <a:lvl1pPr marL="0" algn="r" defTabSz="914400" rtl="0" eaLnBrk="1" latinLnBrk="0" hangingPunct="1">
              <a:defRPr sz="1200" b="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72CE451-38B6-4970-B200-7962877A3A8C}" type="slidenum">
              <a:rPr lang="en-US" smtClean="0"/>
            </a:fld>
            <a:endParaRPr lang="en-US" dirty="0"/>
          </a:p>
        </p:txBody>
      </p:sp>
      <p:sp>
        <p:nvSpPr>
          <p:cNvPr id="4" name="Title 3"/>
          <p:cNvSpPr>
            <a:spLocks noGrp="1"/>
          </p:cNvSpPr>
          <p:nvPr>
            <p:ph type="title"/>
          </p:nvPr>
        </p:nvSpPr>
        <p:spPr/>
        <p:txBody>
          <a:bodyPr>
            <a:normAutofit fontScale="90000"/>
          </a:bodyPr>
          <a:lstStyle/>
          <a:p>
            <a:r>
              <a:rPr lang="en-US" dirty="0"/>
              <a:t>Efgartigimod Demonstrated Repeatable and Sustained Improvement in Both MG-ADL and QMG Over Multiple Cycles</a:t>
            </a:r>
            <a:r>
              <a:rPr lang="en-US" baseline="30000" dirty="0"/>
              <a:t>a</a:t>
            </a:r>
            <a:r>
              <a:rPr lang="en-US" dirty="0"/>
              <a:t> in ADAPT+ </a:t>
            </a:r>
            <a:br>
              <a:rPr lang="en-US" dirty="0"/>
            </a:br>
            <a:r>
              <a:rPr lang="en-US" sz="2200" b="0" i="1" dirty="0"/>
              <a:t>AChR-Ab+ Population</a:t>
            </a:r>
            <a:endParaRPr lang="en-US" dirty="0"/>
          </a:p>
        </p:txBody>
      </p:sp>
      <p:grpSp>
        <p:nvGrpSpPr>
          <p:cNvPr id="2" name="组合 1"/>
          <p:cNvGrpSpPr/>
          <p:nvPr/>
        </p:nvGrpSpPr>
        <p:grpSpPr>
          <a:xfrm>
            <a:off x="564388" y="2281453"/>
            <a:ext cx="5269651" cy="3824860"/>
            <a:chOff x="564388" y="2281453"/>
            <a:chExt cx="5269651" cy="3824860"/>
          </a:xfrm>
        </p:grpSpPr>
        <p:grpSp>
          <p:nvGrpSpPr>
            <p:cNvPr id="630" name="Group 629"/>
            <p:cNvGrpSpPr/>
            <p:nvPr/>
          </p:nvGrpSpPr>
          <p:grpSpPr>
            <a:xfrm>
              <a:off x="1912943" y="2612660"/>
              <a:ext cx="3763418" cy="1589148"/>
              <a:chOff x="1912943" y="2191002"/>
              <a:chExt cx="3763418" cy="1589148"/>
            </a:xfrm>
          </p:grpSpPr>
          <p:sp>
            <p:nvSpPr>
              <p:cNvPr id="631" name="Freeform: Shape 630"/>
              <p:cNvSpPr/>
              <p:nvPr/>
            </p:nvSpPr>
            <p:spPr>
              <a:xfrm>
                <a:off x="1978460" y="2248953"/>
                <a:ext cx="3653812" cy="1416858"/>
              </a:xfrm>
              <a:custGeom>
                <a:avLst/>
                <a:gdLst>
                  <a:gd name="connsiteX0" fmla="*/ 0 w 1578768"/>
                  <a:gd name="connsiteY0" fmla="*/ 0 h 678656"/>
                  <a:gd name="connsiteX1" fmla="*/ 138112 w 1578768"/>
                  <a:gd name="connsiteY1" fmla="*/ 428625 h 678656"/>
                  <a:gd name="connsiteX2" fmla="*/ 288131 w 1578768"/>
                  <a:gd name="connsiteY2" fmla="*/ 595312 h 678656"/>
                  <a:gd name="connsiteX3" fmla="*/ 426243 w 1578768"/>
                  <a:gd name="connsiteY3" fmla="*/ 678656 h 678656"/>
                  <a:gd name="connsiteX4" fmla="*/ 997743 w 1578768"/>
                  <a:gd name="connsiteY4" fmla="*/ 328612 h 678656"/>
                  <a:gd name="connsiteX5" fmla="*/ 1578768 w 1578768"/>
                  <a:gd name="connsiteY5" fmla="*/ 178593 h 678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78768" h="678656">
                    <a:moveTo>
                      <a:pt x="0" y="0"/>
                    </a:moveTo>
                    <a:lnTo>
                      <a:pt x="138112" y="428625"/>
                    </a:lnTo>
                    <a:lnTo>
                      <a:pt x="288131" y="595312"/>
                    </a:lnTo>
                    <a:lnTo>
                      <a:pt x="426243" y="678656"/>
                    </a:lnTo>
                    <a:lnTo>
                      <a:pt x="997743" y="328612"/>
                    </a:lnTo>
                    <a:lnTo>
                      <a:pt x="1578768" y="178593"/>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632" name="Group 631"/>
              <p:cNvGrpSpPr/>
              <p:nvPr/>
            </p:nvGrpSpPr>
            <p:grpSpPr>
              <a:xfrm>
                <a:off x="2256065" y="3044382"/>
                <a:ext cx="115732" cy="208799"/>
                <a:chOff x="1285875" y="1490663"/>
                <a:chExt cx="50006" cy="100012"/>
              </a:xfrm>
            </p:grpSpPr>
            <p:cxnSp>
              <p:nvCxnSpPr>
                <p:cNvPr id="684" name="Straight Connector 683"/>
                <p:cNvCxnSpPr/>
                <p:nvPr/>
              </p:nvCxnSpPr>
              <p:spPr>
                <a:xfrm>
                  <a:off x="1310878" y="1490663"/>
                  <a:ext cx="0" cy="10001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85" name="Straight Connector 684"/>
                <p:cNvCxnSpPr/>
                <p:nvPr/>
              </p:nvCxnSpPr>
              <p:spPr>
                <a:xfrm>
                  <a:off x="1285875" y="1490663"/>
                  <a:ext cx="50006"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86" name="Straight Connector 685"/>
                <p:cNvCxnSpPr/>
                <p:nvPr/>
              </p:nvCxnSpPr>
              <p:spPr>
                <a:xfrm>
                  <a:off x="1285875" y="1588294"/>
                  <a:ext cx="50006" cy="0"/>
                </a:xfrm>
                <a:prstGeom prst="line">
                  <a:avLst/>
                </a:prstGeom>
                <a:ln w="9525"/>
              </p:spPr>
              <p:style>
                <a:lnRef idx="1">
                  <a:schemeClr val="accent1"/>
                </a:lnRef>
                <a:fillRef idx="0">
                  <a:schemeClr val="accent1"/>
                </a:fillRef>
                <a:effectRef idx="0">
                  <a:schemeClr val="accent1"/>
                </a:effectRef>
                <a:fontRef idx="minor">
                  <a:schemeClr val="tx1"/>
                </a:fontRef>
              </p:style>
            </p:cxnSp>
          </p:grpSp>
          <p:sp>
            <p:nvSpPr>
              <p:cNvPr id="633" name="Oval 632"/>
              <p:cNvSpPr/>
              <p:nvPr/>
            </p:nvSpPr>
            <p:spPr>
              <a:xfrm>
                <a:off x="2253309" y="3094093"/>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634" name="Group 633"/>
              <p:cNvGrpSpPr/>
              <p:nvPr/>
            </p:nvGrpSpPr>
            <p:grpSpPr>
              <a:xfrm>
                <a:off x="2592937" y="3387412"/>
                <a:ext cx="115732" cy="208799"/>
                <a:chOff x="1285875" y="1490663"/>
                <a:chExt cx="50006" cy="100012"/>
              </a:xfrm>
            </p:grpSpPr>
            <p:cxnSp>
              <p:nvCxnSpPr>
                <p:cNvPr id="681" name="Straight Connector 680"/>
                <p:cNvCxnSpPr/>
                <p:nvPr/>
              </p:nvCxnSpPr>
              <p:spPr>
                <a:xfrm>
                  <a:off x="1310878" y="1490663"/>
                  <a:ext cx="0" cy="10001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82" name="Straight Connector 681"/>
                <p:cNvCxnSpPr/>
                <p:nvPr/>
              </p:nvCxnSpPr>
              <p:spPr>
                <a:xfrm>
                  <a:off x="1285875" y="1490663"/>
                  <a:ext cx="50006"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83" name="Straight Connector 682"/>
                <p:cNvCxnSpPr/>
                <p:nvPr/>
              </p:nvCxnSpPr>
              <p:spPr>
                <a:xfrm>
                  <a:off x="1285875" y="1588294"/>
                  <a:ext cx="50006" cy="0"/>
                </a:xfrm>
                <a:prstGeom prst="line">
                  <a:avLst/>
                </a:prstGeom>
                <a:ln w="9525"/>
              </p:spPr>
              <p:style>
                <a:lnRef idx="1">
                  <a:schemeClr val="accent1"/>
                </a:lnRef>
                <a:fillRef idx="0">
                  <a:schemeClr val="accent1"/>
                </a:fillRef>
                <a:effectRef idx="0">
                  <a:schemeClr val="accent1"/>
                </a:effectRef>
                <a:fontRef idx="minor">
                  <a:schemeClr val="tx1"/>
                </a:fontRef>
              </p:style>
            </p:cxnSp>
          </p:grpSp>
          <p:sp>
            <p:nvSpPr>
              <p:cNvPr id="635" name="Oval 634"/>
              <p:cNvSpPr/>
              <p:nvPr/>
            </p:nvSpPr>
            <p:spPr>
              <a:xfrm>
                <a:off x="2590181" y="3437124"/>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636" name="Group 635"/>
              <p:cNvGrpSpPr/>
              <p:nvPr/>
            </p:nvGrpSpPr>
            <p:grpSpPr>
              <a:xfrm>
                <a:off x="2910009" y="3576322"/>
                <a:ext cx="115732" cy="203828"/>
                <a:chOff x="1285875" y="1490663"/>
                <a:chExt cx="50006" cy="100012"/>
              </a:xfrm>
            </p:grpSpPr>
            <p:cxnSp>
              <p:nvCxnSpPr>
                <p:cNvPr id="678" name="Straight Connector 677"/>
                <p:cNvCxnSpPr/>
                <p:nvPr/>
              </p:nvCxnSpPr>
              <p:spPr>
                <a:xfrm>
                  <a:off x="1310878" y="1490663"/>
                  <a:ext cx="0" cy="10001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79" name="Straight Connector 678"/>
                <p:cNvCxnSpPr/>
                <p:nvPr/>
              </p:nvCxnSpPr>
              <p:spPr>
                <a:xfrm>
                  <a:off x="1285875" y="1490663"/>
                  <a:ext cx="50006"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80" name="Straight Connector 679"/>
                <p:cNvCxnSpPr/>
                <p:nvPr/>
              </p:nvCxnSpPr>
              <p:spPr>
                <a:xfrm>
                  <a:off x="1285875" y="1588294"/>
                  <a:ext cx="50006" cy="0"/>
                </a:xfrm>
                <a:prstGeom prst="line">
                  <a:avLst/>
                </a:prstGeom>
                <a:ln w="9525"/>
              </p:spPr>
              <p:style>
                <a:lnRef idx="1">
                  <a:schemeClr val="accent1"/>
                </a:lnRef>
                <a:fillRef idx="0">
                  <a:schemeClr val="accent1"/>
                </a:fillRef>
                <a:effectRef idx="0">
                  <a:schemeClr val="accent1"/>
                </a:effectRef>
                <a:fontRef idx="minor">
                  <a:schemeClr val="tx1"/>
                </a:fontRef>
              </p:style>
            </p:cxnSp>
          </p:grpSp>
          <p:sp>
            <p:nvSpPr>
              <p:cNvPr id="637" name="Oval 636"/>
              <p:cNvSpPr/>
              <p:nvPr/>
            </p:nvSpPr>
            <p:spPr>
              <a:xfrm>
                <a:off x="2907253" y="3601180"/>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638" name="Group 637"/>
              <p:cNvGrpSpPr/>
              <p:nvPr/>
            </p:nvGrpSpPr>
            <p:grpSpPr>
              <a:xfrm>
                <a:off x="4248762" y="2825639"/>
                <a:ext cx="115732" cy="208799"/>
                <a:chOff x="1285875" y="1490663"/>
                <a:chExt cx="50006" cy="100012"/>
              </a:xfrm>
            </p:grpSpPr>
            <p:cxnSp>
              <p:nvCxnSpPr>
                <p:cNvPr id="646" name="Straight Connector 645"/>
                <p:cNvCxnSpPr/>
                <p:nvPr/>
              </p:nvCxnSpPr>
              <p:spPr>
                <a:xfrm>
                  <a:off x="1310878" y="1490663"/>
                  <a:ext cx="0" cy="10001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47" name="Straight Connector 646"/>
                <p:cNvCxnSpPr/>
                <p:nvPr/>
              </p:nvCxnSpPr>
              <p:spPr>
                <a:xfrm>
                  <a:off x="1285875" y="1490663"/>
                  <a:ext cx="50006"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77" name="Straight Connector 676"/>
                <p:cNvCxnSpPr/>
                <p:nvPr/>
              </p:nvCxnSpPr>
              <p:spPr>
                <a:xfrm>
                  <a:off x="1285875" y="1588294"/>
                  <a:ext cx="50006" cy="0"/>
                </a:xfrm>
                <a:prstGeom prst="line">
                  <a:avLst/>
                </a:prstGeom>
                <a:ln w="9525"/>
              </p:spPr>
              <p:style>
                <a:lnRef idx="1">
                  <a:schemeClr val="accent1"/>
                </a:lnRef>
                <a:fillRef idx="0">
                  <a:schemeClr val="accent1"/>
                </a:fillRef>
                <a:effectRef idx="0">
                  <a:schemeClr val="accent1"/>
                </a:effectRef>
                <a:fontRef idx="minor">
                  <a:schemeClr val="tx1"/>
                </a:fontRef>
              </p:style>
            </p:cxnSp>
          </p:grpSp>
          <p:sp>
            <p:nvSpPr>
              <p:cNvPr id="639" name="Oval 638"/>
              <p:cNvSpPr/>
              <p:nvPr/>
            </p:nvSpPr>
            <p:spPr>
              <a:xfrm>
                <a:off x="4246007" y="2870379"/>
                <a:ext cx="121244" cy="1336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640" name="Group 639"/>
              <p:cNvGrpSpPr/>
              <p:nvPr/>
            </p:nvGrpSpPr>
            <p:grpSpPr>
              <a:xfrm>
                <a:off x="5557872" y="2522381"/>
                <a:ext cx="115732" cy="208799"/>
                <a:chOff x="1285875" y="1490663"/>
                <a:chExt cx="50006" cy="100012"/>
              </a:xfrm>
            </p:grpSpPr>
            <p:cxnSp>
              <p:nvCxnSpPr>
                <p:cNvPr id="643" name="Straight Connector 642"/>
                <p:cNvCxnSpPr/>
                <p:nvPr/>
              </p:nvCxnSpPr>
              <p:spPr>
                <a:xfrm>
                  <a:off x="1310878" y="1490663"/>
                  <a:ext cx="0" cy="10001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44" name="Straight Connector 643"/>
                <p:cNvCxnSpPr/>
                <p:nvPr/>
              </p:nvCxnSpPr>
              <p:spPr>
                <a:xfrm>
                  <a:off x="1285875" y="1490663"/>
                  <a:ext cx="50006"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45" name="Straight Connector 644"/>
                <p:cNvCxnSpPr/>
                <p:nvPr/>
              </p:nvCxnSpPr>
              <p:spPr>
                <a:xfrm>
                  <a:off x="1285875" y="1588294"/>
                  <a:ext cx="50006" cy="0"/>
                </a:xfrm>
                <a:prstGeom prst="line">
                  <a:avLst/>
                </a:prstGeom>
                <a:ln w="9525"/>
              </p:spPr>
              <p:style>
                <a:lnRef idx="1">
                  <a:schemeClr val="accent1"/>
                </a:lnRef>
                <a:fillRef idx="0">
                  <a:schemeClr val="accent1"/>
                </a:fillRef>
                <a:effectRef idx="0">
                  <a:schemeClr val="accent1"/>
                </a:effectRef>
                <a:fontRef idx="minor">
                  <a:schemeClr val="tx1"/>
                </a:fontRef>
              </p:style>
            </p:cxnSp>
          </p:grpSp>
          <p:sp>
            <p:nvSpPr>
              <p:cNvPr id="641" name="Oval 640"/>
              <p:cNvSpPr/>
              <p:nvPr/>
            </p:nvSpPr>
            <p:spPr>
              <a:xfrm>
                <a:off x="5555117" y="2572093"/>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42" name="Oval 641"/>
              <p:cNvSpPr/>
              <p:nvPr/>
            </p:nvSpPr>
            <p:spPr>
              <a:xfrm>
                <a:off x="1912943" y="2191002"/>
                <a:ext cx="121244"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grpSp>
          <p:nvGrpSpPr>
            <p:cNvPr id="443" name="Group 442"/>
            <p:cNvGrpSpPr/>
            <p:nvPr/>
          </p:nvGrpSpPr>
          <p:grpSpPr>
            <a:xfrm>
              <a:off x="1911965" y="2610446"/>
              <a:ext cx="3770537" cy="1685820"/>
              <a:chOff x="1911965" y="2188788"/>
              <a:chExt cx="3770537" cy="1685820"/>
            </a:xfrm>
          </p:grpSpPr>
          <p:sp>
            <p:nvSpPr>
              <p:cNvPr id="444" name="Freeform: Shape 443"/>
              <p:cNvSpPr/>
              <p:nvPr/>
            </p:nvSpPr>
            <p:spPr>
              <a:xfrm>
                <a:off x="1970233" y="2226215"/>
                <a:ext cx="3655676" cy="1541910"/>
              </a:xfrm>
              <a:custGeom>
                <a:avLst/>
                <a:gdLst>
                  <a:gd name="connsiteX0" fmla="*/ 0 w 1825603"/>
                  <a:gd name="connsiteY0" fmla="*/ 0 h 738554"/>
                  <a:gd name="connsiteX1" fmla="*/ 169452 w 1825603"/>
                  <a:gd name="connsiteY1" fmla="*/ 444411 h 738554"/>
                  <a:gd name="connsiteX2" fmla="*/ 338904 w 1825603"/>
                  <a:gd name="connsiteY2" fmla="*/ 623455 h 738554"/>
                  <a:gd name="connsiteX3" fmla="*/ 505158 w 1825603"/>
                  <a:gd name="connsiteY3" fmla="*/ 738554 h 738554"/>
                  <a:gd name="connsiteX4" fmla="*/ 1170177 w 1825603"/>
                  <a:gd name="connsiteY4" fmla="*/ 367678 h 738554"/>
                  <a:gd name="connsiteX5" fmla="*/ 1825603 w 1825603"/>
                  <a:gd name="connsiteY5" fmla="*/ 255776 h 738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5603" h="738554">
                    <a:moveTo>
                      <a:pt x="0" y="0"/>
                    </a:moveTo>
                    <a:lnTo>
                      <a:pt x="169452" y="444411"/>
                    </a:lnTo>
                    <a:lnTo>
                      <a:pt x="338904" y="623455"/>
                    </a:lnTo>
                    <a:lnTo>
                      <a:pt x="505158" y="738554"/>
                    </a:lnTo>
                    <a:lnTo>
                      <a:pt x="1170177" y="367678"/>
                    </a:lnTo>
                    <a:lnTo>
                      <a:pt x="1825603" y="255776"/>
                    </a:lnTo>
                  </a:path>
                </a:pathLst>
              </a:cu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45" name="Oval 444"/>
              <p:cNvSpPr/>
              <p:nvPr/>
            </p:nvSpPr>
            <p:spPr>
              <a:xfrm>
                <a:off x="1911965" y="2188788"/>
                <a:ext cx="121244"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446" name="Group 445"/>
              <p:cNvGrpSpPr/>
              <p:nvPr/>
            </p:nvGrpSpPr>
            <p:grpSpPr>
              <a:xfrm>
                <a:off x="2256065" y="3079181"/>
                <a:ext cx="115732" cy="164058"/>
                <a:chOff x="1285875" y="1490663"/>
                <a:chExt cx="50006" cy="100012"/>
              </a:xfrm>
            </p:grpSpPr>
            <p:cxnSp>
              <p:nvCxnSpPr>
                <p:cNvPr id="475" name="Straight Connector 474"/>
                <p:cNvCxnSpPr/>
                <p:nvPr/>
              </p:nvCxnSpPr>
              <p:spPr>
                <a:xfrm>
                  <a:off x="1310878" y="1490663"/>
                  <a:ext cx="0" cy="100012"/>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76" name="Straight Connector 475"/>
                <p:cNvCxnSpPr/>
                <p:nvPr/>
              </p:nvCxnSpPr>
              <p:spPr>
                <a:xfrm>
                  <a:off x="1285875" y="1490663"/>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77" name="Straight Connector 476"/>
                <p:cNvCxnSpPr/>
                <p:nvPr/>
              </p:nvCxnSpPr>
              <p:spPr>
                <a:xfrm>
                  <a:off x="1285875" y="1588294"/>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47" name="Oval 446"/>
              <p:cNvSpPr/>
              <p:nvPr/>
            </p:nvSpPr>
            <p:spPr>
              <a:xfrm>
                <a:off x="2253309" y="3090650"/>
                <a:ext cx="121244"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448" name="Group 447"/>
              <p:cNvGrpSpPr/>
              <p:nvPr/>
            </p:nvGrpSpPr>
            <p:grpSpPr>
              <a:xfrm>
                <a:off x="2590014" y="3426382"/>
                <a:ext cx="115732" cy="208799"/>
                <a:chOff x="1285875" y="1490663"/>
                <a:chExt cx="50006" cy="100012"/>
              </a:xfrm>
            </p:grpSpPr>
            <p:cxnSp>
              <p:nvCxnSpPr>
                <p:cNvPr id="467" name="Straight Connector 466"/>
                <p:cNvCxnSpPr/>
                <p:nvPr/>
              </p:nvCxnSpPr>
              <p:spPr>
                <a:xfrm>
                  <a:off x="1310878" y="1490663"/>
                  <a:ext cx="0" cy="100012"/>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72" name="Straight Connector 471"/>
                <p:cNvCxnSpPr/>
                <p:nvPr/>
              </p:nvCxnSpPr>
              <p:spPr>
                <a:xfrm>
                  <a:off x="1285875" y="1490663"/>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74" name="Straight Connector 473"/>
                <p:cNvCxnSpPr/>
                <p:nvPr/>
              </p:nvCxnSpPr>
              <p:spPr>
                <a:xfrm>
                  <a:off x="1285875" y="1588294"/>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49" name="Oval 448"/>
              <p:cNvSpPr/>
              <p:nvPr/>
            </p:nvSpPr>
            <p:spPr>
              <a:xfrm>
                <a:off x="2587258" y="3471123"/>
                <a:ext cx="121244"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450" name="Group 449"/>
              <p:cNvGrpSpPr/>
              <p:nvPr/>
            </p:nvGrpSpPr>
            <p:grpSpPr>
              <a:xfrm>
                <a:off x="2910009" y="3655865"/>
                <a:ext cx="115732" cy="218743"/>
                <a:chOff x="1285875" y="1490663"/>
                <a:chExt cx="50006" cy="100012"/>
              </a:xfrm>
            </p:grpSpPr>
            <p:cxnSp>
              <p:nvCxnSpPr>
                <p:cNvPr id="464" name="Straight Connector 463"/>
                <p:cNvCxnSpPr/>
                <p:nvPr/>
              </p:nvCxnSpPr>
              <p:spPr>
                <a:xfrm>
                  <a:off x="1310878" y="1490663"/>
                  <a:ext cx="0" cy="100012"/>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65" name="Straight Connector 464"/>
                <p:cNvCxnSpPr/>
                <p:nvPr/>
              </p:nvCxnSpPr>
              <p:spPr>
                <a:xfrm>
                  <a:off x="1285875" y="1490663"/>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66" name="Straight Connector 465"/>
                <p:cNvCxnSpPr/>
                <p:nvPr/>
              </p:nvCxnSpPr>
              <p:spPr>
                <a:xfrm>
                  <a:off x="1285875" y="1588294"/>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51" name="Oval 450"/>
              <p:cNvSpPr/>
              <p:nvPr/>
            </p:nvSpPr>
            <p:spPr>
              <a:xfrm>
                <a:off x="2907253" y="3684721"/>
                <a:ext cx="121244"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452" name="Group 451"/>
              <p:cNvGrpSpPr/>
              <p:nvPr/>
            </p:nvGrpSpPr>
            <p:grpSpPr>
              <a:xfrm>
                <a:off x="4249004" y="2885714"/>
                <a:ext cx="115732" cy="208799"/>
                <a:chOff x="1285875" y="1490663"/>
                <a:chExt cx="50006" cy="100012"/>
              </a:xfrm>
            </p:grpSpPr>
            <p:cxnSp>
              <p:nvCxnSpPr>
                <p:cNvPr id="461" name="Straight Connector 460"/>
                <p:cNvCxnSpPr/>
                <p:nvPr/>
              </p:nvCxnSpPr>
              <p:spPr>
                <a:xfrm>
                  <a:off x="1310878" y="1490663"/>
                  <a:ext cx="0" cy="100012"/>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62" name="Straight Connector 461"/>
                <p:cNvCxnSpPr/>
                <p:nvPr/>
              </p:nvCxnSpPr>
              <p:spPr>
                <a:xfrm>
                  <a:off x="1285875" y="1490663"/>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63" name="Straight Connector 462"/>
                <p:cNvCxnSpPr/>
                <p:nvPr/>
              </p:nvCxnSpPr>
              <p:spPr>
                <a:xfrm>
                  <a:off x="1285875" y="1588294"/>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55" name="Oval 454"/>
              <p:cNvSpPr/>
              <p:nvPr/>
            </p:nvSpPr>
            <p:spPr>
              <a:xfrm>
                <a:off x="4246248" y="2930454"/>
                <a:ext cx="121244" cy="1336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456" name="Group 455"/>
              <p:cNvGrpSpPr/>
              <p:nvPr/>
            </p:nvGrpSpPr>
            <p:grpSpPr>
              <a:xfrm>
                <a:off x="5564014" y="2626782"/>
                <a:ext cx="115732" cy="240784"/>
                <a:chOff x="1285875" y="1490663"/>
                <a:chExt cx="50006" cy="100012"/>
              </a:xfrm>
            </p:grpSpPr>
            <p:cxnSp>
              <p:nvCxnSpPr>
                <p:cNvPr id="458" name="Straight Connector 457"/>
                <p:cNvCxnSpPr/>
                <p:nvPr/>
              </p:nvCxnSpPr>
              <p:spPr>
                <a:xfrm>
                  <a:off x="1310878" y="1490663"/>
                  <a:ext cx="0" cy="100012"/>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59" name="Straight Connector 458"/>
                <p:cNvCxnSpPr/>
                <p:nvPr/>
              </p:nvCxnSpPr>
              <p:spPr>
                <a:xfrm>
                  <a:off x="1285875" y="1490663"/>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60" name="Straight Connector 459"/>
                <p:cNvCxnSpPr/>
                <p:nvPr/>
              </p:nvCxnSpPr>
              <p:spPr>
                <a:xfrm>
                  <a:off x="1285875" y="1588294"/>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57" name="Oval 456"/>
              <p:cNvSpPr/>
              <p:nvPr/>
            </p:nvSpPr>
            <p:spPr>
              <a:xfrm>
                <a:off x="5561258" y="2703506"/>
                <a:ext cx="121244"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grpSp>
          <p:nvGrpSpPr>
            <p:cNvPr id="478" name="Group 477"/>
            <p:cNvGrpSpPr/>
            <p:nvPr/>
          </p:nvGrpSpPr>
          <p:grpSpPr>
            <a:xfrm>
              <a:off x="1912943" y="2615041"/>
              <a:ext cx="3769559" cy="1711053"/>
              <a:chOff x="1912943" y="2193383"/>
              <a:chExt cx="3769559" cy="1711053"/>
            </a:xfrm>
          </p:grpSpPr>
          <p:sp>
            <p:nvSpPr>
              <p:cNvPr id="479" name="Freeform: Shape 478"/>
              <p:cNvSpPr/>
              <p:nvPr/>
            </p:nvSpPr>
            <p:spPr>
              <a:xfrm>
                <a:off x="1979016" y="2263865"/>
                <a:ext cx="3657308" cy="1511314"/>
              </a:xfrm>
              <a:custGeom>
                <a:avLst/>
                <a:gdLst>
                  <a:gd name="connsiteX0" fmla="*/ 0 w 1826418"/>
                  <a:gd name="connsiteY0" fmla="*/ 0 h 723900"/>
                  <a:gd name="connsiteX1" fmla="*/ 173831 w 1826418"/>
                  <a:gd name="connsiteY1" fmla="*/ 519113 h 723900"/>
                  <a:gd name="connsiteX2" fmla="*/ 335756 w 1826418"/>
                  <a:gd name="connsiteY2" fmla="*/ 671513 h 723900"/>
                  <a:gd name="connsiteX3" fmla="*/ 504825 w 1826418"/>
                  <a:gd name="connsiteY3" fmla="*/ 723900 h 723900"/>
                  <a:gd name="connsiteX4" fmla="*/ 1164431 w 1826418"/>
                  <a:gd name="connsiteY4" fmla="*/ 350044 h 723900"/>
                  <a:gd name="connsiteX5" fmla="*/ 1826418 w 1826418"/>
                  <a:gd name="connsiteY5" fmla="*/ 164307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6418" h="723900">
                    <a:moveTo>
                      <a:pt x="0" y="0"/>
                    </a:moveTo>
                    <a:lnTo>
                      <a:pt x="173831" y="519113"/>
                    </a:lnTo>
                    <a:lnTo>
                      <a:pt x="335756" y="671513"/>
                    </a:lnTo>
                    <a:lnTo>
                      <a:pt x="504825" y="723900"/>
                    </a:lnTo>
                    <a:lnTo>
                      <a:pt x="1164431" y="350044"/>
                    </a:lnTo>
                    <a:lnTo>
                      <a:pt x="1826418" y="164307"/>
                    </a:lnTo>
                  </a:path>
                </a:pathLst>
              </a:cu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480" name="Group 479"/>
              <p:cNvGrpSpPr/>
              <p:nvPr/>
            </p:nvGrpSpPr>
            <p:grpSpPr>
              <a:xfrm>
                <a:off x="2256065" y="3233295"/>
                <a:ext cx="115732" cy="223713"/>
                <a:chOff x="1285875" y="1490663"/>
                <a:chExt cx="50006" cy="100012"/>
              </a:xfrm>
            </p:grpSpPr>
            <p:cxnSp>
              <p:nvCxnSpPr>
                <p:cNvPr id="530" name="Straight Connector 529"/>
                <p:cNvCxnSpPr/>
                <p:nvPr/>
              </p:nvCxnSpPr>
              <p:spPr>
                <a:xfrm>
                  <a:off x="1310878" y="1490663"/>
                  <a:ext cx="0" cy="100012"/>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p:nvPr/>
              </p:nvCxnSpPr>
              <p:spPr>
                <a:xfrm>
                  <a:off x="1285875" y="1490663"/>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2" name="Straight Connector 531"/>
                <p:cNvCxnSpPr/>
                <p:nvPr/>
              </p:nvCxnSpPr>
              <p:spPr>
                <a:xfrm>
                  <a:off x="1285875" y="1588294"/>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81" name="Oval 480"/>
              <p:cNvSpPr/>
              <p:nvPr/>
            </p:nvSpPr>
            <p:spPr>
              <a:xfrm>
                <a:off x="2253309" y="3285163"/>
                <a:ext cx="121244" cy="13363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482" name="Group 481"/>
              <p:cNvGrpSpPr/>
              <p:nvPr/>
            </p:nvGrpSpPr>
            <p:grpSpPr>
              <a:xfrm>
                <a:off x="2590014" y="3561408"/>
                <a:ext cx="115732" cy="223716"/>
                <a:chOff x="1285875" y="1490663"/>
                <a:chExt cx="50006" cy="100012"/>
              </a:xfrm>
            </p:grpSpPr>
            <p:cxnSp>
              <p:nvCxnSpPr>
                <p:cNvPr id="527" name="Straight Connector 526"/>
                <p:cNvCxnSpPr/>
                <p:nvPr/>
              </p:nvCxnSpPr>
              <p:spPr>
                <a:xfrm>
                  <a:off x="1310878" y="1490663"/>
                  <a:ext cx="0" cy="100012"/>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a:off x="1285875" y="1490663"/>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a:off x="1285875" y="1588294"/>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83" name="Oval 482"/>
              <p:cNvSpPr/>
              <p:nvPr/>
            </p:nvSpPr>
            <p:spPr>
              <a:xfrm>
                <a:off x="2587258" y="3603334"/>
                <a:ext cx="121244"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484" name="Group 483"/>
              <p:cNvGrpSpPr/>
              <p:nvPr/>
            </p:nvGrpSpPr>
            <p:grpSpPr>
              <a:xfrm>
                <a:off x="2910009" y="3670778"/>
                <a:ext cx="115732" cy="233658"/>
                <a:chOff x="1285875" y="1490663"/>
                <a:chExt cx="50006" cy="100012"/>
              </a:xfrm>
            </p:grpSpPr>
            <p:cxnSp>
              <p:nvCxnSpPr>
                <p:cNvPr id="524" name="Straight Connector 523"/>
                <p:cNvCxnSpPr/>
                <p:nvPr/>
              </p:nvCxnSpPr>
              <p:spPr>
                <a:xfrm>
                  <a:off x="1310878" y="1490663"/>
                  <a:ext cx="0" cy="100012"/>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5" name="Straight Connector 524"/>
                <p:cNvCxnSpPr/>
                <p:nvPr/>
              </p:nvCxnSpPr>
              <p:spPr>
                <a:xfrm>
                  <a:off x="1285875" y="1490663"/>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6" name="Straight Connector 525"/>
                <p:cNvCxnSpPr/>
                <p:nvPr/>
              </p:nvCxnSpPr>
              <p:spPr>
                <a:xfrm>
                  <a:off x="1285875" y="1588294"/>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85" name="Oval 484"/>
              <p:cNvSpPr/>
              <p:nvPr/>
            </p:nvSpPr>
            <p:spPr>
              <a:xfrm>
                <a:off x="2907253" y="3707735"/>
                <a:ext cx="121244"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486" name="Group 485"/>
              <p:cNvGrpSpPr/>
              <p:nvPr/>
            </p:nvGrpSpPr>
            <p:grpSpPr>
              <a:xfrm>
                <a:off x="4249004" y="2885296"/>
                <a:ext cx="115732" cy="230842"/>
                <a:chOff x="1285875" y="1490663"/>
                <a:chExt cx="50006" cy="100012"/>
              </a:xfrm>
            </p:grpSpPr>
            <p:cxnSp>
              <p:nvCxnSpPr>
                <p:cNvPr id="521" name="Straight Connector 520"/>
                <p:cNvCxnSpPr/>
                <p:nvPr/>
              </p:nvCxnSpPr>
              <p:spPr>
                <a:xfrm>
                  <a:off x="1310878" y="1490663"/>
                  <a:ext cx="0" cy="100012"/>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2" name="Straight Connector 521"/>
                <p:cNvCxnSpPr/>
                <p:nvPr/>
              </p:nvCxnSpPr>
              <p:spPr>
                <a:xfrm>
                  <a:off x="1285875" y="1490663"/>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3" name="Straight Connector 522"/>
                <p:cNvCxnSpPr/>
                <p:nvPr/>
              </p:nvCxnSpPr>
              <p:spPr>
                <a:xfrm>
                  <a:off x="1285875" y="1589478"/>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87" name="Oval 486"/>
              <p:cNvSpPr/>
              <p:nvPr/>
            </p:nvSpPr>
            <p:spPr>
              <a:xfrm>
                <a:off x="4246248" y="2952078"/>
                <a:ext cx="121244"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15" name="Group 514"/>
              <p:cNvGrpSpPr/>
              <p:nvPr/>
            </p:nvGrpSpPr>
            <p:grpSpPr>
              <a:xfrm>
                <a:off x="5564014" y="2437866"/>
                <a:ext cx="115732" cy="333087"/>
                <a:chOff x="1285875" y="1490663"/>
                <a:chExt cx="50006" cy="100012"/>
              </a:xfrm>
            </p:grpSpPr>
            <p:cxnSp>
              <p:nvCxnSpPr>
                <p:cNvPr id="518" name="Straight Connector 517"/>
                <p:cNvCxnSpPr/>
                <p:nvPr/>
              </p:nvCxnSpPr>
              <p:spPr>
                <a:xfrm>
                  <a:off x="1310878" y="1490663"/>
                  <a:ext cx="0" cy="100012"/>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19" name="Straight Connector 518"/>
                <p:cNvCxnSpPr/>
                <p:nvPr/>
              </p:nvCxnSpPr>
              <p:spPr>
                <a:xfrm>
                  <a:off x="1285875" y="1490663"/>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0" name="Straight Connector 519"/>
                <p:cNvCxnSpPr/>
                <p:nvPr/>
              </p:nvCxnSpPr>
              <p:spPr>
                <a:xfrm>
                  <a:off x="1285875" y="1588294"/>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516" name="Oval 515"/>
              <p:cNvSpPr/>
              <p:nvPr/>
            </p:nvSpPr>
            <p:spPr>
              <a:xfrm>
                <a:off x="5561258" y="2549393"/>
                <a:ext cx="121244"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17" name="Oval 516"/>
              <p:cNvSpPr/>
              <p:nvPr/>
            </p:nvSpPr>
            <p:spPr>
              <a:xfrm>
                <a:off x="1912943" y="2193383"/>
                <a:ext cx="121244"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
          <p:nvSpPr>
            <p:cNvPr id="597" name="TextBox 596"/>
            <p:cNvSpPr txBox="1"/>
            <p:nvPr/>
          </p:nvSpPr>
          <p:spPr>
            <a:xfrm rot="16200000">
              <a:off x="-539408" y="3649413"/>
              <a:ext cx="2484591"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Mean change (±SE) in Total MG-ADL</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598" name="Straight Connector 597"/>
            <p:cNvCxnSpPr/>
            <p:nvPr/>
          </p:nvCxnSpPr>
          <p:spPr>
            <a:xfrm>
              <a:off x="1986202" y="5778528"/>
              <a:ext cx="0" cy="7315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99" name="TextBox 598"/>
            <p:cNvSpPr txBox="1"/>
            <p:nvPr/>
          </p:nvSpPr>
          <p:spPr>
            <a:xfrm>
              <a:off x="1946926" y="5858910"/>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600" name="Straight Connector 599"/>
            <p:cNvCxnSpPr/>
            <p:nvPr/>
          </p:nvCxnSpPr>
          <p:spPr>
            <a:xfrm>
              <a:off x="2317001" y="5778528"/>
              <a:ext cx="0" cy="7315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01" name="TextBox 600"/>
            <p:cNvSpPr txBox="1"/>
            <p:nvPr/>
          </p:nvSpPr>
          <p:spPr>
            <a:xfrm>
              <a:off x="2275523" y="5858910"/>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602" name="Straight Connector 601"/>
            <p:cNvCxnSpPr/>
            <p:nvPr/>
          </p:nvCxnSpPr>
          <p:spPr>
            <a:xfrm>
              <a:off x="2647800" y="5778528"/>
              <a:ext cx="0" cy="7315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03" name="TextBox 602"/>
            <p:cNvSpPr txBox="1"/>
            <p:nvPr/>
          </p:nvSpPr>
          <p:spPr>
            <a:xfrm>
              <a:off x="2608849" y="5858910"/>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604" name="Straight Connector 603"/>
            <p:cNvCxnSpPr/>
            <p:nvPr/>
          </p:nvCxnSpPr>
          <p:spPr>
            <a:xfrm>
              <a:off x="2978600" y="5778528"/>
              <a:ext cx="0" cy="7315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05" name="TextBox 604"/>
            <p:cNvSpPr txBox="1"/>
            <p:nvPr/>
          </p:nvSpPr>
          <p:spPr>
            <a:xfrm>
              <a:off x="2939325" y="5858910"/>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3</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606" name="Straight Connector 605"/>
            <p:cNvCxnSpPr/>
            <p:nvPr/>
          </p:nvCxnSpPr>
          <p:spPr>
            <a:xfrm>
              <a:off x="4304423" y="5778528"/>
              <a:ext cx="0" cy="7315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07" name="TextBox 606"/>
            <p:cNvSpPr txBox="1"/>
            <p:nvPr/>
          </p:nvSpPr>
          <p:spPr>
            <a:xfrm>
              <a:off x="4265146" y="5858910"/>
              <a:ext cx="78548"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7</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608" name="Straight Connector 607"/>
            <p:cNvCxnSpPr/>
            <p:nvPr/>
          </p:nvCxnSpPr>
          <p:spPr>
            <a:xfrm>
              <a:off x="5622925" y="5778528"/>
              <a:ext cx="0" cy="7315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09" name="TextBox 608"/>
            <p:cNvSpPr txBox="1"/>
            <p:nvPr/>
          </p:nvSpPr>
          <p:spPr>
            <a:xfrm>
              <a:off x="5544378" y="5858910"/>
              <a:ext cx="157094"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11</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10" name="TextBox 609"/>
            <p:cNvSpPr txBox="1"/>
            <p:nvPr/>
          </p:nvSpPr>
          <p:spPr>
            <a:xfrm>
              <a:off x="1287454" y="5829314"/>
              <a:ext cx="546240"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Week</a:t>
              </a:r>
              <a:endPar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11" name="Rectangle 610"/>
            <p:cNvSpPr/>
            <p:nvPr/>
          </p:nvSpPr>
          <p:spPr>
            <a:xfrm>
              <a:off x="1262799" y="2281453"/>
              <a:ext cx="4571240" cy="349424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cxnSp>
          <p:nvCxnSpPr>
            <p:cNvPr id="619" name="Straight Connector 618"/>
            <p:cNvCxnSpPr/>
            <p:nvPr/>
          </p:nvCxnSpPr>
          <p:spPr>
            <a:xfrm>
              <a:off x="1270861" y="3246514"/>
              <a:ext cx="4562856" cy="0"/>
            </a:xfrm>
            <a:prstGeom prst="line">
              <a:avLst/>
            </a:prstGeom>
            <a:ln w="19050" cap="rnd">
              <a:solidFill>
                <a:schemeClr val="bg2">
                  <a:lumMod val="75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620" name="Straight Connector 619"/>
            <p:cNvCxnSpPr/>
            <p:nvPr/>
          </p:nvCxnSpPr>
          <p:spPr>
            <a:xfrm>
              <a:off x="1270861" y="2683815"/>
              <a:ext cx="456285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629" name="TextBox 628"/>
            <p:cNvSpPr txBox="1"/>
            <p:nvPr/>
          </p:nvSpPr>
          <p:spPr>
            <a:xfrm>
              <a:off x="2141001" y="3025785"/>
              <a:ext cx="1992853" cy="256708"/>
            </a:xfrm>
            <a:prstGeom prst="rect">
              <a:avLst/>
            </a:prstGeom>
            <a:noFill/>
          </p:spPr>
          <p:txBody>
            <a:bodyPr wrap="none" rtlCol="0">
              <a:spAutoFit/>
            </a:bodyPr>
            <a:lstStyle/>
            <a:p>
              <a:r>
                <a:rPr lang="en-US" sz="1000" dirty="0">
                  <a:solidFill>
                    <a:schemeClr val="bg2">
                      <a:lumMod val="75000"/>
                    </a:schemeClr>
                  </a:solidFill>
                </a:rPr>
                <a:t>Clinically meaningful improvement</a:t>
              </a:r>
              <a:endParaRPr lang="en-US" sz="1000" dirty="0">
                <a:solidFill>
                  <a:schemeClr val="bg2">
                    <a:lumMod val="75000"/>
                  </a:schemeClr>
                </a:solidFill>
              </a:endParaRPr>
            </a:p>
          </p:txBody>
        </p:sp>
        <p:sp>
          <p:nvSpPr>
            <p:cNvPr id="909" name="TextBox 908"/>
            <p:cNvSpPr txBox="1"/>
            <p:nvPr/>
          </p:nvSpPr>
          <p:spPr>
            <a:xfrm>
              <a:off x="1887617" y="5049047"/>
              <a:ext cx="197169"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106</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910" name="TextBox 909"/>
            <p:cNvSpPr txBox="1"/>
            <p:nvPr/>
          </p:nvSpPr>
          <p:spPr>
            <a:xfrm>
              <a:off x="2186047" y="5049047"/>
              <a:ext cx="197169"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105</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911" name="TextBox 910"/>
            <p:cNvSpPr txBox="1"/>
            <p:nvPr/>
          </p:nvSpPr>
          <p:spPr>
            <a:xfrm>
              <a:off x="2531855" y="5049047"/>
              <a:ext cx="197169"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102</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912" name="TextBox 911"/>
            <p:cNvSpPr txBox="1"/>
            <p:nvPr/>
          </p:nvSpPr>
          <p:spPr>
            <a:xfrm>
              <a:off x="2847467" y="5049047"/>
              <a:ext cx="197169"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103</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913" name="TextBox 912"/>
            <p:cNvSpPr txBox="1"/>
            <p:nvPr/>
          </p:nvSpPr>
          <p:spPr>
            <a:xfrm>
              <a:off x="4170362" y="5049047"/>
              <a:ext cx="197169"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103</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914" name="TextBox 913"/>
            <p:cNvSpPr txBox="1"/>
            <p:nvPr/>
          </p:nvSpPr>
          <p:spPr>
            <a:xfrm>
              <a:off x="5556145" y="5049047"/>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57</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915" name="TextBox 914"/>
            <p:cNvSpPr txBox="1"/>
            <p:nvPr/>
          </p:nvSpPr>
          <p:spPr>
            <a:xfrm>
              <a:off x="1523343" y="5064435"/>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rPr>
                <a:t>1</a:t>
              </a:r>
              <a:endParaRPr kumimoji="0" lang="en-US" sz="10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endParaRPr>
            </a:p>
          </p:txBody>
        </p:sp>
        <p:sp>
          <p:nvSpPr>
            <p:cNvPr id="916" name="TextBox 915"/>
            <p:cNvSpPr txBox="1"/>
            <p:nvPr/>
          </p:nvSpPr>
          <p:spPr>
            <a:xfrm>
              <a:off x="1923298" y="5196510"/>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99</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17" name="TextBox 916"/>
            <p:cNvSpPr txBox="1"/>
            <p:nvPr/>
          </p:nvSpPr>
          <p:spPr>
            <a:xfrm>
              <a:off x="2251770" y="5196510"/>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99</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18" name="TextBox 917"/>
            <p:cNvSpPr txBox="1"/>
            <p:nvPr/>
          </p:nvSpPr>
          <p:spPr>
            <a:xfrm>
              <a:off x="2597578" y="5196510"/>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95</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19" name="TextBox 918"/>
            <p:cNvSpPr txBox="1"/>
            <p:nvPr/>
          </p:nvSpPr>
          <p:spPr>
            <a:xfrm>
              <a:off x="2913190" y="5196510"/>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95</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20" name="TextBox 919"/>
            <p:cNvSpPr txBox="1"/>
            <p:nvPr/>
          </p:nvSpPr>
          <p:spPr>
            <a:xfrm>
              <a:off x="4236085" y="5196510"/>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97</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21" name="TextBox 920"/>
            <p:cNvSpPr txBox="1"/>
            <p:nvPr/>
          </p:nvSpPr>
          <p:spPr>
            <a:xfrm>
              <a:off x="5556145" y="5196510"/>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49</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22" name="TextBox 921"/>
            <p:cNvSpPr txBox="1"/>
            <p:nvPr/>
          </p:nvSpPr>
          <p:spPr>
            <a:xfrm>
              <a:off x="1523343" y="5196510"/>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2</a:t>
              </a:r>
              <a:endParaRPr kumimoji="0" lang="en-US" sz="10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23" name="TextBox 922"/>
            <p:cNvSpPr txBox="1"/>
            <p:nvPr/>
          </p:nvSpPr>
          <p:spPr>
            <a:xfrm>
              <a:off x="1923298" y="5323514"/>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86</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24" name="TextBox 923"/>
            <p:cNvSpPr txBox="1"/>
            <p:nvPr/>
          </p:nvSpPr>
          <p:spPr>
            <a:xfrm>
              <a:off x="2251770" y="5323514"/>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85</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25" name="TextBox 924"/>
            <p:cNvSpPr txBox="1"/>
            <p:nvPr/>
          </p:nvSpPr>
          <p:spPr>
            <a:xfrm>
              <a:off x="2597578" y="5323514"/>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85</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26" name="TextBox 925"/>
            <p:cNvSpPr txBox="1"/>
            <p:nvPr/>
          </p:nvSpPr>
          <p:spPr>
            <a:xfrm>
              <a:off x="2913190" y="5323514"/>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85</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27" name="TextBox 926"/>
            <p:cNvSpPr txBox="1"/>
            <p:nvPr/>
          </p:nvSpPr>
          <p:spPr>
            <a:xfrm>
              <a:off x="4236085" y="5323514"/>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81</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28" name="TextBox 927"/>
            <p:cNvSpPr txBox="1"/>
            <p:nvPr/>
          </p:nvSpPr>
          <p:spPr>
            <a:xfrm>
              <a:off x="5556145" y="5323514"/>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33</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29" name="TextBox 928"/>
            <p:cNvSpPr txBox="1"/>
            <p:nvPr/>
          </p:nvSpPr>
          <p:spPr>
            <a:xfrm>
              <a:off x="1523343" y="5323514"/>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3</a:t>
              </a:r>
              <a:endParaRPr kumimoji="0" lang="en-US" sz="10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30" name="TextBox 929"/>
            <p:cNvSpPr txBox="1"/>
            <p:nvPr/>
          </p:nvSpPr>
          <p:spPr>
            <a:xfrm>
              <a:off x="1923298" y="5450518"/>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74</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31" name="TextBox 930"/>
            <p:cNvSpPr txBox="1"/>
            <p:nvPr/>
          </p:nvSpPr>
          <p:spPr>
            <a:xfrm>
              <a:off x="2251770" y="5450518"/>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72</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32" name="TextBox 931"/>
            <p:cNvSpPr txBox="1"/>
            <p:nvPr/>
          </p:nvSpPr>
          <p:spPr>
            <a:xfrm>
              <a:off x="2597578" y="5450518"/>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73</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33" name="TextBox 932"/>
            <p:cNvSpPr txBox="1"/>
            <p:nvPr/>
          </p:nvSpPr>
          <p:spPr>
            <a:xfrm>
              <a:off x="2913190" y="5450518"/>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71</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34" name="TextBox 933"/>
            <p:cNvSpPr txBox="1"/>
            <p:nvPr/>
          </p:nvSpPr>
          <p:spPr>
            <a:xfrm>
              <a:off x="4236085" y="5450518"/>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66</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35" name="TextBox 934"/>
            <p:cNvSpPr txBox="1"/>
            <p:nvPr/>
          </p:nvSpPr>
          <p:spPr>
            <a:xfrm>
              <a:off x="5556145" y="5450518"/>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22</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36" name="TextBox 935"/>
            <p:cNvSpPr txBox="1"/>
            <p:nvPr/>
          </p:nvSpPr>
          <p:spPr>
            <a:xfrm>
              <a:off x="1523343" y="5450518"/>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4</a:t>
              </a:r>
              <a:endParaRPr kumimoji="0" lang="en-US" sz="10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37" name="TextBox 936"/>
            <p:cNvSpPr txBox="1"/>
            <p:nvPr/>
          </p:nvSpPr>
          <p:spPr>
            <a:xfrm>
              <a:off x="1923298" y="5577522"/>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61</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38" name="TextBox 937"/>
            <p:cNvSpPr txBox="1"/>
            <p:nvPr/>
          </p:nvSpPr>
          <p:spPr>
            <a:xfrm>
              <a:off x="2251770" y="5577522"/>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61</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39" name="TextBox 938"/>
            <p:cNvSpPr txBox="1"/>
            <p:nvPr/>
          </p:nvSpPr>
          <p:spPr>
            <a:xfrm>
              <a:off x="2597578" y="5577522"/>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61</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40" name="TextBox 939"/>
            <p:cNvSpPr txBox="1"/>
            <p:nvPr/>
          </p:nvSpPr>
          <p:spPr>
            <a:xfrm>
              <a:off x="2913190" y="5577522"/>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61</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41" name="TextBox 940"/>
            <p:cNvSpPr txBox="1"/>
            <p:nvPr/>
          </p:nvSpPr>
          <p:spPr>
            <a:xfrm>
              <a:off x="4236085" y="5577522"/>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57</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42" name="TextBox 941"/>
            <p:cNvSpPr txBox="1"/>
            <p:nvPr/>
          </p:nvSpPr>
          <p:spPr>
            <a:xfrm>
              <a:off x="5556145" y="5577522"/>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15</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43" name="TextBox 942"/>
            <p:cNvSpPr txBox="1"/>
            <p:nvPr/>
          </p:nvSpPr>
          <p:spPr>
            <a:xfrm>
              <a:off x="1523343" y="5577522"/>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a:t>
              </a:r>
              <a:endParaRPr kumimoji="0" lang="en-US" sz="10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79" name="TextBox 978"/>
            <p:cNvSpPr txBox="1"/>
            <p:nvPr/>
          </p:nvSpPr>
          <p:spPr>
            <a:xfrm>
              <a:off x="1343630" y="4789982"/>
              <a:ext cx="431208" cy="262764"/>
            </a:xfrm>
            <a:prstGeom prst="rect">
              <a:avLst/>
            </a:prstGeom>
            <a:noFill/>
          </p:spPr>
          <p:txBody>
            <a:bodyPr wrap="none" lIns="0" tIns="0" rIns="0" bIns="0" rtlCol="0" anchor="b" anchorCtr="0">
              <a:spAutoFit/>
            </a:bodyPr>
            <a:lstStyle/>
            <a:p>
              <a:pPr marL="0" marR="0" lvl="0" indent="0" algn="ctr" defTabSz="914400" rtl="0" eaLnBrk="1" fontAlgn="auto" latinLnBrk="0" hangingPunct="1">
                <a:lnSpc>
                  <a:spcPct val="85000"/>
                </a:lnSpc>
                <a:spcBef>
                  <a:spcPts val="0"/>
                </a:spcBef>
                <a:spcAft>
                  <a:spcPts val="0"/>
                </a:spcAft>
                <a:buClrTx/>
                <a:buSzTx/>
                <a:buFontTx/>
                <a:buNone/>
                <a:defRPr/>
              </a:pPr>
              <a: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ADAPT+</a:t>
              </a:r>
              <a:b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br>
              <a: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Cycle</a:t>
              </a:r>
              <a:endPar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sp>
          <p:nvSpPr>
            <p:cNvPr id="980" name="TextBox 979"/>
            <p:cNvSpPr txBox="1"/>
            <p:nvPr/>
          </p:nvSpPr>
          <p:spPr>
            <a:xfrm>
              <a:off x="1914929" y="4892453"/>
              <a:ext cx="437620" cy="153888"/>
            </a:xfrm>
            <a:prstGeom prst="rect">
              <a:avLst/>
            </a:prstGeom>
            <a:noFill/>
          </p:spPr>
          <p:txBody>
            <a:bodyPr wrap="none" lIns="0" tIns="0" rIns="0" bIns="0"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Patients</a:t>
              </a:r>
              <a:endPar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cxnSp>
          <p:nvCxnSpPr>
            <p:cNvPr id="981" name="Straight Connector 980"/>
            <p:cNvCxnSpPr/>
            <p:nvPr/>
          </p:nvCxnSpPr>
          <p:spPr>
            <a:xfrm>
              <a:off x="1338849" y="5045515"/>
              <a:ext cx="44017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2" name="Straight Connector 981"/>
            <p:cNvCxnSpPr/>
            <p:nvPr/>
          </p:nvCxnSpPr>
          <p:spPr>
            <a:xfrm>
              <a:off x="1894302" y="5045515"/>
              <a:ext cx="383052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33" name="Group 532"/>
            <p:cNvGrpSpPr/>
            <p:nvPr/>
          </p:nvGrpSpPr>
          <p:grpSpPr>
            <a:xfrm>
              <a:off x="1912943" y="2615041"/>
              <a:ext cx="3769559" cy="1870142"/>
              <a:chOff x="1912943" y="2193383"/>
              <a:chExt cx="3769559" cy="1870142"/>
            </a:xfrm>
            <a:solidFill>
              <a:schemeClr val="accent3">
                <a:lumMod val="60000"/>
                <a:lumOff val="40000"/>
              </a:schemeClr>
            </a:solidFill>
          </p:grpSpPr>
          <p:sp>
            <p:nvSpPr>
              <p:cNvPr id="534" name="Freeform: Shape 533"/>
              <p:cNvSpPr/>
              <p:nvPr/>
            </p:nvSpPr>
            <p:spPr>
              <a:xfrm>
                <a:off x="1977612" y="2253923"/>
                <a:ext cx="3647773" cy="1670401"/>
              </a:xfrm>
              <a:custGeom>
                <a:avLst/>
                <a:gdLst>
                  <a:gd name="connsiteX0" fmla="*/ 0 w 1821656"/>
                  <a:gd name="connsiteY0" fmla="*/ 0 h 800100"/>
                  <a:gd name="connsiteX1" fmla="*/ 159544 w 1821656"/>
                  <a:gd name="connsiteY1" fmla="*/ 571500 h 800100"/>
                  <a:gd name="connsiteX2" fmla="*/ 328613 w 1821656"/>
                  <a:gd name="connsiteY2" fmla="*/ 723900 h 800100"/>
                  <a:gd name="connsiteX3" fmla="*/ 500063 w 1821656"/>
                  <a:gd name="connsiteY3" fmla="*/ 800100 h 800100"/>
                  <a:gd name="connsiteX4" fmla="*/ 1157288 w 1821656"/>
                  <a:gd name="connsiteY4" fmla="*/ 292894 h 800100"/>
                  <a:gd name="connsiteX5" fmla="*/ 1821656 w 1821656"/>
                  <a:gd name="connsiteY5" fmla="*/ 233362 h 80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1656" h="800100">
                    <a:moveTo>
                      <a:pt x="0" y="0"/>
                    </a:moveTo>
                    <a:lnTo>
                      <a:pt x="159544" y="571500"/>
                    </a:lnTo>
                    <a:lnTo>
                      <a:pt x="328613" y="723900"/>
                    </a:lnTo>
                    <a:lnTo>
                      <a:pt x="500063" y="800100"/>
                    </a:lnTo>
                    <a:lnTo>
                      <a:pt x="1157288" y="292894"/>
                    </a:lnTo>
                    <a:lnTo>
                      <a:pt x="1821656" y="233362"/>
                    </a:lnTo>
                  </a:path>
                </a:pathLst>
              </a:custGeom>
              <a:noFill/>
              <a:ln w="1905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35" name="Oval 534"/>
              <p:cNvSpPr/>
              <p:nvPr/>
            </p:nvSpPr>
            <p:spPr>
              <a:xfrm>
                <a:off x="1912943" y="2193383"/>
                <a:ext cx="121244"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36" name="Group 535"/>
              <p:cNvGrpSpPr/>
              <p:nvPr/>
            </p:nvGrpSpPr>
            <p:grpSpPr>
              <a:xfrm>
                <a:off x="2256065" y="3312838"/>
                <a:ext cx="115732" cy="258514"/>
                <a:chOff x="1285875" y="1490663"/>
                <a:chExt cx="50006" cy="100012"/>
              </a:xfrm>
              <a:grpFill/>
            </p:grpSpPr>
            <p:cxnSp>
              <p:nvCxnSpPr>
                <p:cNvPr id="565" name="Straight Connector 564"/>
                <p:cNvCxnSpPr/>
                <p:nvPr/>
              </p:nvCxnSpPr>
              <p:spPr>
                <a:xfrm>
                  <a:off x="1310878" y="1490663"/>
                  <a:ext cx="0" cy="100012"/>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66" name="Straight Connector 565"/>
                <p:cNvCxnSpPr/>
                <p:nvPr/>
              </p:nvCxnSpPr>
              <p:spPr>
                <a:xfrm>
                  <a:off x="1285875" y="1490663"/>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67" name="Straight Connector 566"/>
                <p:cNvCxnSpPr/>
                <p:nvPr/>
              </p:nvCxnSpPr>
              <p:spPr>
                <a:xfrm>
                  <a:off x="1285875" y="1588294"/>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37" name="Oval 536"/>
              <p:cNvSpPr/>
              <p:nvPr/>
            </p:nvSpPr>
            <p:spPr>
              <a:xfrm>
                <a:off x="2253309" y="3379621"/>
                <a:ext cx="121244"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38" name="Group 537"/>
              <p:cNvGrpSpPr/>
              <p:nvPr/>
            </p:nvGrpSpPr>
            <p:grpSpPr>
              <a:xfrm>
                <a:off x="2590014" y="3635978"/>
                <a:ext cx="115732" cy="258514"/>
                <a:chOff x="1285875" y="1490663"/>
                <a:chExt cx="50006" cy="100012"/>
              </a:xfrm>
              <a:grpFill/>
            </p:grpSpPr>
            <p:cxnSp>
              <p:nvCxnSpPr>
                <p:cNvPr id="562" name="Straight Connector 561"/>
                <p:cNvCxnSpPr/>
                <p:nvPr/>
              </p:nvCxnSpPr>
              <p:spPr>
                <a:xfrm>
                  <a:off x="1310878" y="1490663"/>
                  <a:ext cx="0" cy="100012"/>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63" name="Straight Connector 562"/>
                <p:cNvCxnSpPr/>
                <p:nvPr/>
              </p:nvCxnSpPr>
              <p:spPr>
                <a:xfrm>
                  <a:off x="1285875" y="1490663"/>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64" name="Straight Connector 563"/>
                <p:cNvCxnSpPr/>
                <p:nvPr/>
              </p:nvCxnSpPr>
              <p:spPr>
                <a:xfrm>
                  <a:off x="1285875" y="1588294"/>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39" name="Oval 538"/>
              <p:cNvSpPr/>
              <p:nvPr/>
            </p:nvSpPr>
            <p:spPr>
              <a:xfrm>
                <a:off x="2587258" y="3707735"/>
                <a:ext cx="121244"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40" name="Group 539"/>
              <p:cNvGrpSpPr/>
              <p:nvPr/>
            </p:nvGrpSpPr>
            <p:grpSpPr>
              <a:xfrm>
                <a:off x="2910009" y="3800040"/>
                <a:ext cx="115732" cy="263485"/>
                <a:chOff x="1285875" y="1490663"/>
                <a:chExt cx="50006" cy="100012"/>
              </a:xfrm>
              <a:grpFill/>
            </p:grpSpPr>
            <p:cxnSp>
              <p:nvCxnSpPr>
                <p:cNvPr id="558" name="Straight Connector 557"/>
                <p:cNvCxnSpPr/>
                <p:nvPr/>
              </p:nvCxnSpPr>
              <p:spPr>
                <a:xfrm>
                  <a:off x="1310878" y="1490663"/>
                  <a:ext cx="0" cy="100012"/>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59" name="Straight Connector 558"/>
                <p:cNvCxnSpPr/>
                <p:nvPr/>
              </p:nvCxnSpPr>
              <p:spPr>
                <a:xfrm>
                  <a:off x="1285875" y="1490663"/>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60" name="Straight Connector 559"/>
                <p:cNvCxnSpPr/>
                <p:nvPr/>
              </p:nvCxnSpPr>
              <p:spPr>
                <a:xfrm>
                  <a:off x="1285875" y="1588294"/>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41" name="Oval 540"/>
              <p:cNvSpPr/>
              <p:nvPr/>
            </p:nvSpPr>
            <p:spPr>
              <a:xfrm>
                <a:off x="2907253" y="3866820"/>
                <a:ext cx="121244"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42" name="Group 541"/>
              <p:cNvGrpSpPr/>
              <p:nvPr/>
            </p:nvGrpSpPr>
            <p:grpSpPr>
              <a:xfrm>
                <a:off x="4249004" y="2736152"/>
                <a:ext cx="115732" cy="268459"/>
                <a:chOff x="1285875" y="1490663"/>
                <a:chExt cx="50006" cy="100012"/>
              </a:xfrm>
              <a:grpFill/>
            </p:grpSpPr>
            <p:cxnSp>
              <p:nvCxnSpPr>
                <p:cNvPr id="555" name="Straight Connector 554"/>
                <p:cNvCxnSpPr/>
                <p:nvPr/>
              </p:nvCxnSpPr>
              <p:spPr>
                <a:xfrm>
                  <a:off x="1310878" y="1490663"/>
                  <a:ext cx="0" cy="100012"/>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56" name="Straight Connector 555"/>
                <p:cNvCxnSpPr/>
                <p:nvPr/>
              </p:nvCxnSpPr>
              <p:spPr>
                <a:xfrm>
                  <a:off x="1285875" y="1490663"/>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57" name="Straight Connector 556"/>
                <p:cNvCxnSpPr/>
                <p:nvPr/>
              </p:nvCxnSpPr>
              <p:spPr>
                <a:xfrm>
                  <a:off x="1285875" y="1588294"/>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43" name="Oval 542"/>
              <p:cNvSpPr/>
              <p:nvPr/>
            </p:nvSpPr>
            <p:spPr>
              <a:xfrm>
                <a:off x="4246248" y="2817847"/>
                <a:ext cx="121244"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44" name="Group 543"/>
              <p:cNvGrpSpPr/>
              <p:nvPr/>
            </p:nvGrpSpPr>
            <p:grpSpPr>
              <a:xfrm>
                <a:off x="5564014" y="2547238"/>
                <a:ext cx="115732" cy="397715"/>
                <a:chOff x="1285875" y="1490663"/>
                <a:chExt cx="50006" cy="100012"/>
              </a:xfrm>
              <a:grpFill/>
            </p:grpSpPr>
            <p:cxnSp>
              <p:nvCxnSpPr>
                <p:cNvPr id="546" name="Straight Connector 545"/>
                <p:cNvCxnSpPr/>
                <p:nvPr/>
              </p:nvCxnSpPr>
              <p:spPr>
                <a:xfrm>
                  <a:off x="1310878" y="1490663"/>
                  <a:ext cx="0" cy="100012"/>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47" name="Straight Connector 546"/>
                <p:cNvCxnSpPr/>
                <p:nvPr/>
              </p:nvCxnSpPr>
              <p:spPr>
                <a:xfrm>
                  <a:off x="1285875" y="1490663"/>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54" name="Straight Connector 553"/>
                <p:cNvCxnSpPr/>
                <p:nvPr/>
              </p:nvCxnSpPr>
              <p:spPr>
                <a:xfrm>
                  <a:off x="1285875" y="1589668"/>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45" name="Oval 544"/>
              <p:cNvSpPr/>
              <p:nvPr/>
            </p:nvSpPr>
            <p:spPr>
              <a:xfrm>
                <a:off x="5561258" y="2683618"/>
                <a:ext cx="121244"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grpSp>
          <p:nvGrpSpPr>
            <p:cNvPr id="568" name="Group 567"/>
            <p:cNvGrpSpPr/>
            <p:nvPr/>
          </p:nvGrpSpPr>
          <p:grpSpPr>
            <a:xfrm>
              <a:off x="1912943" y="2510596"/>
              <a:ext cx="3769559" cy="1973660"/>
              <a:chOff x="1912943" y="2088938"/>
              <a:chExt cx="3769559" cy="1973660"/>
            </a:xfrm>
          </p:grpSpPr>
          <p:sp>
            <p:nvSpPr>
              <p:cNvPr id="569" name="Freeform: Shape 568"/>
              <p:cNvSpPr/>
              <p:nvPr/>
            </p:nvSpPr>
            <p:spPr>
              <a:xfrm>
                <a:off x="1970229" y="2213226"/>
                <a:ext cx="3657310" cy="1710173"/>
              </a:xfrm>
              <a:custGeom>
                <a:avLst/>
                <a:gdLst>
                  <a:gd name="connsiteX0" fmla="*/ 0 w 1826419"/>
                  <a:gd name="connsiteY0" fmla="*/ 16668 h 819150"/>
                  <a:gd name="connsiteX1" fmla="*/ 169069 w 1826419"/>
                  <a:gd name="connsiteY1" fmla="*/ 571500 h 819150"/>
                  <a:gd name="connsiteX2" fmla="*/ 335756 w 1826419"/>
                  <a:gd name="connsiteY2" fmla="*/ 800100 h 819150"/>
                  <a:gd name="connsiteX3" fmla="*/ 497681 w 1826419"/>
                  <a:gd name="connsiteY3" fmla="*/ 819150 h 819150"/>
                  <a:gd name="connsiteX4" fmla="*/ 1162050 w 1826419"/>
                  <a:gd name="connsiteY4" fmla="*/ 285750 h 819150"/>
                  <a:gd name="connsiteX5" fmla="*/ 1826419 w 1826419"/>
                  <a:gd name="connsiteY5" fmla="*/ 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6419" h="819150">
                    <a:moveTo>
                      <a:pt x="0" y="16668"/>
                    </a:moveTo>
                    <a:lnTo>
                      <a:pt x="169069" y="571500"/>
                    </a:lnTo>
                    <a:lnTo>
                      <a:pt x="335756" y="800100"/>
                    </a:lnTo>
                    <a:lnTo>
                      <a:pt x="497681" y="819150"/>
                    </a:lnTo>
                    <a:lnTo>
                      <a:pt x="1162050" y="285750"/>
                    </a:lnTo>
                    <a:lnTo>
                      <a:pt x="1826419" y="0"/>
                    </a:lnTo>
                  </a:path>
                </a:pathLst>
              </a:custGeom>
              <a:noFill/>
              <a:ln w="190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70" name="Oval 569"/>
              <p:cNvSpPr/>
              <p:nvPr/>
            </p:nvSpPr>
            <p:spPr>
              <a:xfrm>
                <a:off x="1912943" y="2193383"/>
                <a:ext cx="121244" cy="11887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71" name="Group 570"/>
              <p:cNvGrpSpPr/>
              <p:nvPr/>
            </p:nvGrpSpPr>
            <p:grpSpPr>
              <a:xfrm>
                <a:off x="2256065" y="3292023"/>
                <a:ext cx="115732" cy="233658"/>
                <a:chOff x="1285875" y="1490663"/>
                <a:chExt cx="50006" cy="100012"/>
              </a:xfrm>
            </p:grpSpPr>
            <p:cxnSp>
              <p:nvCxnSpPr>
                <p:cNvPr id="593" name="Straight Connector 592"/>
                <p:cNvCxnSpPr/>
                <p:nvPr/>
              </p:nvCxnSpPr>
              <p:spPr>
                <a:xfrm>
                  <a:off x="1310878" y="1490663"/>
                  <a:ext cx="0" cy="100012"/>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4" name="Straight Connector 593"/>
                <p:cNvCxnSpPr/>
                <p:nvPr/>
              </p:nvCxnSpPr>
              <p:spPr>
                <a:xfrm>
                  <a:off x="1285875" y="1490663"/>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5" name="Straight Connector 594"/>
                <p:cNvCxnSpPr/>
                <p:nvPr/>
              </p:nvCxnSpPr>
              <p:spPr>
                <a:xfrm>
                  <a:off x="1285875" y="1588294"/>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572" name="Oval 571"/>
              <p:cNvSpPr/>
              <p:nvPr/>
            </p:nvSpPr>
            <p:spPr>
              <a:xfrm>
                <a:off x="2253309" y="3343891"/>
                <a:ext cx="121244" cy="13363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73" name="Group 572"/>
              <p:cNvGrpSpPr/>
              <p:nvPr/>
            </p:nvGrpSpPr>
            <p:grpSpPr>
              <a:xfrm>
                <a:off x="2590014" y="3769283"/>
                <a:ext cx="115732" cy="253543"/>
                <a:chOff x="1285875" y="1490663"/>
                <a:chExt cx="50006" cy="100012"/>
              </a:xfrm>
            </p:grpSpPr>
            <p:cxnSp>
              <p:nvCxnSpPr>
                <p:cNvPr id="590" name="Straight Connector 589"/>
                <p:cNvCxnSpPr/>
                <p:nvPr/>
              </p:nvCxnSpPr>
              <p:spPr>
                <a:xfrm>
                  <a:off x="1310878" y="1490663"/>
                  <a:ext cx="0" cy="100012"/>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1" name="Straight Connector 590"/>
                <p:cNvCxnSpPr/>
                <p:nvPr/>
              </p:nvCxnSpPr>
              <p:spPr>
                <a:xfrm>
                  <a:off x="1285875" y="1490663"/>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2" name="Straight Connector 591"/>
                <p:cNvCxnSpPr/>
                <p:nvPr/>
              </p:nvCxnSpPr>
              <p:spPr>
                <a:xfrm>
                  <a:off x="1285875" y="1588294"/>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574" name="Oval 573"/>
              <p:cNvSpPr/>
              <p:nvPr/>
            </p:nvSpPr>
            <p:spPr>
              <a:xfrm>
                <a:off x="2587258" y="3816176"/>
                <a:ext cx="121244" cy="11887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75" name="Group 574"/>
              <p:cNvGrpSpPr/>
              <p:nvPr/>
            </p:nvGrpSpPr>
            <p:grpSpPr>
              <a:xfrm>
                <a:off x="2910009" y="3794140"/>
                <a:ext cx="115732" cy="268458"/>
                <a:chOff x="1285875" y="1490663"/>
                <a:chExt cx="50006" cy="100012"/>
              </a:xfrm>
            </p:grpSpPr>
            <p:cxnSp>
              <p:nvCxnSpPr>
                <p:cNvPr id="587" name="Straight Connector 586"/>
                <p:cNvCxnSpPr/>
                <p:nvPr/>
              </p:nvCxnSpPr>
              <p:spPr>
                <a:xfrm>
                  <a:off x="1310878" y="1490663"/>
                  <a:ext cx="0" cy="100012"/>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8" name="Straight Connector 587"/>
                <p:cNvCxnSpPr/>
                <p:nvPr/>
              </p:nvCxnSpPr>
              <p:spPr>
                <a:xfrm>
                  <a:off x="1285875" y="1490663"/>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9" name="Straight Connector 588"/>
                <p:cNvCxnSpPr/>
                <p:nvPr/>
              </p:nvCxnSpPr>
              <p:spPr>
                <a:xfrm>
                  <a:off x="1285875" y="1588294"/>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576" name="Oval 575"/>
              <p:cNvSpPr/>
              <p:nvPr/>
            </p:nvSpPr>
            <p:spPr>
              <a:xfrm>
                <a:off x="2907253" y="3860920"/>
                <a:ext cx="121244" cy="13363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77" name="Group 576"/>
              <p:cNvGrpSpPr/>
              <p:nvPr/>
            </p:nvGrpSpPr>
            <p:grpSpPr>
              <a:xfrm>
                <a:off x="4249004" y="2710369"/>
                <a:ext cx="115732" cy="238629"/>
                <a:chOff x="1285875" y="1490663"/>
                <a:chExt cx="50006" cy="100012"/>
              </a:xfrm>
            </p:grpSpPr>
            <p:cxnSp>
              <p:nvCxnSpPr>
                <p:cNvPr id="584" name="Straight Connector 583"/>
                <p:cNvCxnSpPr/>
                <p:nvPr/>
              </p:nvCxnSpPr>
              <p:spPr>
                <a:xfrm>
                  <a:off x="1310878" y="1490663"/>
                  <a:ext cx="0" cy="100012"/>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5" name="Straight Connector 584"/>
                <p:cNvCxnSpPr/>
                <p:nvPr/>
              </p:nvCxnSpPr>
              <p:spPr>
                <a:xfrm>
                  <a:off x="1285875" y="1490663"/>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6" name="Straight Connector 585"/>
                <p:cNvCxnSpPr/>
                <p:nvPr/>
              </p:nvCxnSpPr>
              <p:spPr>
                <a:xfrm>
                  <a:off x="1285875" y="1588294"/>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578" name="Oval 577"/>
              <p:cNvSpPr/>
              <p:nvPr/>
            </p:nvSpPr>
            <p:spPr>
              <a:xfrm>
                <a:off x="4246248" y="2752292"/>
                <a:ext cx="121244" cy="11887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579" name="Group 578"/>
              <p:cNvGrpSpPr/>
              <p:nvPr/>
            </p:nvGrpSpPr>
            <p:grpSpPr>
              <a:xfrm>
                <a:off x="5564014" y="2088938"/>
                <a:ext cx="115732" cy="278401"/>
                <a:chOff x="1285875" y="1490663"/>
                <a:chExt cx="50006" cy="100012"/>
              </a:xfrm>
            </p:grpSpPr>
            <p:cxnSp>
              <p:nvCxnSpPr>
                <p:cNvPr id="581" name="Straight Connector 580"/>
                <p:cNvCxnSpPr/>
                <p:nvPr/>
              </p:nvCxnSpPr>
              <p:spPr>
                <a:xfrm>
                  <a:off x="1310878" y="1490663"/>
                  <a:ext cx="0" cy="100012"/>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2" name="Straight Connector 581"/>
                <p:cNvCxnSpPr/>
                <p:nvPr/>
              </p:nvCxnSpPr>
              <p:spPr>
                <a:xfrm>
                  <a:off x="1285875" y="1490663"/>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3" name="Straight Connector 582"/>
                <p:cNvCxnSpPr/>
                <p:nvPr/>
              </p:nvCxnSpPr>
              <p:spPr>
                <a:xfrm>
                  <a:off x="1285875" y="1588294"/>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580" name="Oval 579"/>
              <p:cNvSpPr/>
              <p:nvPr/>
            </p:nvSpPr>
            <p:spPr>
              <a:xfrm>
                <a:off x="5561258" y="2150747"/>
                <a:ext cx="121244" cy="11887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grpSp>
          <p:nvGrpSpPr>
            <p:cNvPr id="453" name="Group 452"/>
            <p:cNvGrpSpPr/>
            <p:nvPr/>
          </p:nvGrpSpPr>
          <p:grpSpPr>
            <a:xfrm>
              <a:off x="1004313" y="2592619"/>
              <a:ext cx="257493" cy="2431001"/>
              <a:chOff x="6709327" y="2592619"/>
              <a:chExt cx="257493" cy="2431001"/>
            </a:xfrm>
          </p:grpSpPr>
          <p:cxnSp>
            <p:nvCxnSpPr>
              <p:cNvPr id="454" name="Straight Connector 453"/>
              <p:cNvCxnSpPr/>
              <p:nvPr/>
            </p:nvCxnSpPr>
            <p:spPr>
              <a:xfrm flipH="1">
                <a:off x="6875380" y="4927355"/>
                <a:ext cx="9144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68" name="TextBox 467"/>
              <p:cNvSpPr txBox="1"/>
              <p:nvPr/>
            </p:nvSpPr>
            <p:spPr>
              <a:xfrm>
                <a:off x="6709327" y="4831088"/>
                <a:ext cx="125034" cy="192532"/>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-8</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469" name="Straight Connector 468"/>
              <p:cNvCxnSpPr/>
              <p:nvPr/>
            </p:nvCxnSpPr>
            <p:spPr>
              <a:xfrm flipH="1">
                <a:off x="6875380" y="3810965"/>
                <a:ext cx="9144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70" name="TextBox 469"/>
              <p:cNvSpPr txBox="1"/>
              <p:nvPr/>
            </p:nvSpPr>
            <p:spPr>
              <a:xfrm>
                <a:off x="6709327" y="3714697"/>
                <a:ext cx="125034" cy="192532"/>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-4</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471" name="Straight Connector 470"/>
              <p:cNvCxnSpPr/>
              <p:nvPr/>
            </p:nvCxnSpPr>
            <p:spPr>
              <a:xfrm flipH="1">
                <a:off x="6875380" y="2688885"/>
                <a:ext cx="9144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73" name="TextBox 472"/>
              <p:cNvSpPr txBox="1"/>
              <p:nvPr/>
            </p:nvSpPr>
            <p:spPr>
              <a:xfrm>
                <a:off x="6709327" y="2592619"/>
                <a:ext cx="78547" cy="192532"/>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488" name="Straight Connector 487"/>
              <p:cNvCxnSpPr/>
              <p:nvPr/>
            </p:nvCxnSpPr>
            <p:spPr>
              <a:xfrm flipH="1">
                <a:off x="6875380" y="4373466"/>
                <a:ext cx="9144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9" name="Straight Connector 488"/>
              <p:cNvCxnSpPr/>
              <p:nvPr/>
            </p:nvCxnSpPr>
            <p:spPr>
              <a:xfrm flipH="1">
                <a:off x="6875380" y="3250412"/>
                <a:ext cx="9144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90" name="TextBox 489"/>
              <p:cNvSpPr txBox="1"/>
              <p:nvPr/>
            </p:nvSpPr>
            <p:spPr>
              <a:xfrm>
                <a:off x="6709327" y="3143571"/>
                <a:ext cx="125035" cy="184666"/>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491" name="TextBox 490"/>
              <p:cNvSpPr txBox="1"/>
              <p:nvPr/>
            </p:nvSpPr>
            <p:spPr>
              <a:xfrm>
                <a:off x="6709327" y="4267305"/>
                <a:ext cx="125035" cy="184666"/>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-6</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grpSp>
      </p:grpSp>
      <p:grpSp>
        <p:nvGrpSpPr>
          <p:cNvPr id="3" name="组合 2"/>
          <p:cNvGrpSpPr/>
          <p:nvPr/>
        </p:nvGrpSpPr>
        <p:grpSpPr>
          <a:xfrm>
            <a:off x="6276926" y="2281453"/>
            <a:ext cx="5332178" cy="3802195"/>
            <a:chOff x="6276926" y="2281453"/>
            <a:chExt cx="5332178" cy="3802195"/>
          </a:xfrm>
        </p:grpSpPr>
        <p:sp>
          <p:nvSpPr>
            <p:cNvPr id="426" name="TextBox 425"/>
            <p:cNvSpPr txBox="1"/>
            <p:nvPr/>
          </p:nvSpPr>
          <p:spPr>
            <a:xfrm>
              <a:off x="9616251" y="3483944"/>
              <a:ext cx="1992853" cy="246221"/>
            </a:xfrm>
            <a:prstGeom prst="rect">
              <a:avLst/>
            </a:prstGeom>
            <a:noFill/>
          </p:spPr>
          <p:txBody>
            <a:bodyPr wrap="none" rtlCol="0">
              <a:spAutoFit/>
            </a:bodyPr>
            <a:lstStyle/>
            <a:p>
              <a:r>
                <a:rPr lang="en-US" sz="1000" dirty="0">
                  <a:solidFill>
                    <a:schemeClr val="bg2">
                      <a:lumMod val="75000"/>
                    </a:schemeClr>
                  </a:solidFill>
                </a:rPr>
                <a:t>Clinically meaningful improvement</a:t>
              </a:r>
              <a:endParaRPr lang="en-US" sz="1000" dirty="0">
                <a:solidFill>
                  <a:schemeClr val="bg2">
                    <a:lumMod val="75000"/>
                  </a:schemeClr>
                </a:solidFill>
              </a:endParaRPr>
            </a:p>
          </p:txBody>
        </p:sp>
        <p:sp>
          <p:nvSpPr>
            <p:cNvPr id="427" name="TextBox 426"/>
            <p:cNvSpPr txBox="1"/>
            <p:nvPr/>
          </p:nvSpPr>
          <p:spPr>
            <a:xfrm>
              <a:off x="6960218" y="5806649"/>
              <a:ext cx="546240"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Week</a:t>
              </a:r>
              <a:endParaRPr kumimoji="0" lang="en-US" sz="120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429" name="Straight Connector 428"/>
            <p:cNvCxnSpPr/>
            <p:nvPr/>
          </p:nvCxnSpPr>
          <p:spPr>
            <a:xfrm>
              <a:off x="7664948" y="5778528"/>
              <a:ext cx="0" cy="7315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30" name="TextBox 429"/>
            <p:cNvSpPr txBox="1"/>
            <p:nvPr/>
          </p:nvSpPr>
          <p:spPr>
            <a:xfrm>
              <a:off x="7625672" y="5850906"/>
              <a:ext cx="78547"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431" name="Straight Connector 430"/>
            <p:cNvCxnSpPr/>
            <p:nvPr/>
          </p:nvCxnSpPr>
          <p:spPr>
            <a:xfrm>
              <a:off x="8005060" y="5778528"/>
              <a:ext cx="0" cy="7315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32" name="TextBox 431"/>
            <p:cNvSpPr txBox="1"/>
            <p:nvPr/>
          </p:nvSpPr>
          <p:spPr>
            <a:xfrm>
              <a:off x="7965785" y="5850906"/>
              <a:ext cx="78547"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433" name="Straight Connector 432"/>
            <p:cNvCxnSpPr/>
            <p:nvPr/>
          </p:nvCxnSpPr>
          <p:spPr>
            <a:xfrm>
              <a:off x="8329142" y="5778528"/>
              <a:ext cx="0" cy="7315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34" name="TextBox 433"/>
            <p:cNvSpPr txBox="1"/>
            <p:nvPr/>
          </p:nvSpPr>
          <p:spPr>
            <a:xfrm>
              <a:off x="8289868" y="5850906"/>
              <a:ext cx="78547"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435" name="Straight Connector 434"/>
            <p:cNvCxnSpPr/>
            <p:nvPr/>
          </p:nvCxnSpPr>
          <p:spPr>
            <a:xfrm>
              <a:off x="8658428" y="5778528"/>
              <a:ext cx="0" cy="7315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36" name="TextBox 435"/>
            <p:cNvSpPr txBox="1"/>
            <p:nvPr/>
          </p:nvSpPr>
          <p:spPr>
            <a:xfrm>
              <a:off x="8619154" y="5850906"/>
              <a:ext cx="78547"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3</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437" name="Straight Connector 436"/>
            <p:cNvCxnSpPr/>
            <p:nvPr/>
          </p:nvCxnSpPr>
          <p:spPr>
            <a:xfrm>
              <a:off x="10000361" y="5778528"/>
              <a:ext cx="0" cy="7315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38" name="TextBox 437"/>
            <p:cNvSpPr txBox="1"/>
            <p:nvPr/>
          </p:nvSpPr>
          <p:spPr>
            <a:xfrm>
              <a:off x="9961085" y="5850906"/>
              <a:ext cx="78547"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7</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439" name="Straight Connector 438"/>
            <p:cNvCxnSpPr/>
            <p:nvPr/>
          </p:nvCxnSpPr>
          <p:spPr>
            <a:xfrm>
              <a:off x="11311726" y="5778528"/>
              <a:ext cx="0" cy="7315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41" name="TextBox 440"/>
            <p:cNvSpPr txBox="1"/>
            <p:nvPr/>
          </p:nvSpPr>
          <p:spPr>
            <a:xfrm>
              <a:off x="11233178" y="5850906"/>
              <a:ext cx="157094" cy="184666"/>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11</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442" name="Rectangle 441"/>
            <p:cNvSpPr/>
            <p:nvPr/>
          </p:nvSpPr>
          <p:spPr>
            <a:xfrm>
              <a:off x="6966488" y="2281453"/>
              <a:ext cx="4561669" cy="349425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cxnSp>
          <p:nvCxnSpPr>
            <p:cNvPr id="618" name="Straight Connector 617"/>
            <p:cNvCxnSpPr/>
            <p:nvPr/>
          </p:nvCxnSpPr>
          <p:spPr>
            <a:xfrm>
              <a:off x="6970139" y="3527149"/>
              <a:ext cx="4562856" cy="0"/>
            </a:xfrm>
            <a:prstGeom prst="line">
              <a:avLst/>
            </a:prstGeom>
            <a:ln w="19050" cap="rnd">
              <a:solidFill>
                <a:schemeClr val="bg2">
                  <a:lumMod val="75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621" name="Straight Connector 620"/>
            <p:cNvCxnSpPr/>
            <p:nvPr/>
          </p:nvCxnSpPr>
          <p:spPr>
            <a:xfrm>
              <a:off x="6974237" y="2683815"/>
              <a:ext cx="4539558"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628" name="TextBox 627"/>
            <p:cNvSpPr txBox="1"/>
            <p:nvPr/>
          </p:nvSpPr>
          <p:spPr>
            <a:xfrm rot="16200000">
              <a:off x="5223000" y="3706875"/>
              <a:ext cx="2384852"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Mean change (±SE) in Total QMG</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687" name="Freeform: Shape 686"/>
            <p:cNvSpPr/>
            <p:nvPr/>
          </p:nvSpPr>
          <p:spPr>
            <a:xfrm>
              <a:off x="7665494" y="2688748"/>
              <a:ext cx="3649488" cy="1288037"/>
            </a:xfrm>
            <a:custGeom>
              <a:avLst/>
              <a:gdLst>
                <a:gd name="connsiteX0" fmla="*/ 0 w 1578768"/>
                <a:gd name="connsiteY0" fmla="*/ 0 h 678656"/>
                <a:gd name="connsiteX1" fmla="*/ 138112 w 1578768"/>
                <a:gd name="connsiteY1" fmla="*/ 428625 h 678656"/>
                <a:gd name="connsiteX2" fmla="*/ 288131 w 1578768"/>
                <a:gd name="connsiteY2" fmla="*/ 595312 h 678656"/>
                <a:gd name="connsiteX3" fmla="*/ 426243 w 1578768"/>
                <a:gd name="connsiteY3" fmla="*/ 678656 h 678656"/>
                <a:gd name="connsiteX4" fmla="*/ 997743 w 1578768"/>
                <a:gd name="connsiteY4" fmla="*/ 328612 h 678656"/>
                <a:gd name="connsiteX5" fmla="*/ 1578768 w 1578768"/>
                <a:gd name="connsiteY5" fmla="*/ 178593 h 678656"/>
                <a:gd name="connsiteX0-1" fmla="*/ 0 w 1601812"/>
                <a:gd name="connsiteY0-2" fmla="*/ 0 h 675697"/>
                <a:gd name="connsiteX1-3" fmla="*/ 161156 w 1601812"/>
                <a:gd name="connsiteY1-4" fmla="*/ 425666 h 675697"/>
                <a:gd name="connsiteX2-5" fmla="*/ 311175 w 1601812"/>
                <a:gd name="connsiteY2-6" fmla="*/ 592353 h 675697"/>
                <a:gd name="connsiteX3-7" fmla="*/ 449287 w 1601812"/>
                <a:gd name="connsiteY3-8" fmla="*/ 675697 h 675697"/>
                <a:gd name="connsiteX4-9" fmla="*/ 1020787 w 1601812"/>
                <a:gd name="connsiteY4-10" fmla="*/ 325653 h 675697"/>
                <a:gd name="connsiteX5-11" fmla="*/ 1601812 w 1601812"/>
                <a:gd name="connsiteY5-12" fmla="*/ 175634 h 675697"/>
                <a:gd name="connsiteX0-13" fmla="*/ 0 w 1601812"/>
                <a:gd name="connsiteY0-14" fmla="*/ 0 h 675697"/>
                <a:gd name="connsiteX1-15" fmla="*/ 161156 w 1601812"/>
                <a:gd name="connsiteY1-16" fmla="*/ 425666 h 675697"/>
                <a:gd name="connsiteX2-17" fmla="*/ 295813 w 1601812"/>
                <a:gd name="connsiteY2-18" fmla="*/ 539087 h 675697"/>
                <a:gd name="connsiteX3-19" fmla="*/ 449287 w 1601812"/>
                <a:gd name="connsiteY3-20" fmla="*/ 675697 h 675697"/>
                <a:gd name="connsiteX4-21" fmla="*/ 1020787 w 1601812"/>
                <a:gd name="connsiteY4-22" fmla="*/ 325653 h 675697"/>
                <a:gd name="connsiteX5-23" fmla="*/ 1601812 w 1601812"/>
                <a:gd name="connsiteY5-24" fmla="*/ 175634 h 675697"/>
                <a:gd name="connsiteX0-25" fmla="*/ 0 w 1601812"/>
                <a:gd name="connsiteY0-26" fmla="*/ 0 h 625390"/>
                <a:gd name="connsiteX1-27" fmla="*/ 161156 w 1601812"/>
                <a:gd name="connsiteY1-28" fmla="*/ 425666 h 625390"/>
                <a:gd name="connsiteX2-29" fmla="*/ 295813 w 1601812"/>
                <a:gd name="connsiteY2-30" fmla="*/ 539087 h 625390"/>
                <a:gd name="connsiteX3-31" fmla="*/ 444166 w 1601812"/>
                <a:gd name="connsiteY3-32" fmla="*/ 625390 h 625390"/>
                <a:gd name="connsiteX4-33" fmla="*/ 1020787 w 1601812"/>
                <a:gd name="connsiteY4-34" fmla="*/ 325653 h 625390"/>
                <a:gd name="connsiteX5-35" fmla="*/ 1601812 w 1601812"/>
                <a:gd name="connsiteY5-36" fmla="*/ 175634 h 625390"/>
                <a:gd name="connsiteX0-37" fmla="*/ 0 w 1601812"/>
                <a:gd name="connsiteY0-38" fmla="*/ 0 h 625390"/>
                <a:gd name="connsiteX1-39" fmla="*/ 161156 w 1601812"/>
                <a:gd name="connsiteY1-40" fmla="*/ 425666 h 625390"/>
                <a:gd name="connsiteX2-41" fmla="*/ 295813 w 1601812"/>
                <a:gd name="connsiteY2-42" fmla="*/ 539087 h 625390"/>
                <a:gd name="connsiteX3-43" fmla="*/ 444166 w 1601812"/>
                <a:gd name="connsiteY3-44" fmla="*/ 625390 h 625390"/>
                <a:gd name="connsiteX4-45" fmla="*/ 1036150 w 1601812"/>
                <a:gd name="connsiteY4-46" fmla="*/ 263510 h 625390"/>
                <a:gd name="connsiteX5-47" fmla="*/ 1601812 w 1601812"/>
                <a:gd name="connsiteY5-48" fmla="*/ 175634 h 625390"/>
                <a:gd name="connsiteX0-49" fmla="*/ 0 w 1596691"/>
                <a:gd name="connsiteY0-50" fmla="*/ 0 h 625390"/>
                <a:gd name="connsiteX1-51" fmla="*/ 161156 w 1596691"/>
                <a:gd name="connsiteY1-52" fmla="*/ 425666 h 625390"/>
                <a:gd name="connsiteX2-53" fmla="*/ 295813 w 1596691"/>
                <a:gd name="connsiteY2-54" fmla="*/ 539087 h 625390"/>
                <a:gd name="connsiteX3-55" fmla="*/ 444166 w 1596691"/>
                <a:gd name="connsiteY3-56" fmla="*/ 625390 h 625390"/>
                <a:gd name="connsiteX4-57" fmla="*/ 1036150 w 1596691"/>
                <a:gd name="connsiteY4-58" fmla="*/ 263510 h 625390"/>
                <a:gd name="connsiteX5-59" fmla="*/ 1596691 w 1596691"/>
                <a:gd name="connsiteY5-60" fmla="*/ 21754 h 625390"/>
                <a:gd name="connsiteX0-61" fmla="*/ 0 w 1596691"/>
                <a:gd name="connsiteY0-62" fmla="*/ 0 h 625390"/>
                <a:gd name="connsiteX1-63" fmla="*/ 167337 w 1596691"/>
                <a:gd name="connsiteY1-64" fmla="*/ 423285 h 625390"/>
                <a:gd name="connsiteX2-65" fmla="*/ 295813 w 1596691"/>
                <a:gd name="connsiteY2-66" fmla="*/ 539087 h 625390"/>
                <a:gd name="connsiteX3-67" fmla="*/ 444166 w 1596691"/>
                <a:gd name="connsiteY3-68" fmla="*/ 625390 h 625390"/>
                <a:gd name="connsiteX4-69" fmla="*/ 1036150 w 1596691"/>
                <a:gd name="connsiteY4-70" fmla="*/ 263510 h 625390"/>
                <a:gd name="connsiteX5-71" fmla="*/ 1596691 w 1596691"/>
                <a:gd name="connsiteY5-72" fmla="*/ 21754 h 625390"/>
                <a:gd name="connsiteX0-73" fmla="*/ 0 w 1580208"/>
                <a:gd name="connsiteY0-74" fmla="*/ 0 h 618247"/>
                <a:gd name="connsiteX1-75" fmla="*/ 150854 w 1580208"/>
                <a:gd name="connsiteY1-76" fmla="*/ 416142 h 618247"/>
                <a:gd name="connsiteX2-77" fmla="*/ 279330 w 1580208"/>
                <a:gd name="connsiteY2-78" fmla="*/ 531944 h 618247"/>
                <a:gd name="connsiteX3-79" fmla="*/ 427683 w 1580208"/>
                <a:gd name="connsiteY3-80" fmla="*/ 618247 h 618247"/>
                <a:gd name="connsiteX4-81" fmla="*/ 1019667 w 1580208"/>
                <a:gd name="connsiteY4-82" fmla="*/ 256367 h 618247"/>
                <a:gd name="connsiteX5-83" fmla="*/ 1580208 w 1580208"/>
                <a:gd name="connsiteY5-84" fmla="*/ 14611 h 61824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580208" h="618247">
                  <a:moveTo>
                    <a:pt x="0" y="0"/>
                  </a:moveTo>
                  <a:lnTo>
                    <a:pt x="150854" y="416142"/>
                  </a:lnTo>
                  <a:lnTo>
                    <a:pt x="279330" y="531944"/>
                  </a:lnTo>
                  <a:lnTo>
                    <a:pt x="427683" y="618247"/>
                  </a:lnTo>
                  <a:lnTo>
                    <a:pt x="1019667" y="256367"/>
                  </a:lnTo>
                  <a:lnTo>
                    <a:pt x="1580208" y="14611"/>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688" name="Group 687"/>
            <p:cNvGrpSpPr/>
            <p:nvPr/>
          </p:nvGrpSpPr>
          <p:grpSpPr>
            <a:xfrm>
              <a:off x="7949712" y="3449533"/>
              <a:ext cx="115489" cy="220296"/>
              <a:chOff x="1285875" y="1490663"/>
              <a:chExt cx="50006" cy="100012"/>
            </a:xfrm>
          </p:grpSpPr>
          <p:cxnSp>
            <p:nvCxnSpPr>
              <p:cNvPr id="689" name="Straight Connector 688"/>
              <p:cNvCxnSpPr/>
              <p:nvPr/>
            </p:nvCxnSpPr>
            <p:spPr>
              <a:xfrm>
                <a:off x="1310878" y="1490663"/>
                <a:ext cx="0" cy="10001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90" name="Straight Connector 689"/>
              <p:cNvCxnSpPr/>
              <p:nvPr/>
            </p:nvCxnSpPr>
            <p:spPr>
              <a:xfrm>
                <a:off x="1285875" y="1490663"/>
                <a:ext cx="50006"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91" name="Straight Connector 690"/>
              <p:cNvCxnSpPr/>
              <p:nvPr/>
            </p:nvCxnSpPr>
            <p:spPr>
              <a:xfrm>
                <a:off x="1285875" y="1588294"/>
                <a:ext cx="50006" cy="0"/>
              </a:xfrm>
              <a:prstGeom prst="line">
                <a:avLst/>
              </a:prstGeom>
              <a:ln w="9525"/>
            </p:spPr>
            <p:style>
              <a:lnRef idx="1">
                <a:schemeClr val="accent1"/>
              </a:lnRef>
              <a:fillRef idx="0">
                <a:schemeClr val="accent1"/>
              </a:fillRef>
              <a:effectRef idx="0">
                <a:schemeClr val="accent1"/>
              </a:effectRef>
              <a:fontRef idx="minor">
                <a:schemeClr val="tx1"/>
              </a:fontRef>
            </p:style>
          </p:cxnSp>
        </p:grpSp>
        <p:sp>
          <p:nvSpPr>
            <p:cNvPr id="692" name="Oval 691"/>
            <p:cNvSpPr/>
            <p:nvPr/>
          </p:nvSpPr>
          <p:spPr>
            <a:xfrm>
              <a:off x="7946961" y="3511073"/>
              <a:ext cx="120990" cy="1333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693" name="Group 692"/>
            <p:cNvGrpSpPr/>
            <p:nvPr/>
          </p:nvGrpSpPr>
          <p:grpSpPr>
            <a:xfrm>
              <a:off x="8272244" y="3679747"/>
              <a:ext cx="115489" cy="265886"/>
              <a:chOff x="1285875" y="1490663"/>
              <a:chExt cx="50006" cy="100012"/>
            </a:xfrm>
          </p:grpSpPr>
          <p:cxnSp>
            <p:nvCxnSpPr>
              <p:cNvPr id="694" name="Straight Connector 693"/>
              <p:cNvCxnSpPr/>
              <p:nvPr/>
            </p:nvCxnSpPr>
            <p:spPr>
              <a:xfrm>
                <a:off x="1310878" y="1490663"/>
                <a:ext cx="0" cy="10001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95" name="Straight Connector 694"/>
              <p:cNvCxnSpPr/>
              <p:nvPr/>
            </p:nvCxnSpPr>
            <p:spPr>
              <a:xfrm>
                <a:off x="1285875" y="1490663"/>
                <a:ext cx="50006"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96" name="Straight Connector 695"/>
              <p:cNvCxnSpPr/>
              <p:nvPr/>
            </p:nvCxnSpPr>
            <p:spPr>
              <a:xfrm>
                <a:off x="1285875" y="1588294"/>
                <a:ext cx="50006" cy="0"/>
              </a:xfrm>
              <a:prstGeom prst="line">
                <a:avLst/>
              </a:prstGeom>
              <a:ln w="9525"/>
            </p:spPr>
            <p:style>
              <a:lnRef idx="1">
                <a:schemeClr val="accent1"/>
              </a:lnRef>
              <a:fillRef idx="0">
                <a:schemeClr val="accent1"/>
              </a:fillRef>
              <a:effectRef idx="0">
                <a:schemeClr val="accent1"/>
              </a:effectRef>
              <a:fontRef idx="minor">
                <a:schemeClr val="tx1"/>
              </a:fontRef>
            </p:style>
          </p:cxnSp>
        </p:grpSp>
        <p:sp>
          <p:nvSpPr>
            <p:cNvPr id="697" name="Oval 696"/>
            <p:cNvSpPr/>
            <p:nvPr/>
          </p:nvSpPr>
          <p:spPr>
            <a:xfrm>
              <a:off x="8269493" y="3729356"/>
              <a:ext cx="120990" cy="1333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698" name="Group 697"/>
            <p:cNvGrpSpPr/>
            <p:nvPr/>
          </p:nvGrpSpPr>
          <p:grpSpPr>
            <a:xfrm>
              <a:off x="8602737" y="3856335"/>
              <a:ext cx="115489" cy="277818"/>
              <a:chOff x="1285875" y="1490663"/>
              <a:chExt cx="50006" cy="100012"/>
            </a:xfrm>
          </p:grpSpPr>
          <p:cxnSp>
            <p:nvCxnSpPr>
              <p:cNvPr id="699" name="Straight Connector 698"/>
              <p:cNvCxnSpPr/>
              <p:nvPr/>
            </p:nvCxnSpPr>
            <p:spPr>
              <a:xfrm>
                <a:off x="1310878" y="1490663"/>
                <a:ext cx="0" cy="10001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700" name="Straight Connector 699"/>
              <p:cNvCxnSpPr/>
              <p:nvPr/>
            </p:nvCxnSpPr>
            <p:spPr>
              <a:xfrm>
                <a:off x="1285875" y="1490663"/>
                <a:ext cx="50006"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701" name="Straight Connector 700"/>
              <p:cNvCxnSpPr/>
              <p:nvPr/>
            </p:nvCxnSpPr>
            <p:spPr>
              <a:xfrm>
                <a:off x="1285875" y="1588294"/>
                <a:ext cx="50006" cy="0"/>
              </a:xfrm>
              <a:prstGeom prst="line">
                <a:avLst/>
              </a:prstGeom>
              <a:ln w="9525"/>
            </p:spPr>
            <p:style>
              <a:lnRef idx="1">
                <a:schemeClr val="accent1"/>
              </a:lnRef>
              <a:fillRef idx="0">
                <a:schemeClr val="accent1"/>
              </a:fillRef>
              <a:effectRef idx="0">
                <a:schemeClr val="accent1"/>
              </a:effectRef>
              <a:fontRef idx="minor">
                <a:schemeClr val="tx1"/>
              </a:fontRef>
            </p:style>
          </p:cxnSp>
        </p:grpSp>
        <p:sp>
          <p:nvSpPr>
            <p:cNvPr id="702" name="Oval 701"/>
            <p:cNvSpPr/>
            <p:nvPr/>
          </p:nvSpPr>
          <p:spPr>
            <a:xfrm>
              <a:off x="8599986" y="3912917"/>
              <a:ext cx="120990" cy="1333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03" name="Group 702"/>
            <p:cNvGrpSpPr/>
            <p:nvPr/>
          </p:nvGrpSpPr>
          <p:grpSpPr>
            <a:xfrm>
              <a:off x="9943911" y="3132026"/>
              <a:ext cx="115489" cy="238129"/>
              <a:chOff x="1285875" y="1490663"/>
              <a:chExt cx="50006" cy="100012"/>
            </a:xfrm>
          </p:grpSpPr>
          <p:cxnSp>
            <p:nvCxnSpPr>
              <p:cNvPr id="704" name="Straight Connector 703"/>
              <p:cNvCxnSpPr/>
              <p:nvPr/>
            </p:nvCxnSpPr>
            <p:spPr>
              <a:xfrm>
                <a:off x="1310878" y="1490663"/>
                <a:ext cx="0" cy="10001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705" name="Straight Connector 704"/>
              <p:cNvCxnSpPr/>
              <p:nvPr/>
            </p:nvCxnSpPr>
            <p:spPr>
              <a:xfrm>
                <a:off x="1285875" y="1490663"/>
                <a:ext cx="50006"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706" name="Straight Connector 705"/>
              <p:cNvCxnSpPr/>
              <p:nvPr/>
            </p:nvCxnSpPr>
            <p:spPr>
              <a:xfrm>
                <a:off x="1285875" y="1588294"/>
                <a:ext cx="50006" cy="0"/>
              </a:xfrm>
              <a:prstGeom prst="line">
                <a:avLst/>
              </a:prstGeom>
              <a:ln w="9525"/>
            </p:spPr>
            <p:style>
              <a:lnRef idx="1">
                <a:schemeClr val="accent1"/>
              </a:lnRef>
              <a:fillRef idx="0">
                <a:schemeClr val="accent1"/>
              </a:fillRef>
              <a:effectRef idx="0">
                <a:schemeClr val="accent1"/>
              </a:effectRef>
              <a:fontRef idx="minor">
                <a:schemeClr val="tx1"/>
              </a:fontRef>
            </p:style>
          </p:cxnSp>
        </p:grpSp>
        <p:sp>
          <p:nvSpPr>
            <p:cNvPr id="707" name="Oval 706"/>
            <p:cNvSpPr/>
            <p:nvPr/>
          </p:nvSpPr>
          <p:spPr>
            <a:xfrm>
              <a:off x="9941160" y="3183644"/>
              <a:ext cx="120990"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08" name="Group 707"/>
            <p:cNvGrpSpPr/>
            <p:nvPr/>
          </p:nvGrpSpPr>
          <p:grpSpPr>
            <a:xfrm>
              <a:off x="11260445" y="2586313"/>
              <a:ext cx="115489" cy="297662"/>
              <a:chOff x="1285875" y="1490663"/>
              <a:chExt cx="50006" cy="100012"/>
            </a:xfrm>
          </p:grpSpPr>
          <p:cxnSp>
            <p:nvCxnSpPr>
              <p:cNvPr id="709" name="Straight Connector 708"/>
              <p:cNvCxnSpPr/>
              <p:nvPr/>
            </p:nvCxnSpPr>
            <p:spPr>
              <a:xfrm>
                <a:off x="1310878" y="1490663"/>
                <a:ext cx="0" cy="10001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710" name="Straight Connector 709"/>
              <p:cNvCxnSpPr/>
              <p:nvPr/>
            </p:nvCxnSpPr>
            <p:spPr>
              <a:xfrm>
                <a:off x="1285875" y="1490663"/>
                <a:ext cx="50006"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711" name="Straight Connector 710"/>
              <p:cNvCxnSpPr/>
              <p:nvPr/>
            </p:nvCxnSpPr>
            <p:spPr>
              <a:xfrm>
                <a:off x="1285875" y="1588294"/>
                <a:ext cx="50006" cy="0"/>
              </a:xfrm>
              <a:prstGeom prst="line">
                <a:avLst/>
              </a:prstGeom>
              <a:ln w="9525"/>
            </p:spPr>
            <p:style>
              <a:lnRef idx="1">
                <a:schemeClr val="accent1"/>
              </a:lnRef>
              <a:fillRef idx="0">
                <a:schemeClr val="accent1"/>
              </a:fillRef>
              <a:effectRef idx="0">
                <a:schemeClr val="accent1"/>
              </a:effectRef>
              <a:fontRef idx="minor">
                <a:schemeClr val="tx1"/>
              </a:fontRef>
            </p:style>
          </p:cxnSp>
        </p:grpSp>
        <p:sp>
          <p:nvSpPr>
            <p:cNvPr id="712" name="Oval 711"/>
            <p:cNvSpPr/>
            <p:nvPr/>
          </p:nvSpPr>
          <p:spPr>
            <a:xfrm>
              <a:off x="11257694" y="2680396"/>
              <a:ext cx="120990"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713" name="Oval 712"/>
            <p:cNvSpPr/>
            <p:nvPr/>
          </p:nvSpPr>
          <p:spPr>
            <a:xfrm>
              <a:off x="7612992" y="2620411"/>
              <a:ext cx="118872" cy="1188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14" name="Group 713"/>
            <p:cNvGrpSpPr/>
            <p:nvPr/>
          </p:nvGrpSpPr>
          <p:grpSpPr>
            <a:xfrm>
              <a:off x="7612992" y="2620411"/>
              <a:ext cx="3765692" cy="1641824"/>
              <a:chOff x="7612992" y="2198753"/>
              <a:chExt cx="3765692" cy="1641824"/>
            </a:xfrm>
          </p:grpSpPr>
          <p:sp>
            <p:nvSpPr>
              <p:cNvPr id="715" name="Freeform: Shape 714"/>
              <p:cNvSpPr/>
              <p:nvPr/>
            </p:nvSpPr>
            <p:spPr>
              <a:xfrm>
                <a:off x="7666645" y="2255641"/>
                <a:ext cx="3660324" cy="1454978"/>
              </a:xfrm>
              <a:custGeom>
                <a:avLst/>
                <a:gdLst>
                  <a:gd name="connsiteX0" fmla="*/ 0 w 1831759"/>
                  <a:gd name="connsiteY0" fmla="*/ 0 h 698377"/>
                  <a:gd name="connsiteX1" fmla="*/ 162758 w 1831759"/>
                  <a:gd name="connsiteY1" fmla="*/ 440924 h 698377"/>
                  <a:gd name="connsiteX2" fmla="*/ 328474 w 1831759"/>
                  <a:gd name="connsiteY2" fmla="*/ 580008 h 698377"/>
                  <a:gd name="connsiteX3" fmla="*/ 491231 w 1831759"/>
                  <a:gd name="connsiteY3" fmla="*/ 698377 h 698377"/>
                  <a:gd name="connsiteX4" fmla="*/ 1162975 w 1831759"/>
                  <a:gd name="connsiteY4" fmla="*/ 352147 h 698377"/>
                  <a:gd name="connsiteX5" fmla="*/ 1831759 w 1831759"/>
                  <a:gd name="connsiteY5" fmla="*/ 284085 h 698377"/>
                  <a:gd name="connsiteX6" fmla="*/ 1831759 w 1831759"/>
                  <a:gd name="connsiteY6" fmla="*/ 284085 h 698377"/>
                  <a:gd name="connsiteX7" fmla="*/ 1831759 w 1831759"/>
                  <a:gd name="connsiteY7" fmla="*/ 284085 h 698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31759" h="698377">
                    <a:moveTo>
                      <a:pt x="0" y="0"/>
                    </a:moveTo>
                    <a:lnTo>
                      <a:pt x="162758" y="440924"/>
                    </a:lnTo>
                    <a:lnTo>
                      <a:pt x="328474" y="580008"/>
                    </a:lnTo>
                    <a:lnTo>
                      <a:pt x="491231" y="698377"/>
                    </a:lnTo>
                    <a:lnTo>
                      <a:pt x="1162975" y="352147"/>
                    </a:lnTo>
                    <a:lnTo>
                      <a:pt x="1831759" y="284085"/>
                    </a:lnTo>
                    <a:lnTo>
                      <a:pt x="1831759" y="284085"/>
                    </a:lnTo>
                    <a:lnTo>
                      <a:pt x="1831759" y="284085"/>
                    </a:lnTo>
                  </a:path>
                </a:pathLst>
              </a:cu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716" name="Oval 715"/>
              <p:cNvSpPr/>
              <p:nvPr/>
            </p:nvSpPr>
            <p:spPr>
              <a:xfrm>
                <a:off x="7612992" y="2198753"/>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17" name="Group 716"/>
              <p:cNvGrpSpPr/>
              <p:nvPr/>
            </p:nvGrpSpPr>
            <p:grpSpPr>
              <a:xfrm>
                <a:off x="7949712" y="3062603"/>
                <a:ext cx="115489" cy="208362"/>
                <a:chOff x="1285875" y="1490663"/>
                <a:chExt cx="50006" cy="100012"/>
              </a:xfrm>
            </p:grpSpPr>
            <p:cxnSp>
              <p:nvCxnSpPr>
                <p:cNvPr id="739" name="Straight Connector 738"/>
                <p:cNvCxnSpPr/>
                <p:nvPr/>
              </p:nvCxnSpPr>
              <p:spPr>
                <a:xfrm>
                  <a:off x="1310878" y="1490663"/>
                  <a:ext cx="0" cy="100012"/>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40" name="Straight Connector 739"/>
                <p:cNvCxnSpPr/>
                <p:nvPr/>
              </p:nvCxnSpPr>
              <p:spPr>
                <a:xfrm>
                  <a:off x="1285875" y="1490663"/>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41" name="Straight Connector 740"/>
                <p:cNvCxnSpPr/>
                <p:nvPr/>
              </p:nvCxnSpPr>
              <p:spPr>
                <a:xfrm>
                  <a:off x="1285875" y="1588294"/>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718" name="Oval 717"/>
              <p:cNvSpPr/>
              <p:nvPr/>
            </p:nvSpPr>
            <p:spPr>
              <a:xfrm>
                <a:off x="7946961" y="3104343"/>
                <a:ext cx="120990" cy="1333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19" name="Group 718"/>
              <p:cNvGrpSpPr/>
              <p:nvPr/>
            </p:nvGrpSpPr>
            <p:grpSpPr>
              <a:xfrm>
                <a:off x="8272244" y="3354801"/>
                <a:ext cx="115489" cy="248051"/>
                <a:chOff x="1285875" y="1488461"/>
                <a:chExt cx="50006" cy="100012"/>
              </a:xfrm>
            </p:grpSpPr>
            <p:cxnSp>
              <p:nvCxnSpPr>
                <p:cNvPr id="736" name="Straight Connector 735"/>
                <p:cNvCxnSpPr/>
                <p:nvPr/>
              </p:nvCxnSpPr>
              <p:spPr>
                <a:xfrm>
                  <a:off x="1310878" y="1488461"/>
                  <a:ext cx="0" cy="100012"/>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37" name="Straight Connector 736"/>
                <p:cNvCxnSpPr/>
                <p:nvPr/>
              </p:nvCxnSpPr>
              <p:spPr>
                <a:xfrm>
                  <a:off x="1285875" y="1490663"/>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38" name="Straight Connector 737"/>
                <p:cNvCxnSpPr/>
                <p:nvPr/>
              </p:nvCxnSpPr>
              <p:spPr>
                <a:xfrm>
                  <a:off x="1285875" y="1588294"/>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720" name="Oval 719"/>
              <p:cNvSpPr/>
              <p:nvPr/>
            </p:nvSpPr>
            <p:spPr>
              <a:xfrm>
                <a:off x="8269493" y="3400271"/>
                <a:ext cx="120990" cy="1333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21" name="Group 720"/>
              <p:cNvGrpSpPr/>
              <p:nvPr/>
            </p:nvGrpSpPr>
            <p:grpSpPr>
              <a:xfrm>
                <a:off x="8599510" y="3595704"/>
                <a:ext cx="115489" cy="244873"/>
                <a:chOff x="1285875" y="1489564"/>
                <a:chExt cx="50006" cy="98730"/>
              </a:xfrm>
            </p:grpSpPr>
            <p:cxnSp>
              <p:nvCxnSpPr>
                <p:cNvPr id="733" name="Straight Connector 732"/>
                <p:cNvCxnSpPr/>
                <p:nvPr/>
              </p:nvCxnSpPr>
              <p:spPr>
                <a:xfrm>
                  <a:off x="1310878" y="1489564"/>
                  <a:ext cx="0" cy="96051"/>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34" name="Straight Connector 733"/>
                <p:cNvCxnSpPr/>
                <p:nvPr/>
              </p:nvCxnSpPr>
              <p:spPr>
                <a:xfrm>
                  <a:off x="1285875" y="1490663"/>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35" name="Straight Connector 734"/>
                <p:cNvCxnSpPr/>
                <p:nvPr/>
              </p:nvCxnSpPr>
              <p:spPr>
                <a:xfrm>
                  <a:off x="1285875" y="1588294"/>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722" name="Oval 721"/>
              <p:cNvSpPr/>
              <p:nvPr/>
            </p:nvSpPr>
            <p:spPr>
              <a:xfrm>
                <a:off x="8596759" y="3634548"/>
                <a:ext cx="118872"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23" name="Group 722"/>
              <p:cNvGrpSpPr/>
              <p:nvPr/>
            </p:nvGrpSpPr>
            <p:grpSpPr>
              <a:xfrm>
                <a:off x="9940915" y="2849278"/>
                <a:ext cx="115489" cy="267894"/>
                <a:chOff x="1285875" y="1490663"/>
                <a:chExt cx="50006" cy="100012"/>
              </a:xfrm>
            </p:grpSpPr>
            <p:cxnSp>
              <p:nvCxnSpPr>
                <p:cNvPr id="730" name="Straight Connector 729"/>
                <p:cNvCxnSpPr/>
                <p:nvPr/>
              </p:nvCxnSpPr>
              <p:spPr>
                <a:xfrm>
                  <a:off x="1310878" y="1490663"/>
                  <a:ext cx="0" cy="100012"/>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31" name="Straight Connector 730"/>
                <p:cNvCxnSpPr/>
                <p:nvPr/>
              </p:nvCxnSpPr>
              <p:spPr>
                <a:xfrm>
                  <a:off x="1285875" y="1490663"/>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32" name="Straight Connector 731"/>
                <p:cNvCxnSpPr/>
                <p:nvPr/>
              </p:nvCxnSpPr>
              <p:spPr>
                <a:xfrm>
                  <a:off x="1285875" y="1589314"/>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724" name="Oval 723"/>
              <p:cNvSpPr/>
              <p:nvPr/>
            </p:nvSpPr>
            <p:spPr>
              <a:xfrm>
                <a:off x="9938164" y="2925554"/>
                <a:ext cx="120990"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25" name="Group 724"/>
              <p:cNvGrpSpPr/>
              <p:nvPr/>
            </p:nvGrpSpPr>
            <p:grpSpPr>
              <a:xfrm>
                <a:off x="11260445" y="2621070"/>
                <a:ext cx="115489" cy="436568"/>
                <a:chOff x="1285875" y="1490663"/>
                <a:chExt cx="50006" cy="100012"/>
              </a:xfrm>
            </p:grpSpPr>
            <p:cxnSp>
              <p:nvCxnSpPr>
                <p:cNvPr id="727" name="Straight Connector 726"/>
                <p:cNvCxnSpPr/>
                <p:nvPr/>
              </p:nvCxnSpPr>
              <p:spPr>
                <a:xfrm>
                  <a:off x="1310878" y="1490663"/>
                  <a:ext cx="0" cy="100012"/>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28" name="Straight Connector 727"/>
                <p:cNvCxnSpPr/>
                <p:nvPr/>
              </p:nvCxnSpPr>
              <p:spPr>
                <a:xfrm>
                  <a:off x="1285875" y="1490663"/>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29" name="Straight Connector 728"/>
                <p:cNvCxnSpPr/>
                <p:nvPr/>
              </p:nvCxnSpPr>
              <p:spPr>
                <a:xfrm>
                  <a:off x="1285875" y="1589546"/>
                  <a:ext cx="50006"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726" name="Oval 725"/>
              <p:cNvSpPr/>
              <p:nvPr/>
            </p:nvSpPr>
            <p:spPr>
              <a:xfrm>
                <a:off x="11257694" y="2789921"/>
                <a:ext cx="120990" cy="118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grpSp>
          <p:nvGrpSpPr>
            <p:cNvPr id="742" name="Group 741"/>
            <p:cNvGrpSpPr/>
            <p:nvPr/>
          </p:nvGrpSpPr>
          <p:grpSpPr>
            <a:xfrm>
              <a:off x="7612992" y="2620411"/>
              <a:ext cx="3765692" cy="1464130"/>
              <a:chOff x="7612992" y="2198753"/>
              <a:chExt cx="3765692" cy="1464130"/>
            </a:xfrm>
          </p:grpSpPr>
          <p:sp>
            <p:nvSpPr>
              <p:cNvPr id="743" name="Freeform: Shape 742"/>
              <p:cNvSpPr/>
              <p:nvPr/>
            </p:nvSpPr>
            <p:spPr>
              <a:xfrm>
                <a:off x="7672404" y="2263876"/>
                <a:ext cx="3649654" cy="1215452"/>
              </a:xfrm>
              <a:custGeom>
                <a:avLst/>
                <a:gdLst>
                  <a:gd name="connsiteX0" fmla="*/ 0 w 1826419"/>
                  <a:gd name="connsiteY0" fmla="*/ 0 h 583407"/>
                  <a:gd name="connsiteX1" fmla="*/ 161925 w 1826419"/>
                  <a:gd name="connsiteY1" fmla="*/ 364332 h 583407"/>
                  <a:gd name="connsiteX2" fmla="*/ 333375 w 1826419"/>
                  <a:gd name="connsiteY2" fmla="*/ 519113 h 583407"/>
                  <a:gd name="connsiteX3" fmla="*/ 497682 w 1826419"/>
                  <a:gd name="connsiteY3" fmla="*/ 583407 h 583407"/>
                  <a:gd name="connsiteX4" fmla="*/ 1166813 w 1826419"/>
                  <a:gd name="connsiteY4" fmla="*/ 228600 h 583407"/>
                  <a:gd name="connsiteX5" fmla="*/ 1826419 w 1826419"/>
                  <a:gd name="connsiteY5" fmla="*/ 100013 h 583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6419" h="583407">
                    <a:moveTo>
                      <a:pt x="0" y="0"/>
                    </a:moveTo>
                    <a:lnTo>
                      <a:pt x="161925" y="364332"/>
                    </a:lnTo>
                    <a:lnTo>
                      <a:pt x="333375" y="519113"/>
                    </a:lnTo>
                    <a:lnTo>
                      <a:pt x="497682" y="583407"/>
                    </a:lnTo>
                    <a:lnTo>
                      <a:pt x="1166813" y="228600"/>
                    </a:lnTo>
                    <a:lnTo>
                      <a:pt x="1826419" y="100013"/>
                    </a:lnTo>
                  </a:path>
                </a:pathLst>
              </a:cu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744" name="Oval 743"/>
              <p:cNvSpPr/>
              <p:nvPr/>
            </p:nvSpPr>
            <p:spPr>
              <a:xfrm>
                <a:off x="7612992" y="2198753"/>
                <a:ext cx="118872"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45" name="Group 744"/>
              <p:cNvGrpSpPr/>
              <p:nvPr/>
            </p:nvGrpSpPr>
            <p:grpSpPr>
              <a:xfrm>
                <a:off x="7949712" y="2874080"/>
                <a:ext cx="115489" cy="267899"/>
                <a:chOff x="1285875" y="1490663"/>
                <a:chExt cx="50006" cy="100012"/>
              </a:xfrm>
            </p:grpSpPr>
            <p:cxnSp>
              <p:nvCxnSpPr>
                <p:cNvPr id="767" name="Straight Connector 766"/>
                <p:cNvCxnSpPr/>
                <p:nvPr/>
              </p:nvCxnSpPr>
              <p:spPr>
                <a:xfrm>
                  <a:off x="1310878" y="1490663"/>
                  <a:ext cx="0" cy="100012"/>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8" name="Straight Connector 767"/>
                <p:cNvCxnSpPr/>
                <p:nvPr/>
              </p:nvCxnSpPr>
              <p:spPr>
                <a:xfrm>
                  <a:off x="1285875" y="1490663"/>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9" name="Straight Connector 768"/>
                <p:cNvCxnSpPr/>
                <p:nvPr/>
              </p:nvCxnSpPr>
              <p:spPr>
                <a:xfrm>
                  <a:off x="1285875" y="1588294"/>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46" name="Oval 745"/>
              <p:cNvSpPr/>
              <p:nvPr/>
            </p:nvSpPr>
            <p:spPr>
              <a:xfrm>
                <a:off x="7946961" y="2953636"/>
                <a:ext cx="120990" cy="13335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47" name="Group 746"/>
              <p:cNvGrpSpPr/>
              <p:nvPr/>
            </p:nvGrpSpPr>
            <p:grpSpPr>
              <a:xfrm>
                <a:off x="8272244" y="3191588"/>
                <a:ext cx="115489" cy="302622"/>
                <a:chOff x="1285875" y="1490663"/>
                <a:chExt cx="50006" cy="100012"/>
              </a:xfrm>
            </p:grpSpPr>
            <p:cxnSp>
              <p:nvCxnSpPr>
                <p:cNvPr id="764" name="Straight Connector 763"/>
                <p:cNvCxnSpPr/>
                <p:nvPr/>
              </p:nvCxnSpPr>
              <p:spPr>
                <a:xfrm>
                  <a:off x="1310878" y="1490663"/>
                  <a:ext cx="0" cy="100012"/>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5" name="Straight Connector 764"/>
                <p:cNvCxnSpPr/>
                <p:nvPr/>
              </p:nvCxnSpPr>
              <p:spPr>
                <a:xfrm>
                  <a:off x="1285875" y="1490663"/>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6" name="Straight Connector 765"/>
                <p:cNvCxnSpPr/>
                <p:nvPr/>
              </p:nvCxnSpPr>
              <p:spPr>
                <a:xfrm>
                  <a:off x="1285875" y="1588294"/>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48" name="Oval 747"/>
              <p:cNvSpPr/>
              <p:nvPr/>
            </p:nvSpPr>
            <p:spPr>
              <a:xfrm>
                <a:off x="8269493" y="3276102"/>
                <a:ext cx="120990" cy="13335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49" name="Group 748"/>
              <p:cNvGrpSpPr/>
              <p:nvPr/>
            </p:nvGrpSpPr>
            <p:grpSpPr>
              <a:xfrm>
                <a:off x="8599510" y="3340417"/>
                <a:ext cx="115489" cy="322466"/>
                <a:chOff x="1285875" y="1490663"/>
                <a:chExt cx="50006" cy="100012"/>
              </a:xfrm>
            </p:grpSpPr>
            <p:cxnSp>
              <p:nvCxnSpPr>
                <p:cNvPr id="761" name="Straight Connector 760"/>
                <p:cNvCxnSpPr/>
                <p:nvPr/>
              </p:nvCxnSpPr>
              <p:spPr>
                <a:xfrm>
                  <a:off x="1310878" y="1490663"/>
                  <a:ext cx="0" cy="100012"/>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2" name="Straight Connector 761"/>
                <p:cNvCxnSpPr/>
                <p:nvPr/>
              </p:nvCxnSpPr>
              <p:spPr>
                <a:xfrm>
                  <a:off x="1285875" y="1490663"/>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3" name="Straight Connector 762"/>
                <p:cNvCxnSpPr/>
                <p:nvPr/>
              </p:nvCxnSpPr>
              <p:spPr>
                <a:xfrm>
                  <a:off x="1285875" y="1588294"/>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50" name="Oval 749"/>
              <p:cNvSpPr/>
              <p:nvPr/>
            </p:nvSpPr>
            <p:spPr>
              <a:xfrm>
                <a:off x="8596759" y="3405087"/>
                <a:ext cx="120990"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51" name="Group 750"/>
              <p:cNvGrpSpPr/>
              <p:nvPr/>
            </p:nvGrpSpPr>
            <p:grpSpPr>
              <a:xfrm>
                <a:off x="9940915" y="2571459"/>
                <a:ext cx="115489" cy="327429"/>
                <a:chOff x="1285875" y="1490663"/>
                <a:chExt cx="50006" cy="100012"/>
              </a:xfrm>
            </p:grpSpPr>
            <p:cxnSp>
              <p:nvCxnSpPr>
                <p:cNvPr id="758" name="Straight Connector 757"/>
                <p:cNvCxnSpPr/>
                <p:nvPr/>
              </p:nvCxnSpPr>
              <p:spPr>
                <a:xfrm>
                  <a:off x="1310878" y="1490663"/>
                  <a:ext cx="0" cy="100012"/>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59" name="Straight Connector 758"/>
                <p:cNvCxnSpPr/>
                <p:nvPr/>
              </p:nvCxnSpPr>
              <p:spPr>
                <a:xfrm>
                  <a:off x="1285875" y="1490663"/>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0" name="Straight Connector 759"/>
                <p:cNvCxnSpPr/>
                <p:nvPr/>
              </p:nvCxnSpPr>
              <p:spPr>
                <a:xfrm>
                  <a:off x="1285875" y="1588294"/>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52" name="Oval 751"/>
              <p:cNvSpPr/>
              <p:nvPr/>
            </p:nvSpPr>
            <p:spPr>
              <a:xfrm>
                <a:off x="9938164" y="2685739"/>
                <a:ext cx="120990"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53" name="Group 752"/>
              <p:cNvGrpSpPr/>
              <p:nvPr/>
            </p:nvGrpSpPr>
            <p:grpSpPr>
              <a:xfrm>
                <a:off x="11260445" y="2268839"/>
                <a:ext cx="115489" cy="381998"/>
                <a:chOff x="1285875" y="1490663"/>
                <a:chExt cx="50006" cy="100012"/>
              </a:xfrm>
            </p:grpSpPr>
            <p:cxnSp>
              <p:nvCxnSpPr>
                <p:cNvPr id="755" name="Straight Connector 754"/>
                <p:cNvCxnSpPr/>
                <p:nvPr/>
              </p:nvCxnSpPr>
              <p:spPr>
                <a:xfrm>
                  <a:off x="1310878" y="1490663"/>
                  <a:ext cx="0" cy="100012"/>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56" name="Straight Connector 755"/>
                <p:cNvCxnSpPr/>
                <p:nvPr/>
              </p:nvCxnSpPr>
              <p:spPr>
                <a:xfrm>
                  <a:off x="1285875" y="1490663"/>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57" name="Straight Connector 756"/>
                <p:cNvCxnSpPr/>
                <p:nvPr/>
              </p:nvCxnSpPr>
              <p:spPr>
                <a:xfrm>
                  <a:off x="1285875" y="1588294"/>
                  <a:ext cx="50006" cy="0"/>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grpSp>
          <p:sp>
            <p:nvSpPr>
              <p:cNvPr id="754" name="Oval 753"/>
              <p:cNvSpPr/>
              <p:nvPr/>
            </p:nvSpPr>
            <p:spPr>
              <a:xfrm>
                <a:off x="11257694" y="2417845"/>
                <a:ext cx="120990" cy="118872"/>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
          <p:nvSpPr>
            <p:cNvPr id="944" name="TextBox 943"/>
            <p:cNvSpPr txBox="1"/>
            <p:nvPr/>
          </p:nvSpPr>
          <p:spPr>
            <a:xfrm>
              <a:off x="7539731" y="5049047"/>
              <a:ext cx="197169"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106</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945" name="TextBox 944"/>
            <p:cNvSpPr txBox="1"/>
            <p:nvPr/>
          </p:nvSpPr>
          <p:spPr>
            <a:xfrm>
              <a:off x="7876884" y="5049047"/>
              <a:ext cx="197169"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103</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946" name="TextBox 945"/>
            <p:cNvSpPr txBox="1"/>
            <p:nvPr/>
          </p:nvSpPr>
          <p:spPr>
            <a:xfrm>
              <a:off x="8198009" y="5049047"/>
              <a:ext cx="197169"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101</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947" name="TextBox 946"/>
            <p:cNvSpPr txBox="1"/>
            <p:nvPr/>
          </p:nvSpPr>
          <p:spPr>
            <a:xfrm>
              <a:off x="8530254" y="5049047"/>
              <a:ext cx="197169"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100</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948" name="TextBox 947"/>
            <p:cNvSpPr txBox="1"/>
            <p:nvPr/>
          </p:nvSpPr>
          <p:spPr>
            <a:xfrm>
              <a:off x="9937592" y="5049047"/>
              <a:ext cx="131446"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90</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949" name="TextBox 948"/>
            <p:cNvSpPr txBox="1"/>
            <p:nvPr/>
          </p:nvSpPr>
          <p:spPr>
            <a:xfrm>
              <a:off x="11243752" y="5049047"/>
              <a:ext cx="131446" cy="153888"/>
            </a:xfrm>
            <a:prstGeom prst="rect">
              <a:avLst/>
            </a:prstGeom>
            <a:noFill/>
          </p:spPr>
          <p:txBody>
            <a:bodyPr wrap="non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rPr>
                <a:t>49</a:t>
              </a:r>
              <a:endParaRPr kumimoji="0" lang="en-US" sz="1000" b="0" i="0" u="none" strike="noStrike" kern="1200" cap="none" spc="0" normalizeH="0" baseline="0" noProof="0" dirty="0">
                <a:ln>
                  <a:noFill/>
                </a:ln>
                <a:solidFill>
                  <a:srgbClr val="90C353"/>
                </a:solidFill>
                <a:effectLst/>
                <a:uLnTx/>
                <a:uFillTx/>
                <a:latin typeface="Calibri" panose="020F0502020204030204"/>
                <a:ea typeface="+mn-ea"/>
                <a:cs typeface="Arial" panose="020B0604020202020204" pitchFamily="34" charset="0"/>
              </a:endParaRPr>
            </a:p>
          </p:txBody>
        </p:sp>
        <p:sp>
          <p:nvSpPr>
            <p:cNvPr id="950" name="TextBox 949"/>
            <p:cNvSpPr txBox="1"/>
            <p:nvPr/>
          </p:nvSpPr>
          <p:spPr>
            <a:xfrm>
              <a:off x="7223868" y="5064435"/>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rPr>
                <a:t>1</a:t>
              </a:r>
              <a:endParaRPr kumimoji="0" lang="en-US" sz="1000" b="1" i="0" u="none" strike="noStrike" kern="1200" cap="none" spc="0" normalizeH="0" baseline="0" noProof="0" dirty="0">
                <a:ln>
                  <a:noFill/>
                </a:ln>
                <a:solidFill>
                  <a:schemeClr val="accent1"/>
                </a:solidFill>
                <a:effectLst/>
                <a:uLnTx/>
                <a:uFillTx/>
                <a:latin typeface="Calibri" panose="020F0502020204030204"/>
                <a:ea typeface="+mn-ea"/>
                <a:cs typeface="Arial" panose="020B0604020202020204" pitchFamily="34" charset="0"/>
              </a:endParaRPr>
            </a:p>
          </p:txBody>
        </p:sp>
        <p:sp>
          <p:nvSpPr>
            <p:cNvPr id="951" name="TextBox 950"/>
            <p:cNvSpPr txBox="1"/>
            <p:nvPr/>
          </p:nvSpPr>
          <p:spPr>
            <a:xfrm>
              <a:off x="7605455" y="5196510"/>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99</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52" name="TextBox 951"/>
            <p:cNvSpPr txBox="1"/>
            <p:nvPr/>
          </p:nvSpPr>
          <p:spPr>
            <a:xfrm>
              <a:off x="7942608" y="5196510"/>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93</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53" name="TextBox 952"/>
            <p:cNvSpPr txBox="1"/>
            <p:nvPr/>
          </p:nvSpPr>
          <p:spPr>
            <a:xfrm>
              <a:off x="8263733" y="5196510"/>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89</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54" name="TextBox 953"/>
            <p:cNvSpPr txBox="1"/>
            <p:nvPr/>
          </p:nvSpPr>
          <p:spPr>
            <a:xfrm>
              <a:off x="8595978" y="5196510"/>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89</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55" name="TextBox 954"/>
            <p:cNvSpPr txBox="1"/>
            <p:nvPr/>
          </p:nvSpPr>
          <p:spPr>
            <a:xfrm>
              <a:off x="9937593" y="5196510"/>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73</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56" name="TextBox 955"/>
            <p:cNvSpPr txBox="1"/>
            <p:nvPr/>
          </p:nvSpPr>
          <p:spPr>
            <a:xfrm>
              <a:off x="11243752" y="5196510"/>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38</a:t>
              </a:r>
              <a:endParaRPr kumimoji="0" lang="en-US" sz="1000" b="0"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57" name="TextBox 956"/>
            <p:cNvSpPr txBox="1"/>
            <p:nvPr/>
          </p:nvSpPr>
          <p:spPr>
            <a:xfrm>
              <a:off x="7223868" y="5196510"/>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rPr>
                <a:t>2</a:t>
              </a:r>
              <a:endParaRPr kumimoji="0" lang="en-US" sz="1000" b="1" i="0" u="none" strike="noStrike" kern="1200" cap="none" spc="0" normalizeH="0" baseline="0" noProof="0" dirty="0">
                <a:ln>
                  <a:noFill/>
                </a:ln>
                <a:solidFill>
                  <a:schemeClr val="accent2"/>
                </a:solidFill>
                <a:effectLst/>
                <a:uLnTx/>
                <a:uFillTx/>
                <a:latin typeface="Calibri" panose="020F0502020204030204"/>
                <a:ea typeface="+mn-ea"/>
                <a:cs typeface="Arial" panose="020B0604020202020204" pitchFamily="34" charset="0"/>
              </a:endParaRPr>
            </a:p>
          </p:txBody>
        </p:sp>
        <p:sp>
          <p:nvSpPr>
            <p:cNvPr id="958" name="TextBox 957"/>
            <p:cNvSpPr txBox="1"/>
            <p:nvPr/>
          </p:nvSpPr>
          <p:spPr>
            <a:xfrm>
              <a:off x="7605455" y="5323514"/>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83</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59" name="TextBox 958"/>
            <p:cNvSpPr txBox="1"/>
            <p:nvPr/>
          </p:nvSpPr>
          <p:spPr>
            <a:xfrm>
              <a:off x="7942608" y="5323514"/>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76</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60" name="TextBox 959"/>
            <p:cNvSpPr txBox="1"/>
            <p:nvPr/>
          </p:nvSpPr>
          <p:spPr>
            <a:xfrm>
              <a:off x="8263733" y="5323514"/>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73</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61" name="TextBox 960"/>
            <p:cNvSpPr txBox="1"/>
            <p:nvPr/>
          </p:nvSpPr>
          <p:spPr>
            <a:xfrm>
              <a:off x="8595978" y="5323514"/>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73</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62" name="TextBox 961"/>
            <p:cNvSpPr txBox="1"/>
            <p:nvPr/>
          </p:nvSpPr>
          <p:spPr>
            <a:xfrm>
              <a:off x="9937593" y="5323514"/>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59</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63" name="TextBox 962"/>
            <p:cNvSpPr txBox="1"/>
            <p:nvPr/>
          </p:nvSpPr>
          <p:spPr>
            <a:xfrm>
              <a:off x="11243752" y="5323514"/>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25</a:t>
              </a:r>
              <a:endParaRPr kumimoji="0" lang="en-US" sz="10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64" name="TextBox 963"/>
            <p:cNvSpPr txBox="1"/>
            <p:nvPr/>
          </p:nvSpPr>
          <p:spPr>
            <a:xfrm>
              <a:off x="7223868" y="5323514"/>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rPr>
                <a:t>3</a:t>
              </a:r>
              <a:endParaRPr kumimoji="0" lang="en-US" sz="1000" b="1" i="0" u="none" strike="noStrike" kern="1200" cap="none" spc="0" normalizeH="0" baseline="0" noProof="0" dirty="0">
                <a:ln>
                  <a:noFill/>
                </a:ln>
                <a:solidFill>
                  <a:schemeClr val="accent4">
                    <a:lumMod val="50000"/>
                  </a:schemeClr>
                </a:solidFill>
                <a:effectLst/>
                <a:uLnTx/>
                <a:uFillTx/>
                <a:latin typeface="Calibri" panose="020F0502020204030204"/>
                <a:ea typeface="+mn-ea"/>
                <a:cs typeface="Arial" panose="020B0604020202020204" pitchFamily="34" charset="0"/>
              </a:endParaRPr>
            </a:p>
          </p:txBody>
        </p:sp>
        <p:sp>
          <p:nvSpPr>
            <p:cNvPr id="965" name="TextBox 964"/>
            <p:cNvSpPr txBox="1"/>
            <p:nvPr/>
          </p:nvSpPr>
          <p:spPr>
            <a:xfrm>
              <a:off x="7605455" y="5450518"/>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65</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66" name="TextBox 965"/>
            <p:cNvSpPr txBox="1"/>
            <p:nvPr/>
          </p:nvSpPr>
          <p:spPr>
            <a:xfrm>
              <a:off x="7942608" y="5450518"/>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54</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67" name="TextBox 966"/>
            <p:cNvSpPr txBox="1"/>
            <p:nvPr/>
          </p:nvSpPr>
          <p:spPr>
            <a:xfrm>
              <a:off x="8263733" y="5450518"/>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57</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68" name="TextBox 967"/>
            <p:cNvSpPr txBox="1"/>
            <p:nvPr/>
          </p:nvSpPr>
          <p:spPr>
            <a:xfrm>
              <a:off x="8595978" y="5450518"/>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55</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69" name="TextBox 968"/>
            <p:cNvSpPr txBox="1"/>
            <p:nvPr/>
          </p:nvSpPr>
          <p:spPr>
            <a:xfrm>
              <a:off x="9937593" y="5450518"/>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49</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70" name="TextBox 969"/>
            <p:cNvSpPr txBox="1"/>
            <p:nvPr/>
          </p:nvSpPr>
          <p:spPr>
            <a:xfrm>
              <a:off x="11243752" y="5450518"/>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15</a:t>
              </a:r>
              <a:endParaRPr kumimoji="0" lang="en-US" sz="1000" b="0"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71" name="TextBox 970"/>
            <p:cNvSpPr txBox="1"/>
            <p:nvPr/>
          </p:nvSpPr>
          <p:spPr>
            <a:xfrm>
              <a:off x="7223868" y="5450518"/>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rPr>
                <a:t>4</a:t>
              </a:r>
              <a:endParaRPr kumimoji="0" lang="en-US" sz="1000" b="1" i="0" u="none" strike="noStrike" kern="1200" cap="none" spc="0" normalizeH="0" baseline="0" noProof="0" dirty="0">
                <a:ln>
                  <a:noFill/>
                </a:ln>
                <a:solidFill>
                  <a:schemeClr val="accent3">
                    <a:lumMod val="60000"/>
                    <a:lumOff val="40000"/>
                  </a:schemeClr>
                </a:solidFill>
                <a:effectLst/>
                <a:uLnTx/>
                <a:uFillTx/>
                <a:latin typeface="Calibri" panose="020F0502020204030204"/>
                <a:ea typeface="+mn-ea"/>
                <a:cs typeface="Arial" panose="020B0604020202020204" pitchFamily="34" charset="0"/>
              </a:endParaRPr>
            </a:p>
          </p:txBody>
        </p:sp>
        <p:sp>
          <p:nvSpPr>
            <p:cNvPr id="972" name="TextBox 971"/>
            <p:cNvSpPr txBox="1"/>
            <p:nvPr/>
          </p:nvSpPr>
          <p:spPr>
            <a:xfrm>
              <a:off x="7605455" y="5577522"/>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49</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73" name="TextBox 972"/>
            <p:cNvSpPr txBox="1"/>
            <p:nvPr/>
          </p:nvSpPr>
          <p:spPr>
            <a:xfrm>
              <a:off x="7942608" y="5577522"/>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47</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74" name="TextBox 973"/>
            <p:cNvSpPr txBox="1"/>
            <p:nvPr/>
          </p:nvSpPr>
          <p:spPr>
            <a:xfrm>
              <a:off x="8263733" y="5577522"/>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48</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75" name="TextBox 974"/>
            <p:cNvSpPr txBox="1"/>
            <p:nvPr/>
          </p:nvSpPr>
          <p:spPr>
            <a:xfrm>
              <a:off x="8595978" y="5577522"/>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44</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76" name="TextBox 975"/>
            <p:cNvSpPr txBox="1"/>
            <p:nvPr/>
          </p:nvSpPr>
          <p:spPr>
            <a:xfrm>
              <a:off x="9937593" y="5577522"/>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40</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77" name="TextBox 976"/>
            <p:cNvSpPr txBox="1"/>
            <p:nvPr/>
          </p:nvSpPr>
          <p:spPr>
            <a:xfrm>
              <a:off x="11243752" y="5577522"/>
              <a:ext cx="131445" cy="153888"/>
            </a:xfrm>
            <a:prstGeom prst="rect">
              <a:avLst/>
            </a:prstGeom>
            <a:noFill/>
          </p:spPr>
          <p:txBody>
            <a:bodyPr wrap="non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10</a:t>
              </a:r>
              <a:endParaRPr kumimoji="0" lang="en-US" sz="1000" b="0"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78" name="TextBox 977"/>
            <p:cNvSpPr txBox="1"/>
            <p:nvPr/>
          </p:nvSpPr>
          <p:spPr>
            <a:xfrm>
              <a:off x="7223868" y="5577522"/>
              <a:ext cx="65724" cy="153888"/>
            </a:xfrm>
            <a:prstGeom prst="rect">
              <a:avLst/>
            </a:prstGeom>
            <a:noFill/>
          </p:spPr>
          <p:txBody>
            <a:bodyPr wrap="non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0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rPr>
                <a:t>5</a:t>
              </a:r>
              <a:endParaRPr kumimoji="0" lang="en-US" sz="10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Arial" panose="020B0604020202020204" pitchFamily="34" charset="0"/>
              </a:endParaRPr>
            </a:p>
          </p:txBody>
        </p:sp>
        <p:sp>
          <p:nvSpPr>
            <p:cNvPr id="983" name="TextBox 982"/>
            <p:cNvSpPr txBox="1"/>
            <p:nvPr/>
          </p:nvSpPr>
          <p:spPr>
            <a:xfrm>
              <a:off x="7018495" y="4789982"/>
              <a:ext cx="431208" cy="262764"/>
            </a:xfrm>
            <a:prstGeom prst="rect">
              <a:avLst/>
            </a:prstGeom>
            <a:noFill/>
          </p:spPr>
          <p:txBody>
            <a:bodyPr wrap="none" lIns="0" tIns="0" rIns="0" bIns="0" rtlCol="0" anchor="b" anchorCtr="0">
              <a:spAutoFit/>
            </a:bodyPr>
            <a:lstStyle/>
            <a:p>
              <a:pPr marL="0" marR="0" lvl="0" indent="0" algn="ctr" defTabSz="914400" rtl="0" eaLnBrk="1" fontAlgn="auto" latinLnBrk="0" hangingPunct="1">
                <a:lnSpc>
                  <a:spcPct val="85000"/>
                </a:lnSpc>
                <a:spcBef>
                  <a:spcPts val="0"/>
                </a:spcBef>
                <a:spcAft>
                  <a:spcPts val="0"/>
                </a:spcAft>
                <a:buClrTx/>
                <a:buSzTx/>
                <a:buFontTx/>
                <a:buNone/>
                <a:defRPr/>
              </a:pPr>
              <a: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ADAPT+</a:t>
              </a:r>
              <a:b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br>
              <a: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Cycle</a:t>
              </a:r>
              <a:endPar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sp>
          <p:nvSpPr>
            <p:cNvPr id="984" name="TextBox 983"/>
            <p:cNvSpPr txBox="1"/>
            <p:nvPr/>
          </p:nvSpPr>
          <p:spPr>
            <a:xfrm>
              <a:off x="7589794" y="4892453"/>
              <a:ext cx="437620" cy="153888"/>
            </a:xfrm>
            <a:prstGeom prst="rect">
              <a:avLst/>
            </a:prstGeom>
            <a:noFill/>
          </p:spPr>
          <p:txBody>
            <a:bodyPr wrap="none" lIns="0" tIns="0" rIns="0" bIns="0" rtlCol="0" anchor="b"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rPr>
                <a:t>Patients</a:t>
              </a:r>
              <a:endParaRPr kumimoji="0" lang="en-US" sz="1000" b="1" i="0" strike="noStrike" kern="1200" cap="none" spc="0" normalizeH="0" baseline="0" noProof="0" dirty="0">
                <a:ln>
                  <a:noFill/>
                </a:ln>
                <a:solidFill>
                  <a:schemeClr val="bg2">
                    <a:lumMod val="10000"/>
                  </a:schemeClr>
                </a:solidFill>
                <a:effectLst/>
                <a:uLnTx/>
                <a:uFillTx/>
                <a:latin typeface="Calibri" panose="020F0502020204030204"/>
                <a:ea typeface="+mn-ea"/>
                <a:cs typeface="Arial" panose="020B0604020202020204" pitchFamily="34" charset="0"/>
              </a:endParaRPr>
            </a:p>
          </p:txBody>
        </p:sp>
        <p:cxnSp>
          <p:nvCxnSpPr>
            <p:cNvPr id="985" name="Straight Connector 984"/>
            <p:cNvCxnSpPr/>
            <p:nvPr/>
          </p:nvCxnSpPr>
          <p:spPr>
            <a:xfrm>
              <a:off x="7013714" y="5045515"/>
              <a:ext cx="44017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6" name="Straight Connector 985"/>
            <p:cNvCxnSpPr/>
            <p:nvPr/>
          </p:nvCxnSpPr>
          <p:spPr>
            <a:xfrm>
              <a:off x="7569167" y="5045515"/>
              <a:ext cx="383052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70" name="Group 769"/>
            <p:cNvGrpSpPr/>
            <p:nvPr/>
          </p:nvGrpSpPr>
          <p:grpSpPr>
            <a:xfrm>
              <a:off x="7612992" y="2497016"/>
              <a:ext cx="3765692" cy="1547838"/>
              <a:chOff x="7612992" y="2075358"/>
              <a:chExt cx="3765692" cy="1547838"/>
            </a:xfrm>
            <a:solidFill>
              <a:schemeClr val="accent3">
                <a:lumMod val="60000"/>
                <a:lumOff val="40000"/>
              </a:schemeClr>
            </a:solidFill>
          </p:grpSpPr>
          <p:sp>
            <p:nvSpPr>
              <p:cNvPr id="771" name="Freeform: Shape 770"/>
              <p:cNvSpPr/>
              <p:nvPr/>
            </p:nvSpPr>
            <p:spPr>
              <a:xfrm>
                <a:off x="7670490" y="2263876"/>
                <a:ext cx="3654412" cy="1180725"/>
              </a:xfrm>
              <a:custGeom>
                <a:avLst/>
                <a:gdLst>
                  <a:gd name="connsiteX0" fmla="*/ 0 w 1828800"/>
                  <a:gd name="connsiteY0" fmla="*/ 0 h 566738"/>
                  <a:gd name="connsiteX1" fmla="*/ 157163 w 1828800"/>
                  <a:gd name="connsiteY1" fmla="*/ 350044 h 566738"/>
                  <a:gd name="connsiteX2" fmla="*/ 328613 w 1828800"/>
                  <a:gd name="connsiteY2" fmla="*/ 492919 h 566738"/>
                  <a:gd name="connsiteX3" fmla="*/ 497681 w 1828800"/>
                  <a:gd name="connsiteY3" fmla="*/ 566738 h 566738"/>
                  <a:gd name="connsiteX4" fmla="*/ 1164431 w 1828800"/>
                  <a:gd name="connsiteY4" fmla="*/ 142875 h 566738"/>
                  <a:gd name="connsiteX5" fmla="*/ 1828800 w 1828800"/>
                  <a:gd name="connsiteY5" fmla="*/ 19050 h 56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566738">
                    <a:moveTo>
                      <a:pt x="0" y="0"/>
                    </a:moveTo>
                    <a:lnTo>
                      <a:pt x="157163" y="350044"/>
                    </a:lnTo>
                    <a:lnTo>
                      <a:pt x="328613" y="492919"/>
                    </a:lnTo>
                    <a:lnTo>
                      <a:pt x="497681" y="566738"/>
                    </a:lnTo>
                    <a:lnTo>
                      <a:pt x="1164431" y="142875"/>
                    </a:lnTo>
                    <a:lnTo>
                      <a:pt x="1828800" y="19050"/>
                    </a:lnTo>
                  </a:path>
                </a:pathLst>
              </a:custGeom>
              <a:noFill/>
              <a:ln w="1905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772" name="Oval 771"/>
              <p:cNvSpPr/>
              <p:nvPr/>
            </p:nvSpPr>
            <p:spPr>
              <a:xfrm>
                <a:off x="7612992" y="2198753"/>
                <a:ext cx="118872"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73" name="Group 772"/>
              <p:cNvGrpSpPr/>
              <p:nvPr/>
            </p:nvGrpSpPr>
            <p:grpSpPr>
              <a:xfrm>
                <a:off x="7949712" y="2864162"/>
                <a:ext cx="115489" cy="277818"/>
                <a:chOff x="1285875" y="1490663"/>
                <a:chExt cx="50006" cy="100012"/>
              </a:xfrm>
              <a:grpFill/>
            </p:grpSpPr>
            <p:cxnSp>
              <p:nvCxnSpPr>
                <p:cNvPr id="795" name="Straight Connector 794"/>
                <p:cNvCxnSpPr/>
                <p:nvPr/>
              </p:nvCxnSpPr>
              <p:spPr>
                <a:xfrm>
                  <a:off x="1310878" y="1490663"/>
                  <a:ext cx="0" cy="100012"/>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96" name="Straight Connector 795"/>
                <p:cNvCxnSpPr/>
                <p:nvPr/>
              </p:nvCxnSpPr>
              <p:spPr>
                <a:xfrm>
                  <a:off x="1285875" y="1490663"/>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97" name="Straight Connector 796"/>
                <p:cNvCxnSpPr/>
                <p:nvPr/>
              </p:nvCxnSpPr>
              <p:spPr>
                <a:xfrm>
                  <a:off x="1285875" y="1588294"/>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774" name="Oval 773"/>
              <p:cNvSpPr/>
              <p:nvPr/>
            </p:nvSpPr>
            <p:spPr>
              <a:xfrm>
                <a:off x="7946961" y="2953636"/>
                <a:ext cx="118872"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75" name="Group 774"/>
              <p:cNvGrpSpPr/>
              <p:nvPr/>
            </p:nvGrpSpPr>
            <p:grpSpPr>
              <a:xfrm>
                <a:off x="8272244" y="3171745"/>
                <a:ext cx="115489" cy="282780"/>
                <a:chOff x="1285875" y="1490663"/>
                <a:chExt cx="50006" cy="100012"/>
              </a:xfrm>
              <a:grpFill/>
            </p:grpSpPr>
            <p:cxnSp>
              <p:nvCxnSpPr>
                <p:cNvPr id="792" name="Straight Connector 791"/>
                <p:cNvCxnSpPr/>
                <p:nvPr/>
              </p:nvCxnSpPr>
              <p:spPr>
                <a:xfrm>
                  <a:off x="1310878" y="1490663"/>
                  <a:ext cx="0" cy="100012"/>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93" name="Straight Connector 792"/>
                <p:cNvCxnSpPr/>
                <p:nvPr/>
              </p:nvCxnSpPr>
              <p:spPr>
                <a:xfrm>
                  <a:off x="1285875" y="1490663"/>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94" name="Straight Connector 793"/>
                <p:cNvCxnSpPr/>
                <p:nvPr/>
              </p:nvCxnSpPr>
              <p:spPr>
                <a:xfrm>
                  <a:off x="1285875" y="1588294"/>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776" name="Oval 775"/>
              <p:cNvSpPr/>
              <p:nvPr/>
            </p:nvSpPr>
            <p:spPr>
              <a:xfrm>
                <a:off x="8269493" y="3221533"/>
                <a:ext cx="120990"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77" name="Group 776"/>
              <p:cNvGrpSpPr/>
              <p:nvPr/>
            </p:nvGrpSpPr>
            <p:grpSpPr>
              <a:xfrm>
                <a:off x="8599510" y="3270965"/>
                <a:ext cx="115489" cy="352231"/>
                <a:chOff x="1285875" y="1490663"/>
                <a:chExt cx="50006" cy="100012"/>
              </a:xfrm>
              <a:grpFill/>
            </p:grpSpPr>
            <p:cxnSp>
              <p:nvCxnSpPr>
                <p:cNvPr id="789" name="Straight Connector 788"/>
                <p:cNvCxnSpPr/>
                <p:nvPr/>
              </p:nvCxnSpPr>
              <p:spPr>
                <a:xfrm>
                  <a:off x="1310878" y="1490663"/>
                  <a:ext cx="0" cy="100012"/>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90" name="Straight Connector 789"/>
                <p:cNvCxnSpPr/>
                <p:nvPr/>
              </p:nvCxnSpPr>
              <p:spPr>
                <a:xfrm>
                  <a:off x="1285875" y="1490663"/>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91" name="Straight Connector 790"/>
                <p:cNvCxnSpPr/>
                <p:nvPr/>
              </p:nvCxnSpPr>
              <p:spPr>
                <a:xfrm>
                  <a:off x="1285875" y="1588294"/>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778" name="Oval 777"/>
              <p:cNvSpPr/>
              <p:nvPr/>
            </p:nvSpPr>
            <p:spPr>
              <a:xfrm>
                <a:off x="8596759" y="3375325"/>
                <a:ext cx="120990"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79" name="Group 778"/>
              <p:cNvGrpSpPr/>
              <p:nvPr/>
            </p:nvGrpSpPr>
            <p:grpSpPr>
              <a:xfrm>
                <a:off x="9940915" y="2417669"/>
                <a:ext cx="115489" cy="312548"/>
                <a:chOff x="1285875" y="1490663"/>
                <a:chExt cx="50006" cy="100012"/>
              </a:xfrm>
              <a:grpFill/>
            </p:grpSpPr>
            <p:cxnSp>
              <p:nvCxnSpPr>
                <p:cNvPr id="786" name="Straight Connector 785"/>
                <p:cNvCxnSpPr/>
                <p:nvPr/>
              </p:nvCxnSpPr>
              <p:spPr>
                <a:xfrm>
                  <a:off x="1310878" y="1490663"/>
                  <a:ext cx="0" cy="100012"/>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87" name="Straight Connector 786"/>
                <p:cNvCxnSpPr/>
                <p:nvPr/>
              </p:nvCxnSpPr>
              <p:spPr>
                <a:xfrm>
                  <a:off x="1285875" y="1490663"/>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88" name="Straight Connector 787"/>
                <p:cNvCxnSpPr/>
                <p:nvPr/>
              </p:nvCxnSpPr>
              <p:spPr>
                <a:xfrm>
                  <a:off x="1285875" y="1588294"/>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780" name="Oval 779"/>
              <p:cNvSpPr/>
              <p:nvPr/>
            </p:nvSpPr>
            <p:spPr>
              <a:xfrm>
                <a:off x="9938164" y="2502184"/>
                <a:ext cx="120990"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781" name="Group 780"/>
              <p:cNvGrpSpPr/>
              <p:nvPr/>
            </p:nvGrpSpPr>
            <p:grpSpPr>
              <a:xfrm>
                <a:off x="11260445" y="2075358"/>
                <a:ext cx="115489" cy="451451"/>
                <a:chOff x="1285875" y="1490663"/>
                <a:chExt cx="50006" cy="100012"/>
              </a:xfrm>
              <a:grpFill/>
            </p:grpSpPr>
            <p:cxnSp>
              <p:nvCxnSpPr>
                <p:cNvPr id="783" name="Straight Connector 782"/>
                <p:cNvCxnSpPr/>
                <p:nvPr/>
              </p:nvCxnSpPr>
              <p:spPr>
                <a:xfrm>
                  <a:off x="1310878" y="1490663"/>
                  <a:ext cx="0" cy="100012"/>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84" name="Straight Connector 783"/>
                <p:cNvCxnSpPr/>
                <p:nvPr/>
              </p:nvCxnSpPr>
              <p:spPr>
                <a:xfrm>
                  <a:off x="1285875" y="1490663"/>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85" name="Straight Connector 784"/>
                <p:cNvCxnSpPr/>
                <p:nvPr/>
              </p:nvCxnSpPr>
              <p:spPr>
                <a:xfrm>
                  <a:off x="1285875" y="1588294"/>
                  <a:ext cx="50006" cy="0"/>
                </a:xfrm>
                <a:prstGeom prst="line">
                  <a:avLst/>
                </a:prstGeom>
                <a:grpFill/>
                <a:ln w="952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782" name="Oval 781"/>
              <p:cNvSpPr/>
              <p:nvPr/>
            </p:nvSpPr>
            <p:spPr>
              <a:xfrm>
                <a:off x="11257694" y="2249172"/>
                <a:ext cx="120990" cy="11887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grpSp>
          <p:nvGrpSpPr>
            <p:cNvPr id="798" name="Group 797"/>
            <p:cNvGrpSpPr/>
            <p:nvPr/>
          </p:nvGrpSpPr>
          <p:grpSpPr>
            <a:xfrm>
              <a:off x="7612992" y="2312531"/>
              <a:ext cx="3765692" cy="1751244"/>
              <a:chOff x="7612992" y="1890873"/>
              <a:chExt cx="3765692" cy="1751244"/>
            </a:xfrm>
          </p:grpSpPr>
          <p:sp>
            <p:nvSpPr>
              <p:cNvPr id="799" name="Freeform: Shape 798"/>
              <p:cNvSpPr/>
              <p:nvPr/>
            </p:nvSpPr>
            <p:spPr>
              <a:xfrm>
                <a:off x="7658740" y="2208378"/>
                <a:ext cx="3654411" cy="1250179"/>
              </a:xfrm>
              <a:custGeom>
                <a:avLst/>
                <a:gdLst>
                  <a:gd name="connsiteX0" fmla="*/ 0 w 1828800"/>
                  <a:gd name="connsiteY0" fmla="*/ 21432 h 600075"/>
                  <a:gd name="connsiteX1" fmla="*/ 171450 w 1828800"/>
                  <a:gd name="connsiteY1" fmla="*/ 428625 h 600075"/>
                  <a:gd name="connsiteX2" fmla="*/ 340519 w 1828800"/>
                  <a:gd name="connsiteY2" fmla="*/ 561975 h 600075"/>
                  <a:gd name="connsiteX3" fmla="*/ 502444 w 1828800"/>
                  <a:gd name="connsiteY3" fmla="*/ 600075 h 600075"/>
                  <a:gd name="connsiteX4" fmla="*/ 1164432 w 1828800"/>
                  <a:gd name="connsiteY4" fmla="*/ 154782 h 600075"/>
                  <a:gd name="connsiteX5" fmla="*/ 1828800 w 1828800"/>
                  <a:gd name="connsiteY5" fmla="*/ 0 h 600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600075">
                    <a:moveTo>
                      <a:pt x="0" y="21432"/>
                    </a:moveTo>
                    <a:lnTo>
                      <a:pt x="171450" y="428625"/>
                    </a:lnTo>
                    <a:lnTo>
                      <a:pt x="340519" y="561975"/>
                    </a:lnTo>
                    <a:lnTo>
                      <a:pt x="502444" y="600075"/>
                    </a:lnTo>
                    <a:lnTo>
                      <a:pt x="1164432" y="154782"/>
                    </a:lnTo>
                    <a:lnTo>
                      <a:pt x="1828800" y="0"/>
                    </a:lnTo>
                  </a:path>
                </a:pathLst>
              </a:custGeom>
              <a:noFill/>
              <a:ln w="190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800" name="Oval 799"/>
              <p:cNvSpPr/>
              <p:nvPr/>
            </p:nvSpPr>
            <p:spPr>
              <a:xfrm>
                <a:off x="7612992" y="2198753"/>
                <a:ext cx="118872" cy="11887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884" name="Group 883"/>
              <p:cNvGrpSpPr/>
              <p:nvPr/>
            </p:nvGrpSpPr>
            <p:grpSpPr>
              <a:xfrm>
                <a:off x="7949712" y="2962453"/>
                <a:ext cx="115489" cy="282782"/>
                <a:chOff x="1285875" y="1490663"/>
                <a:chExt cx="50006" cy="100012"/>
              </a:xfrm>
            </p:grpSpPr>
            <p:cxnSp>
              <p:nvCxnSpPr>
                <p:cNvPr id="906" name="Straight Connector 905"/>
                <p:cNvCxnSpPr/>
                <p:nvPr/>
              </p:nvCxnSpPr>
              <p:spPr>
                <a:xfrm>
                  <a:off x="1310878" y="1490663"/>
                  <a:ext cx="0" cy="100012"/>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907" name="Straight Connector 906"/>
                <p:cNvCxnSpPr/>
                <p:nvPr/>
              </p:nvCxnSpPr>
              <p:spPr>
                <a:xfrm>
                  <a:off x="1285875" y="1490663"/>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908" name="Straight Connector 907"/>
                <p:cNvCxnSpPr/>
                <p:nvPr/>
              </p:nvCxnSpPr>
              <p:spPr>
                <a:xfrm>
                  <a:off x="1285875" y="1588294"/>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885" name="Oval 884"/>
              <p:cNvSpPr/>
              <p:nvPr/>
            </p:nvSpPr>
            <p:spPr>
              <a:xfrm>
                <a:off x="7946961" y="3032087"/>
                <a:ext cx="118872" cy="11887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886" name="Group 885"/>
              <p:cNvGrpSpPr/>
              <p:nvPr/>
            </p:nvGrpSpPr>
            <p:grpSpPr>
              <a:xfrm>
                <a:off x="8272244" y="3210507"/>
                <a:ext cx="115489" cy="317505"/>
                <a:chOff x="1285875" y="1490663"/>
                <a:chExt cx="50006" cy="100012"/>
              </a:xfrm>
            </p:grpSpPr>
            <p:cxnSp>
              <p:nvCxnSpPr>
                <p:cNvPr id="903" name="Straight Connector 902"/>
                <p:cNvCxnSpPr/>
                <p:nvPr/>
              </p:nvCxnSpPr>
              <p:spPr>
                <a:xfrm>
                  <a:off x="1310878" y="1490663"/>
                  <a:ext cx="0" cy="100012"/>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904" name="Straight Connector 903"/>
                <p:cNvCxnSpPr/>
                <p:nvPr/>
              </p:nvCxnSpPr>
              <p:spPr>
                <a:xfrm>
                  <a:off x="1285875" y="1490663"/>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905" name="Straight Connector 904"/>
                <p:cNvCxnSpPr/>
                <p:nvPr/>
              </p:nvCxnSpPr>
              <p:spPr>
                <a:xfrm>
                  <a:off x="1285875" y="1588294"/>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887" name="Oval 886"/>
              <p:cNvSpPr/>
              <p:nvPr/>
            </p:nvSpPr>
            <p:spPr>
              <a:xfrm>
                <a:off x="8269493" y="3295021"/>
                <a:ext cx="120990" cy="11887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888" name="Group 887"/>
              <p:cNvGrpSpPr/>
              <p:nvPr/>
            </p:nvGrpSpPr>
            <p:grpSpPr>
              <a:xfrm>
                <a:off x="8599510" y="3294843"/>
                <a:ext cx="115489" cy="347274"/>
                <a:chOff x="1285875" y="1490663"/>
                <a:chExt cx="50006" cy="100012"/>
              </a:xfrm>
            </p:grpSpPr>
            <p:cxnSp>
              <p:nvCxnSpPr>
                <p:cNvPr id="900" name="Straight Connector 899"/>
                <p:cNvCxnSpPr/>
                <p:nvPr/>
              </p:nvCxnSpPr>
              <p:spPr>
                <a:xfrm>
                  <a:off x="1310878" y="1490663"/>
                  <a:ext cx="0" cy="100012"/>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901" name="Straight Connector 900"/>
                <p:cNvCxnSpPr/>
                <p:nvPr/>
              </p:nvCxnSpPr>
              <p:spPr>
                <a:xfrm>
                  <a:off x="1285875" y="1490663"/>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902" name="Straight Connector 901"/>
                <p:cNvCxnSpPr/>
                <p:nvPr/>
              </p:nvCxnSpPr>
              <p:spPr>
                <a:xfrm>
                  <a:off x="1285875" y="1588294"/>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889" name="Oval 888"/>
              <p:cNvSpPr/>
              <p:nvPr/>
            </p:nvSpPr>
            <p:spPr>
              <a:xfrm>
                <a:off x="8596759" y="3384319"/>
                <a:ext cx="118872" cy="11887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890" name="Group 889"/>
              <p:cNvGrpSpPr/>
              <p:nvPr/>
            </p:nvGrpSpPr>
            <p:grpSpPr>
              <a:xfrm>
                <a:off x="9940915" y="2382015"/>
                <a:ext cx="115489" cy="297664"/>
                <a:chOff x="1287050" y="1490663"/>
                <a:chExt cx="50006" cy="100012"/>
              </a:xfrm>
            </p:grpSpPr>
            <p:cxnSp>
              <p:nvCxnSpPr>
                <p:cNvPr id="897" name="Straight Connector 896"/>
                <p:cNvCxnSpPr/>
                <p:nvPr/>
              </p:nvCxnSpPr>
              <p:spPr>
                <a:xfrm>
                  <a:off x="1312053" y="1490663"/>
                  <a:ext cx="0" cy="100012"/>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898" name="Straight Connector 897"/>
                <p:cNvCxnSpPr/>
                <p:nvPr/>
              </p:nvCxnSpPr>
              <p:spPr>
                <a:xfrm>
                  <a:off x="1287050" y="1490663"/>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899" name="Straight Connector 898"/>
                <p:cNvCxnSpPr/>
                <p:nvPr/>
              </p:nvCxnSpPr>
              <p:spPr>
                <a:xfrm>
                  <a:off x="1287050" y="1588294"/>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891" name="Oval 890"/>
              <p:cNvSpPr/>
              <p:nvPr/>
            </p:nvSpPr>
            <p:spPr>
              <a:xfrm>
                <a:off x="9938164" y="2466529"/>
                <a:ext cx="120990" cy="11887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nvGrpSpPr>
              <p:cNvPr id="892" name="Group 891"/>
              <p:cNvGrpSpPr/>
              <p:nvPr/>
            </p:nvGrpSpPr>
            <p:grpSpPr>
              <a:xfrm>
                <a:off x="11260445" y="1890873"/>
                <a:ext cx="115489" cy="620130"/>
                <a:chOff x="1285875" y="1490663"/>
                <a:chExt cx="50006" cy="100012"/>
              </a:xfrm>
            </p:grpSpPr>
            <p:cxnSp>
              <p:nvCxnSpPr>
                <p:cNvPr id="894" name="Straight Connector 893"/>
                <p:cNvCxnSpPr/>
                <p:nvPr/>
              </p:nvCxnSpPr>
              <p:spPr>
                <a:xfrm>
                  <a:off x="1310878" y="1490663"/>
                  <a:ext cx="0" cy="100012"/>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895" name="Straight Connector 894"/>
                <p:cNvCxnSpPr/>
                <p:nvPr/>
              </p:nvCxnSpPr>
              <p:spPr>
                <a:xfrm>
                  <a:off x="1285875" y="1490663"/>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896" name="Straight Connector 895"/>
                <p:cNvCxnSpPr/>
                <p:nvPr/>
              </p:nvCxnSpPr>
              <p:spPr>
                <a:xfrm>
                  <a:off x="1285875" y="1588294"/>
                  <a:ext cx="50006" cy="0"/>
                </a:xfrm>
                <a:prstGeom prst="line">
                  <a:avLst/>
                </a:prstGeom>
                <a:ln w="952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grpSp>
          <p:sp>
            <p:nvSpPr>
              <p:cNvPr id="893" name="Oval 892"/>
              <p:cNvSpPr/>
              <p:nvPr/>
            </p:nvSpPr>
            <p:spPr>
              <a:xfrm>
                <a:off x="11257694" y="2149023"/>
                <a:ext cx="120990" cy="118872"/>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grpSp>
          <p:nvGrpSpPr>
            <p:cNvPr id="503" name="Group 502"/>
            <p:cNvGrpSpPr/>
            <p:nvPr/>
          </p:nvGrpSpPr>
          <p:grpSpPr>
            <a:xfrm>
              <a:off x="6709327" y="2592619"/>
              <a:ext cx="257493" cy="2431001"/>
              <a:chOff x="6709327" y="2592619"/>
              <a:chExt cx="257493" cy="2431001"/>
            </a:xfrm>
          </p:grpSpPr>
          <p:cxnSp>
            <p:nvCxnSpPr>
              <p:cNvPr id="504" name="Straight Connector 503"/>
              <p:cNvCxnSpPr/>
              <p:nvPr/>
            </p:nvCxnSpPr>
            <p:spPr>
              <a:xfrm flipH="1">
                <a:off x="6875380" y="4927355"/>
                <a:ext cx="9144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05" name="TextBox 504"/>
              <p:cNvSpPr txBox="1"/>
              <p:nvPr/>
            </p:nvSpPr>
            <p:spPr>
              <a:xfrm>
                <a:off x="6709327" y="4831088"/>
                <a:ext cx="125034" cy="192532"/>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-8</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506" name="Straight Connector 505"/>
              <p:cNvCxnSpPr/>
              <p:nvPr/>
            </p:nvCxnSpPr>
            <p:spPr>
              <a:xfrm flipH="1">
                <a:off x="6875380" y="3810965"/>
                <a:ext cx="9144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07" name="TextBox 506"/>
              <p:cNvSpPr txBox="1"/>
              <p:nvPr/>
            </p:nvSpPr>
            <p:spPr>
              <a:xfrm>
                <a:off x="6709327" y="3714697"/>
                <a:ext cx="125034" cy="192532"/>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-4</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508" name="Straight Connector 507"/>
              <p:cNvCxnSpPr/>
              <p:nvPr/>
            </p:nvCxnSpPr>
            <p:spPr>
              <a:xfrm flipH="1">
                <a:off x="6875380" y="2688885"/>
                <a:ext cx="9144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09" name="TextBox 508"/>
              <p:cNvSpPr txBox="1"/>
              <p:nvPr/>
            </p:nvSpPr>
            <p:spPr>
              <a:xfrm>
                <a:off x="6709327" y="2592619"/>
                <a:ext cx="78547" cy="192532"/>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0</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cxnSp>
            <p:nvCxnSpPr>
              <p:cNvPr id="510" name="Straight Connector 509"/>
              <p:cNvCxnSpPr/>
              <p:nvPr/>
            </p:nvCxnSpPr>
            <p:spPr>
              <a:xfrm flipH="1">
                <a:off x="6875380" y="4373466"/>
                <a:ext cx="9144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1" name="Straight Connector 510"/>
              <p:cNvCxnSpPr/>
              <p:nvPr/>
            </p:nvCxnSpPr>
            <p:spPr>
              <a:xfrm flipH="1">
                <a:off x="6875380" y="3250412"/>
                <a:ext cx="9144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512" name="TextBox 511"/>
              <p:cNvSpPr txBox="1"/>
              <p:nvPr/>
            </p:nvSpPr>
            <p:spPr>
              <a:xfrm>
                <a:off x="6709327" y="3143571"/>
                <a:ext cx="125035" cy="184666"/>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-2</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sp>
            <p:nvSpPr>
              <p:cNvPr id="513" name="TextBox 512"/>
              <p:cNvSpPr txBox="1"/>
              <p:nvPr/>
            </p:nvSpPr>
            <p:spPr>
              <a:xfrm>
                <a:off x="6709327" y="4267305"/>
                <a:ext cx="125035" cy="184666"/>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-6</a:t>
                </a:r>
                <a:endParaRPr kumimoji="0" lang="en-US" sz="12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p:txBody>
          </p:sp>
        </p:grpSp>
      </p:grpSp>
      <p:sp>
        <p:nvSpPr>
          <p:cNvPr id="422" name="TextBox 421"/>
          <p:cNvSpPr txBox="1">
            <a:spLocks noChangeAspect="1"/>
          </p:cNvSpPr>
          <p:nvPr/>
        </p:nvSpPr>
        <p:spPr>
          <a:xfrm>
            <a:off x="699527" y="1417611"/>
            <a:ext cx="5375145" cy="769441"/>
          </a:xfrm>
          <a:prstGeom prst="rect">
            <a:avLst/>
          </a:prstGeom>
          <a:solidFill>
            <a:schemeClr val="accent3"/>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1600" b="1"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rPr>
              <a:t>MG-ADL Total Score </a:t>
            </a:r>
            <a:endParaRPr kumimoji="0" lang="en-US" sz="1600" b="1"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defRPr/>
            </a:pPr>
            <a:r>
              <a:rPr kumimoji="0" lang="en-US" sz="140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rPr>
              <a:t>Mean Change From Cycle Baseline by Cycle </a:t>
            </a:r>
            <a:br>
              <a:rPr kumimoji="0" lang="en-US" sz="140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rPr>
            </a:br>
            <a:r>
              <a:rPr kumimoji="0" lang="en-US" sz="140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rPr>
              <a:t>(Efgartigimod + current TX)</a:t>
            </a:r>
            <a:endParaRPr kumimoji="0" lang="en-US" sz="140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endParaRPr>
          </a:p>
        </p:txBody>
      </p:sp>
      <p:sp>
        <p:nvSpPr>
          <p:cNvPr id="423" name="TextBox 422"/>
          <p:cNvSpPr txBox="1">
            <a:spLocks noChangeAspect="1"/>
          </p:cNvSpPr>
          <p:nvPr/>
        </p:nvSpPr>
        <p:spPr>
          <a:xfrm>
            <a:off x="6276926" y="1417611"/>
            <a:ext cx="5375145" cy="769441"/>
          </a:xfrm>
          <a:prstGeom prst="rect">
            <a:avLst/>
          </a:prstGeom>
          <a:solidFill>
            <a:schemeClr val="accent3"/>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1600" b="1"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rPr>
              <a:t>QMG Total Score </a:t>
            </a:r>
            <a:endParaRPr kumimoji="0" lang="en-US" sz="1600" b="1"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defRPr/>
            </a:pPr>
            <a:r>
              <a:rPr kumimoji="0" lang="en-US" sz="140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rPr>
              <a:t>Mean Change From Cycle Baseline by Cycle </a:t>
            </a:r>
            <a:br>
              <a:rPr kumimoji="0" lang="en-US" sz="140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rPr>
            </a:br>
            <a:r>
              <a:rPr kumimoji="0" lang="en-US" sz="140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rPr>
              <a:t>(Efgartigimod + current TX)</a:t>
            </a:r>
            <a:endParaRPr kumimoji="0" lang="en-US" sz="140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p:cNvSpPr/>
          <p:nvPr/>
        </p:nvSpPr>
        <p:spPr>
          <a:xfrm>
            <a:off x="12352" y="4786879"/>
            <a:ext cx="12167294" cy="147472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4" name="Content Placeholder 6"/>
          <p:cNvGraphicFramePr/>
          <p:nvPr/>
        </p:nvGraphicFramePr>
        <p:xfrm>
          <a:off x="6578822" y="1595347"/>
          <a:ext cx="5463354" cy="5006974"/>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7" name="Content Placeholder 6"/>
          <p:cNvGraphicFramePr>
            <a:graphicFrameLocks noGrp="1"/>
          </p:cNvGraphicFramePr>
          <p:nvPr>
            <p:ph idx="1"/>
          </p:nvPr>
        </p:nvGraphicFramePr>
        <p:xfrm>
          <a:off x="944098" y="1429290"/>
          <a:ext cx="5502225" cy="555946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368448" y="276982"/>
            <a:ext cx="11823552" cy="970155"/>
          </a:xfrm>
        </p:spPr>
        <p:txBody>
          <a:bodyPr>
            <a:normAutofit fontScale="90000"/>
          </a:bodyPr>
          <a:lstStyle/>
          <a:p>
            <a:r>
              <a:rPr lang="en-US" dirty="0"/>
              <a:t>Proportion of Patients With Increasing MG-ADL or QMG Improvement Over Multiple </a:t>
            </a:r>
            <a:r>
              <a:rPr lang="en-US" dirty="0" err="1"/>
              <a:t>Cycles</a:t>
            </a:r>
            <a:r>
              <a:rPr lang="en-US" baseline="30000" dirty="0" err="1"/>
              <a:t>a</a:t>
            </a:r>
            <a:br>
              <a:rPr lang="en-US" dirty="0"/>
            </a:br>
            <a:r>
              <a:rPr kumimoji="0" lang="en-US" sz="2000" b="0" i="1" u="none" strike="noStrike" kern="1200" cap="none" spc="0" normalizeH="0" baseline="0" noProof="0" dirty="0">
                <a:ln>
                  <a:noFill/>
                </a:ln>
                <a:solidFill>
                  <a:srgbClr val="0B426D"/>
                </a:solidFill>
                <a:effectLst/>
                <a:uLnTx/>
                <a:uFillTx/>
                <a:latin typeface="Calibri Light" panose="020F0302020204030204"/>
                <a:ea typeface="+mj-ea"/>
                <a:cs typeface="+mj-cs"/>
              </a:rPr>
              <a:t>AChR-Ab+ Population</a:t>
            </a:r>
            <a:endParaRPr lang="en-US" dirty="0"/>
          </a:p>
        </p:txBody>
      </p:sp>
      <p:sp>
        <p:nvSpPr>
          <p:cNvPr id="39" name="TextBox 38"/>
          <p:cNvSpPr txBox="1"/>
          <p:nvPr/>
        </p:nvSpPr>
        <p:spPr>
          <a:xfrm>
            <a:off x="3592308" y="1223815"/>
            <a:ext cx="1313180" cy="276999"/>
          </a:xfrm>
          <a:prstGeom prst="rect">
            <a:avLst/>
          </a:prstGeom>
          <a:noFill/>
        </p:spPr>
        <p:txBody>
          <a:bodyPr wrap="non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767171"/>
                </a:solidFill>
                <a:effectLst/>
                <a:uLnTx/>
                <a:uFillTx/>
                <a:latin typeface="Calibri" panose="020F0502020204030204"/>
                <a:ea typeface="+mn-ea"/>
                <a:cs typeface="+mn-cs"/>
              </a:rPr>
              <a:t>Placebo (phase 3)</a:t>
            </a:r>
            <a:endParaRPr kumimoji="0" lang="en-US" sz="1200" b="1" i="0" u="none" strike="noStrike" kern="1200" cap="none" spc="0" normalizeH="0" baseline="0" noProof="0" dirty="0">
              <a:ln>
                <a:noFill/>
              </a:ln>
              <a:solidFill>
                <a:srgbClr val="767171"/>
              </a:solidFill>
              <a:effectLst/>
              <a:uLnTx/>
              <a:uFillTx/>
              <a:latin typeface="Calibri" panose="020F0502020204030204"/>
              <a:ea typeface="+mn-ea"/>
              <a:cs typeface="+mn-cs"/>
            </a:endParaRPr>
          </a:p>
        </p:txBody>
      </p:sp>
      <p:sp>
        <p:nvSpPr>
          <p:cNvPr id="40" name="TextBox 39"/>
          <p:cNvSpPr txBox="1"/>
          <p:nvPr/>
        </p:nvSpPr>
        <p:spPr>
          <a:xfrm>
            <a:off x="1767796" y="1223815"/>
            <a:ext cx="1814792" cy="276999"/>
          </a:xfrm>
          <a:prstGeom prst="rect">
            <a:avLst/>
          </a:prstGeom>
          <a:noFill/>
        </p:spPr>
        <p:txBody>
          <a:bodyPr wrap="none"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76F3C"/>
                </a:solidFill>
                <a:effectLst/>
                <a:uLnTx/>
                <a:uFillTx/>
                <a:latin typeface="Calibri" panose="020F0502020204030204"/>
                <a:ea typeface="+mn-ea"/>
                <a:cs typeface="+mn-cs"/>
              </a:rPr>
              <a:t>Efgartigimod (open-label)</a:t>
            </a:r>
            <a:endParaRPr kumimoji="0" lang="en-US" sz="1200" b="1"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48" name="TextBox 47"/>
          <p:cNvSpPr txBox="1"/>
          <p:nvPr/>
        </p:nvSpPr>
        <p:spPr>
          <a:xfrm>
            <a:off x="2934719" y="5568668"/>
            <a:ext cx="546946" cy="307777"/>
          </a:xfrm>
          <a:prstGeom prst="rect">
            <a:avLst/>
          </a:prstGeom>
          <a:noFill/>
        </p:spPr>
        <p:txBody>
          <a:bodyPr wrap="none"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3.9%</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21" name="TextBox 20"/>
          <p:cNvSpPr txBox="1"/>
          <p:nvPr/>
        </p:nvSpPr>
        <p:spPr>
          <a:xfrm>
            <a:off x="292882" y="1827348"/>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≥9</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2" name="TextBox 21"/>
          <p:cNvSpPr txBox="1"/>
          <p:nvPr/>
        </p:nvSpPr>
        <p:spPr>
          <a:xfrm>
            <a:off x="292882" y="2191261"/>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≥8</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4" name="TextBox 23"/>
          <p:cNvSpPr txBox="1"/>
          <p:nvPr/>
        </p:nvSpPr>
        <p:spPr>
          <a:xfrm>
            <a:off x="292882" y="4819510"/>
            <a:ext cx="263213"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1</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5" name="TextBox 24"/>
          <p:cNvSpPr txBox="1"/>
          <p:nvPr/>
        </p:nvSpPr>
        <p:spPr>
          <a:xfrm>
            <a:off x="292882" y="5204838"/>
            <a:ext cx="1051826"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0 (no change)</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6" name="TextBox 25"/>
          <p:cNvSpPr txBox="1"/>
          <p:nvPr/>
        </p:nvSpPr>
        <p:spPr>
          <a:xfrm>
            <a:off x="292882" y="5584057"/>
            <a:ext cx="835613"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Worsened</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7" name="TextBox 26"/>
          <p:cNvSpPr txBox="1"/>
          <p:nvPr/>
        </p:nvSpPr>
        <p:spPr>
          <a:xfrm>
            <a:off x="3606278" y="1396642"/>
            <a:ext cx="3314433" cy="383182"/>
          </a:xfrm>
          <a:prstGeom prst="rect">
            <a:avLst/>
          </a:prstGeom>
          <a:noFill/>
        </p:spPr>
        <p:txBody>
          <a:bodyPr wrap="square" rtlCol="0">
            <a:spAutoFit/>
          </a:bodyPr>
          <a:lstStyle/>
          <a:p>
            <a:pPr marL="0" marR="0" lvl="0" indent="0" algn="l" defTabSz="914400" rtl="0" eaLnBrk="1" fontAlgn="auto" latinLnBrk="0" hangingPunct="1">
              <a:lnSpc>
                <a:spcPct val="90000"/>
              </a:lnSpc>
              <a:spcBef>
                <a:spcPts val="0"/>
              </a:spcBef>
              <a:spcAft>
                <a:spcPts val="0"/>
              </a:spcAft>
              <a:buClrTx/>
              <a:buSzTx/>
              <a:buFontTx/>
              <a:buNone/>
              <a:defRPr/>
            </a:pPr>
            <a:r>
              <a:rPr kumimoji="0" lang="en-US" sz="1050" b="0" i="0" u="none" strike="noStrike" kern="1200" cap="none" spc="0" normalizeH="0" baseline="0" noProof="0" dirty="0">
                <a:ln>
                  <a:noFill/>
                </a:ln>
                <a:solidFill>
                  <a:srgbClr val="767171"/>
                </a:solidFill>
                <a:effectLst/>
                <a:uLnTx/>
                <a:uFillTx/>
                <a:latin typeface="Calibri" panose="020F0502020204030204"/>
                <a:ea typeface="+mn-ea"/>
                <a:cs typeface="+mn-cs"/>
              </a:rPr>
              <a:t>Week 3 of Cycle 1 in ADAPT</a:t>
            </a:r>
            <a:endParaRPr lang="en-US" sz="1050" dirty="0">
              <a:solidFill>
                <a:srgbClr val="767171"/>
              </a:solidFill>
              <a:latin typeface="Calibri" panose="020F0502020204030204"/>
            </a:endParaRPr>
          </a:p>
          <a:p>
            <a:pPr marL="0" marR="0" lvl="0" indent="0" algn="l" defTabSz="914400" rtl="0" eaLnBrk="1" fontAlgn="auto" latinLnBrk="0" hangingPunct="1">
              <a:lnSpc>
                <a:spcPct val="90000"/>
              </a:lnSpc>
              <a:spcBef>
                <a:spcPts val="0"/>
              </a:spcBef>
              <a:spcAft>
                <a:spcPts val="0"/>
              </a:spcAft>
              <a:buClrTx/>
              <a:buSzTx/>
              <a:buFontTx/>
              <a:buNone/>
              <a:defRPr/>
            </a:pPr>
            <a:r>
              <a:rPr kumimoji="0" lang="en-US" sz="1050" b="0" i="1" u="none" strike="noStrike" kern="1200" cap="none" spc="0" normalizeH="0" baseline="0" noProof="0" dirty="0">
                <a:ln>
                  <a:noFill/>
                </a:ln>
                <a:solidFill>
                  <a:srgbClr val="767171"/>
                </a:solidFill>
                <a:effectLst/>
                <a:uLnTx/>
                <a:uFillTx/>
                <a:latin typeface="Calibri" panose="020F0502020204030204"/>
                <a:ea typeface="+mn-ea"/>
                <a:cs typeface="+mn-cs"/>
              </a:rPr>
              <a:t>%</a:t>
            </a:r>
            <a:endParaRPr kumimoji="0" lang="en-US" sz="1050" b="0" i="1" u="none" strike="noStrike" kern="1200" cap="none" spc="0" normalizeH="0" baseline="0" noProof="0" dirty="0">
              <a:ln>
                <a:noFill/>
              </a:ln>
              <a:solidFill>
                <a:srgbClr val="767171"/>
              </a:solidFill>
              <a:effectLst/>
              <a:uLnTx/>
              <a:uFillTx/>
              <a:latin typeface="Calibri" panose="020F0502020204030204"/>
              <a:ea typeface="+mn-ea"/>
              <a:cs typeface="+mn-cs"/>
            </a:endParaRPr>
          </a:p>
        </p:txBody>
      </p:sp>
      <p:sp>
        <p:nvSpPr>
          <p:cNvPr id="28" name="TextBox 27"/>
          <p:cNvSpPr txBox="1"/>
          <p:nvPr/>
        </p:nvSpPr>
        <p:spPr>
          <a:xfrm>
            <a:off x="-1134094" y="1396642"/>
            <a:ext cx="4753526" cy="383182"/>
          </a:xfrm>
          <a:prstGeom prst="rect">
            <a:avLst/>
          </a:prstGeom>
          <a:noFill/>
        </p:spPr>
        <p:txBody>
          <a:bodyPr wrap="square" rtlCol="0">
            <a:spAutoFit/>
          </a:bodyPr>
          <a:lstStyle/>
          <a:p>
            <a:pPr marL="0" marR="0" lvl="0" indent="0" algn="r" defTabSz="914400" rtl="0" eaLnBrk="1" fontAlgn="auto" latinLnBrk="0" hangingPunct="1">
              <a:lnSpc>
                <a:spcPct val="90000"/>
              </a:lnSpc>
              <a:spcBef>
                <a:spcPts val="0"/>
              </a:spcBef>
              <a:spcAft>
                <a:spcPts val="0"/>
              </a:spcAft>
              <a:buClrTx/>
              <a:buSzTx/>
              <a:buFontTx/>
              <a:buNone/>
              <a:defRPr/>
            </a:pPr>
            <a:r>
              <a:rPr kumimoji="0" lang="en-US" sz="1050" b="0" i="0" u="none" strike="noStrike" kern="1200" cap="none" spc="0" normalizeH="0" baseline="0" noProof="0" dirty="0">
                <a:ln>
                  <a:noFill/>
                </a:ln>
                <a:solidFill>
                  <a:srgbClr val="076F3C"/>
                </a:solidFill>
                <a:effectLst/>
                <a:uLnTx/>
                <a:uFillTx/>
                <a:latin typeface="Calibri" panose="020F0502020204030204"/>
                <a:ea typeface="+mn-ea"/>
                <a:cs typeface="+mn-cs"/>
              </a:rPr>
              <a:t>Week 3 of cycles 1-5</a:t>
            </a:r>
            <a:r>
              <a:rPr kumimoji="0" lang="en-US" sz="1050" b="0" i="0" u="none" strike="noStrike" kern="1200" cap="none" spc="0" normalizeH="0" baseline="30000" noProof="0" dirty="0">
                <a:ln>
                  <a:noFill/>
                </a:ln>
                <a:solidFill>
                  <a:srgbClr val="076F3C"/>
                </a:solidFill>
                <a:effectLst/>
                <a:uLnTx/>
                <a:uFillTx/>
                <a:latin typeface="Calibri" panose="020F0502020204030204"/>
                <a:ea typeface="+mn-ea"/>
                <a:cs typeface="+mn-cs"/>
              </a:rPr>
              <a:t>a </a:t>
            </a:r>
            <a:r>
              <a:rPr kumimoji="0" lang="en-US" sz="1050" b="0" i="0" u="none" strike="noStrike" kern="1200" cap="none" spc="0" normalizeH="0" baseline="0" noProof="0" dirty="0">
                <a:ln>
                  <a:noFill/>
                </a:ln>
                <a:solidFill>
                  <a:srgbClr val="076F3C"/>
                </a:solidFill>
                <a:effectLst/>
                <a:uLnTx/>
                <a:uFillTx/>
                <a:latin typeface="Calibri" panose="020F0502020204030204"/>
                <a:ea typeface="+mn-ea"/>
                <a:cs typeface="+mn-cs"/>
              </a:rPr>
              <a:t>in ADAPT+</a:t>
            </a:r>
            <a:endParaRPr kumimoji="0" lang="en-US" sz="1050" b="0" i="0" u="none" strike="noStrike" kern="1200" cap="none" spc="0" normalizeH="0" baseline="0" noProof="0" dirty="0">
              <a:ln>
                <a:noFill/>
              </a:ln>
              <a:solidFill>
                <a:srgbClr val="076F3C"/>
              </a:solidFill>
              <a:effectLst/>
              <a:uLnTx/>
              <a:uFillTx/>
              <a:latin typeface="Calibri" panose="020F0502020204030204"/>
              <a:ea typeface="+mn-ea"/>
              <a:cs typeface="+mn-cs"/>
            </a:endParaRPr>
          </a:p>
          <a:p>
            <a:pPr marL="0" marR="0" lvl="0" indent="0" algn="r" defTabSz="914400" rtl="0" eaLnBrk="1" fontAlgn="auto" latinLnBrk="0" hangingPunct="1">
              <a:lnSpc>
                <a:spcPct val="90000"/>
              </a:lnSpc>
              <a:spcBef>
                <a:spcPts val="0"/>
              </a:spcBef>
              <a:spcAft>
                <a:spcPts val="0"/>
              </a:spcAft>
              <a:buClrTx/>
              <a:buSzTx/>
              <a:buFontTx/>
              <a:buNone/>
              <a:defRPr/>
            </a:pPr>
            <a:r>
              <a:rPr kumimoji="0" lang="en-US" sz="1050" b="0" i="1" u="none" strike="noStrike" kern="1200" cap="none" spc="0" normalizeH="0" baseline="0" noProof="0" dirty="0">
                <a:ln>
                  <a:noFill/>
                </a:ln>
                <a:solidFill>
                  <a:srgbClr val="076F3C"/>
                </a:solidFill>
                <a:effectLst/>
                <a:uLnTx/>
                <a:uFillTx/>
                <a:latin typeface="Calibri" panose="020F0502020204030204"/>
                <a:ea typeface="+mn-ea"/>
                <a:cs typeface="+mn-cs"/>
              </a:rPr>
              <a:t>median % (range)</a:t>
            </a:r>
            <a:endParaRPr kumimoji="0" lang="en-US" sz="1050" b="0" i="1"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41" name="TextBox 40"/>
          <p:cNvSpPr txBox="1"/>
          <p:nvPr/>
        </p:nvSpPr>
        <p:spPr>
          <a:xfrm>
            <a:off x="2171547" y="2222038"/>
            <a:ext cx="493726"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29.4%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42" name="TextBox 41"/>
          <p:cNvSpPr txBox="1"/>
          <p:nvPr/>
        </p:nvSpPr>
        <p:spPr>
          <a:xfrm>
            <a:off x="2002365" y="2607765"/>
            <a:ext cx="493726"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1400" b="1" dirty="0">
                <a:solidFill>
                  <a:srgbClr val="076F3C"/>
                </a:solidFill>
                <a:latin typeface="Calibri" panose="020F0502020204030204"/>
              </a:rPr>
              <a:t>38.9</a:t>
            </a: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43" name="TextBox 42"/>
          <p:cNvSpPr txBox="1"/>
          <p:nvPr/>
        </p:nvSpPr>
        <p:spPr>
          <a:xfrm>
            <a:off x="1798635" y="2989741"/>
            <a:ext cx="493726"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48.2%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44" name="TextBox 43"/>
          <p:cNvSpPr txBox="1"/>
          <p:nvPr/>
        </p:nvSpPr>
        <p:spPr>
          <a:xfrm>
            <a:off x="1559439" y="3359017"/>
            <a:ext cx="493726"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56.5%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46" name="TextBox 45"/>
          <p:cNvSpPr txBox="1"/>
          <p:nvPr/>
        </p:nvSpPr>
        <p:spPr>
          <a:xfrm>
            <a:off x="1191128" y="3720355"/>
            <a:ext cx="493726"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68.4%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47" name="TextBox 46"/>
          <p:cNvSpPr txBox="1"/>
          <p:nvPr/>
        </p:nvSpPr>
        <p:spPr>
          <a:xfrm>
            <a:off x="872215" y="4468433"/>
            <a:ext cx="493726"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85.9%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49" name="TextBox 48"/>
          <p:cNvSpPr txBox="1"/>
          <p:nvPr/>
        </p:nvSpPr>
        <p:spPr>
          <a:xfrm>
            <a:off x="2356630" y="1858125"/>
            <a:ext cx="453650"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20.0%</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56" name="TextBox 55"/>
          <p:cNvSpPr txBox="1"/>
          <p:nvPr/>
        </p:nvSpPr>
        <p:spPr>
          <a:xfrm>
            <a:off x="292882" y="2576988"/>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≥7</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7" name="TextBox 56"/>
          <p:cNvSpPr txBox="1"/>
          <p:nvPr/>
        </p:nvSpPr>
        <p:spPr>
          <a:xfrm>
            <a:off x="292882" y="2958964"/>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≥6</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8" name="TextBox 57"/>
          <p:cNvSpPr txBox="1"/>
          <p:nvPr/>
        </p:nvSpPr>
        <p:spPr>
          <a:xfrm>
            <a:off x="292882" y="3328240"/>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≥5</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9" name="TextBox 58"/>
          <p:cNvSpPr txBox="1"/>
          <p:nvPr/>
        </p:nvSpPr>
        <p:spPr>
          <a:xfrm>
            <a:off x="292882" y="3689578"/>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≥4</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60" name="TextBox 59"/>
          <p:cNvSpPr txBox="1"/>
          <p:nvPr/>
        </p:nvSpPr>
        <p:spPr>
          <a:xfrm>
            <a:off x="292882" y="4076317"/>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≥3</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61" name="TextBox 60"/>
          <p:cNvSpPr txBox="1"/>
          <p:nvPr/>
        </p:nvSpPr>
        <p:spPr>
          <a:xfrm>
            <a:off x="292882" y="4437656"/>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≥2</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62" name="TextBox 61"/>
          <p:cNvSpPr txBox="1"/>
          <p:nvPr/>
        </p:nvSpPr>
        <p:spPr>
          <a:xfrm>
            <a:off x="2934719" y="5189449"/>
            <a:ext cx="546946" cy="307777"/>
          </a:xfrm>
          <a:prstGeom prst="rect">
            <a:avLst/>
          </a:prstGeom>
          <a:noFill/>
        </p:spPr>
        <p:txBody>
          <a:bodyPr wrap="none"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5.3%</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63" name="TextBox 62"/>
          <p:cNvSpPr txBox="1"/>
          <p:nvPr/>
        </p:nvSpPr>
        <p:spPr>
          <a:xfrm>
            <a:off x="2934719" y="4804121"/>
            <a:ext cx="546946" cy="307777"/>
          </a:xfrm>
          <a:prstGeom prst="rect">
            <a:avLst/>
          </a:prstGeom>
          <a:noFill/>
        </p:spPr>
        <p:txBody>
          <a:bodyPr wrap="none"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6.3%</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64" name="TextBox 63"/>
          <p:cNvSpPr txBox="1"/>
          <p:nvPr/>
        </p:nvSpPr>
        <p:spPr>
          <a:xfrm>
            <a:off x="995806" y="4107094"/>
            <a:ext cx="493726"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78.9%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71" name="Text Placeholder 15"/>
          <p:cNvSpPr txBox="1"/>
          <p:nvPr/>
        </p:nvSpPr>
        <p:spPr>
          <a:xfrm>
            <a:off x="339420" y="6339888"/>
            <a:ext cx="10873147" cy="554043"/>
          </a:xfrm>
          <a:prstGeom prst="rect">
            <a:avLst/>
          </a:prstGeom>
        </p:spPr>
        <p:txBody>
          <a:bodyPr vert="horz" lIns="91440" tIns="0" rIns="91440" bIns="45720" rtlCol="0" anchor="b" anchorCtr="0">
            <a:noAutofit/>
          </a:bodyPr>
          <a:lstStyle>
            <a:lvl1pPr marL="0" indent="0" algn="l" defTabSz="914400" rtl="0" eaLnBrk="1" latinLnBrk="0" hangingPunct="1">
              <a:lnSpc>
                <a:spcPct val="90000"/>
              </a:lnSpc>
              <a:spcBef>
                <a:spcPts val="0"/>
              </a:spcBef>
              <a:buFont typeface="Arial" panose="020B0604020202020204" pitchFamily="34" charset="0"/>
              <a:buNone/>
              <a:defRPr sz="1000" kern="1200">
                <a:solidFill>
                  <a:schemeClr val="accent4">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defRPr/>
            </a:pPr>
            <a:r>
              <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rPr>
              <a:t>AChR-Ab, acetylcholine receptor autoantibody; CMI, clinically meaningful improvement; MG-ADL, Myasthenia Gravis Activities of Daily Living; QMG, Quantitative Myasthenia Gravis. </a:t>
            </a:r>
            <a:br>
              <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rPr>
            </a:br>
            <a:r>
              <a:rPr lang="en-US" baseline="30000" dirty="0">
                <a:solidFill>
                  <a:srgbClr val="595A59"/>
                </a:solidFill>
              </a:rPr>
              <a:t>a </a:t>
            </a:r>
            <a:r>
              <a:rPr lang="en-US" dirty="0">
                <a:solidFill>
                  <a:srgbClr val="595A59"/>
                </a:solidFill>
              </a:rPr>
              <a:t>Only cycles with data out to week 11 are included. </a:t>
            </a:r>
            <a:endPar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endParaRPr>
          </a:p>
        </p:txBody>
      </p:sp>
      <p:sp>
        <p:nvSpPr>
          <p:cNvPr id="50" name="TextBox 49"/>
          <p:cNvSpPr txBox="1"/>
          <p:nvPr/>
        </p:nvSpPr>
        <p:spPr>
          <a:xfrm>
            <a:off x="8481020" y="5964198"/>
            <a:ext cx="546946" cy="307777"/>
          </a:xfrm>
          <a:prstGeom prst="rect">
            <a:avLst/>
          </a:prstGeom>
          <a:noFill/>
        </p:spPr>
        <p:txBody>
          <a:bodyPr wrap="none"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7.0%</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51" name="TextBox 50"/>
          <p:cNvSpPr txBox="1"/>
          <p:nvPr/>
        </p:nvSpPr>
        <p:spPr>
          <a:xfrm>
            <a:off x="6517032" y="1827348"/>
            <a:ext cx="418704"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≥10</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2" name="TextBox 51"/>
          <p:cNvSpPr txBox="1"/>
          <p:nvPr/>
        </p:nvSpPr>
        <p:spPr>
          <a:xfrm>
            <a:off x="6517032" y="2191261"/>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≥9</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3" name="TextBox 52"/>
          <p:cNvSpPr txBox="1"/>
          <p:nvPr/>
        </p:nvSpPr>
        <p:spPr>
          <a:xfrm>
            <a:off x="6517032" y="2576988"/>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≥8</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4" name="TextBox 53"/>
          <p:cNvSpPr txBox="1"/>
          <p:nvPr/>
        </p:nvSpPr>
        <p:spPr>
          <a:xfrm>
            <a:off x="6517032" y="5204838"/>
            <a:ext cx="263213"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1</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65" name="TextBox 64"/>
          <p:cNvSpPr txBox="1"/>
          <p:nvPr/>
        </p:nvSpPr>
        <p:spPr>
          <a:xfrm>
            <a:off x="6517032" y="5584057"/>
            <a:ext cx="1051827" cy="276999"/>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0 (no change)</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74" name="TextBox 73"/>
          <p:cNvSpPr txBox="1"/>
          <p:nvPr/>
        </p:nvSpPr>
        <p:spPr>
          <a:xfrm>
            <a:off x="6517032" y="5979587"/>
            <a:ext cx="835613"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Worsened</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75" name="TextBox 74"/>
          <p:cNvSpPr txBox="1"/>
          <p:nvPr/>
        </p:nvSpPr>
        <p:spPr>
          <a:xfrm>
            <a:off x="9300210" y="1396642"/>
            <a:ext cx="3183890" cy="383182"/>
          </a:xfrm>
          <a:prstGeom prst="rect">
            <a:avLst/>
          </a:prstGeom>
          <a:noFill/>
        </p:spPr>
        <p:txBody>
          <a:bodyPr wrap="square" rtlCol="0">
            <a:spAutoFit/>
          </a:bodyPr>
          <a:lstStyle/>
          <a:p>
            <a:pPr marL="0" marR="0" lvl="0" indent="0" algn="l" defTabSz="914400" rtl="0" eaLnBrk="1" fontAlgn="auto" latinLnBrk="0" hangingPunct="1">
              <a:lnSpc>
                <a:spcPct val="90000"/>
              </a:lnSpc>
              <a:spcBef>
                <a:spcPts val="0"/>
              </a:spcBef>
              <a:spcAft>
                <a:spcPts val="0"/>
              </a:spcAft>
              <a:buClrTx/>
              <a:buSzTx/>
              <a:buFontTx/>
              <a:buNone/>
              <a:defRPr/>
            </a:pPr>
            <a:r>
              <a:rPr kumimoji="0" lang="en-US" sz="1050" b="0" i="0" u="none" strike="noStrike" kern="1200" cap="none" spc="0" normalizeH="0" baseline="0" noProof="0" dirty="0">
                <a:ln>
                  <a:noFill/>
                </a:ln>
                <a:solidFill>
                  <a:srgbClr val="767171"/>
                </a:solidFill>
                <a:effectLst/>
                <a:uLnTx/>
                <a:uFillTx/>
                <a:latin typeface="Calibri" panose="020F0502020204030204"/>
                <a:ea typeface="+mn-ea"/>
                <a:cs typeface="+mn-cs"/>
              </a:rPr>
              <a:t>Week 3 of Cycle 1 in ADAPT</a:t>
            </a:r>
            <a:endParaRPr kumimoji="0" lang="en-US" sz="1050" b="0" i="0" u="none" strike="noStrike" kern="1200" cap="none" spc="0" normalizeH="0" baseline="0" noProof="0" dirty="0">
              <a:ln>
                <a:noFill/>
              </a:ln>
              <a:solidFill>
                <a:srgbClr val="767171"/>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0"/>
              </a:spcBef>
              <a:spcAft>
                <a:spcPts val="0"/>
              </a:spcAft>
              <a:buClrTx/>
              <a:buSzTx/>
              <a:buFontTx/>
              <a:buNone/>
              <a:defRPr/>
            </a:pPr>
            <a:r>
              <a:rPr kumimoji="0" lang="en-US" sz="1050" b="0" i="1" u="none" strike="noStrike" kern="1200" cap="none" spc="0" normalizeH="0" baseline="0" noProof="0" dirty="0">
                <a:ln>
                  <a:noFill/>
                </a:ln>
                <a:solidFill>
                  <a:srgbClr val="767171"/>
                </a:solidFill>
                <a:effectLst/>
                <a:uLnTx/>
                <a:uFillTx/>
                <a:latin typeface="Calibri" panose="020F0502020204030204"/>
                <a:ea typeface="+mn-ea"/>
                <a:cs typeface="+mn-cs"/>
              </a:rPr>
              <a:t> %</a:t>
            </a:r>
            <a:endParaRPr kumimoji="0" lang="en-US" sz="1050" b="0" i="1" u="none" strike="noStrike" kern="1200" cap="none" spc="0" normalizeH="0" baseline="0" noProof="0" dirty="0">
              <a:ln>
                <a:noFill/>
              </a:ln>
              <a:solidFill>
                <a:srgbClr val="767171"/>
              </a:solidFill>
              <a:effectLst/>
              <a:uLnTx/>
              <a:uFillTx/>
              <a:latin typeface="Calibri" panose="020F0502020204030204"/>
              <a:ea typeface="+mn-ea"/>
              <a:cs typeface="+mn-cs"/>
            </a:endParaRPr>
          </a:p>
        </p:txBody>
      </p:sp>
      <p:sp>
        <p:nvSpPr>
          <p:cNvPr id="76" name="TextBox 75"/>
          <p:cNvSpPr txBox="1"/>
          <p:nvPr/>
        </p:nvSpPr>
        <p:spPr>
          <a:xfrm>
            <a:off x="5573774" y="1396642"/>
            <a:ext cx="3765515" cy="383182"/>
          </a:xfrm>
          <a:prstGeom prst="rect">
            <a:avLst/>
          </a:prstGeom>
          <a:noFill/>
        </p:spPr>
        <p:txBody>
          <a:bodyPr wrap="square" rtlCol="0">
            <a:spAutoFit/>
          </a:bodyPr>
          <a:lstStyle/>
          <a:p>
            <a:pPr marL="0" marR="0" lvl="0" indent="0" algn="r" defTabSz="914400" rtl="0" eaLnBrk="1" fontAlgn="auto" latinLnBrk="0" hangingPunct="1">
              <a:lnSpc>
                <a:spcPct val="90000"/>
              </a:lnSpc>
              <a:spcBef>
                <a:spcPts val="0"/>
              </a:spcBef>
              <a:spcAft>
                <a:spcPts val="0"/>
              </a:spcAft>
              <a:buClrTx/>
              <a:buSzTx/>
              <a:buFontTx/>
              <a:buNone/>
              <a:defRPr/>
            </a:pPr>
            <a:r>
              <a:rPr kumimoji="0" lang="en-US" sz="1050" b="0" i="0" u="none" strike="noStrike" kern="1200" cap="none" spc="0" normalizeH="0" baseline="0" noProof="0" dirty="0">
                <a:ln>
                  <a:noFill/>
                </a:ln>
                <a:solidFill>
                  <a:srgbClr val="076F3C"/>
                </a:solidFill>
                <a:effectLst/>
                <a:uLnTx/>
                <a:uFillTx/>
                <a:latin typeface="Calibri" panose="020F0502020204030204"/>
                <a:ea typeface="+mn-ea"/>
                <a:cs typeface="+mn-cs"/>
              </a:rPr>
              <a:t>Week 3 of cycles 1-5</a:t>
            </a:r>
            <a:r>
              <a:rPr kumimoji="0" lang="en-US" sz="1050" b="0" i="0" u="none" strike="noStrike" kern="1200" cap="none" spc="0" normalizeH="0" baseline="30000" noProof="0" dirty="0">
                <a:ln>
                  <a:noFill/>
                </a:ln>
                <a:solidFill>
                  <a:srgbClr val="076F3C"/>
                </a:solidFill>
                <a:effectLst/>
                <a:uLnTx/>
                <a:uFillTx/>
                <a:latin typeface="Calibri" panose="020F0502020204030204"/>
                <a:ea typeface="+mn-ea"/>
                <a:cs typeface="+mn-cs"/>
              </a:rPr>
              <a:t>a</a:t>
            </a:r>
            <a:r>
              <a:rPr kumimoji="0" lang="en-US" sz="1050" b="0" i="0" u="none" strike="noStrike" kern="1200" cap="none" spc="0" normalizeH="0" baseline="0" noProof="0" dirty="0">
                <a:ln>
                  <a:noFill/>
                </a:ln>
                <a:solidFill>
                  <a:srgbClr val="076F3C"/>
                </a:solidFill>
                <a:effectLst/>
                <a:uLnTx/>
                <a:uFillTx/>
                <a:latin typeface="Calibri" panose="020F0502020204030204"/>
                <a:ea typeface="+mn-ea"/>
                <a:cs typeface="+mn-cs"/>
              </a:rPr>
              <a:t> in ADAPT+</a:t>
            </a:r>
            <a:endParaRPr kumimoji="0" lang="en-US" sz="1050" b="0" i="0" u="none" strike="noStrike" kern="1200" cap="none" spc="0" normalizeH="0" baseline="0" noProof="0" dirty="0">
              <a:ln>
                <a:noFill/>
              </a:ln>
              <a:solidFill>
                <a:srgbClr val="076F3C"/>
              </a:solidFill>
              <a:effectLst/>
              <a:uLnTx/>
              <a:uFillTx/>
              <a:latin typeface="Calibri" panose="020F0502020204030204"/>
              <a:ea typeface="+mn-ea"/>
              <a:cs typeface="+mn-cs"/>
            </a:endParaRPr>
          </a:p>
          <a:p>
            <a:pPr marL="0" marR="0" lvl="0" indent="0" algn="r" defTabSz="914400" rtl="0" eaLnBrk="1" fontAlgn="auto" latinLnBrk="0" hangingPunct="1">
              <a:lnSpc>
                <a:spcPct val="90000"/>
              </a:lnSpc>
              <a:spcBef>
                <a:spcPts val="0"/>
              </a:spcBef>
              <a:spcAft>
                <a:spcPts val="0"/>
              </a:spcAft>
              <a:buClrTx/>
              <a:buSzTx/>
              <a:buFontTx/>
              <a:buNone/>
              <a:defRPr/>
            </a:pPr>
            <a:r>
              <a:rPr kumimoji="0" lang="en-US" sz="1050" b="0" i="0" u="none" strike="noStrike" kern="1200" cap="none" spc="0" normalizeH="0" baseline="0" noProof="0" dirty="0">
                <a:ln>
                  <a:noFill/>
                </a:ln>
                <a:solidFill>
                  <a:srgbClr val="076F3C"/>
                </a:solidFill>
                <a:effectLst/>
                <a:uLnTx/>
                <a:uFillTx/>
                <a:latin typeface="Calibri" panose="020F0502020204030204"/>
                <a:ea typeface="+mn-ea"/>
                <a:cs typeface="+mn-cs"/>
              </a:rPr>
              <a:t> </a:t>
            </a:r>
            <a:r>
              <a:rPr kumimoji="0" lang="en-US" sz="1050" b="0" i="1" u="none" strike="noStrike" kern="1200" cap="none" spc="0" normalizeH="0" baseline="0" noProof="0" dirty="0">
                <a:ln>
                  <a:noFill/>
                </a:ln>
                <a:solidFill>
                  <a:srgbClr val="076F3C"/>
                </a:solidFill>
                <a:effectLst/>
                <a:uLnTx/>
                <a:uFillTx/>
                <a:latin typeface="Calibri" panose="020F0502020204030204"/>
                <a:ea typeface="+mn-ea"/>
                <a:cs typeface="+mn-cs"/>
              </a:rPr>
              <a:t>median % (range)</a:t>
            </a:r>
            <a:endParaRPr kumimoji="0" lang="en-US" sz="1050" b="0" i="1"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77" name="TextBox 76"/>
          <p:cNvSpPr txBox="1"/>
          <p:nvPr/>
        </p:nvSpPr>
        <p:spPr>
          <a:xfrm>
            <a:off x="8053662" y="2607765"/>
            <a:ext cx="493726" cy="215444"/>
          </a:xfrm>
          <a:prstGeom prst="rect">
            <a:avLst/>
          </a:prstGeom>
          <a:noFill/>
        </p:spPr>
        <p:txBody>
          <a:bodyPr wrap="squar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23.3%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78" name="TextBox 77"/>
          <p:cNvSpPr txBox="1"/>
          <p:nvPr/>
        </p:nvSpPr>
        <p:spPr>
          <a:xfrm>
            <a:off x="7908506" y="2989741"/>
            <a:ext cx="493726"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28.0%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79" name="TextBox 78"/>
          <p:cNvSpPr txBox="1"/>
          <p:nvPr/>
        </p:nvSpPr>
        <p:spPr>
          <a:xfrm>
            <a:off x="7764915" y="3359017"/>
            <a:ext cx="493726"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36.0%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80" name="TextBox 79"/>
          <p:cNvSpPr txBox="1"/>
          <p:nvPr/>
        </p:nvSpPr>
        <p:spPr>
          <a:xfrm>
            <a:off x="7484400" y="3720355"/>
            <a:ext cx="493726"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41.8%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81" name="TextBox 80"/>
          <p:cNvSpPr txBox="1"/>
          <p:nvPr/>
        </p:nvSpPr>
        <p:spPr>
          <a:xfrm>
            <a:off x="7328419" y="4107094"/>
            <a:ext cx="493726"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53.0%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82" name="TextBox 81"/>
          <p:cNvSpPr txBox="1"/>
          <p:nvPr/>
        </p:nvSpPr>
        <p:spPr>
          <a:xfrm>
            <a:off x="8578563" y="4850287"/>
            <a:ext cx="402354"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9.1%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83" name="TextBox 82"/>
          <p:cNvSpPr txBox="1"/>
          <p:nvPr/>
        </p:nvSpPr>
        <p:spPr>
          <a:xfrm>
            <a:off x="8411282" y="1858125"/>
            <a:ext cx="453650"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12.3%</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84" name="TextBox 83"/>
          <p:cNvSpPr txBox="1"/>
          <p:nvPr/>
        </p:nvSpPr>
        <p:spPr>
          <a:xfrm>
            <a:off x="8252202" y="2222038"/>
            <a:ext cx="453650"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16.0%</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85" name="TextBox 84"/>
          <p:cNvSpPr txBox="1"/>
          <p:nvPr/>
        </p:nvSpPr>
        <p:spPr>
          <a:xfrm>
            <a:off x="6517032" y="2958964"/>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≥7</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6" name="TextBox 85"/>
          <p:cNvSpPr txBox="1"/>
          <p:nvPr/>
        </p:nvSpPr>
        <p:spPr>
          <a:xfrm>
            <a:off x="6517032" y="3328240"/>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≥6</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7" name="TextBox 86"/>
          <p:cNvSpPr txBox="1"/>
          <p:nvPr/>
        </p:nvSpPr>
        <p:spPr>
          <a:xfrm>
            <a:off x="6517032" y="3689578"/>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≥5</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8" name="TextBox 87"/>
          <p:cNvSpPr txBox="1"/>
          <p:nvPr/>
        </p:nvSpPr>
        <p:spPr>
          <a:xfrm>
            <a:off x="6517032" y="4076317"/>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≥4</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9" name="TextBox 88"/>
          <p:cNvSpPr txBox="1"/>
          <p:nvPr/>
        </p:nvSpPr>
        <p:spPr>
          <a:xfrm>
            <a:off x="6517032" y="4437656"/>
            <a:ext cx="340157"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≥3</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90" name="TextBox 89"/>
          <p:cNvSpPr txBox="1"/>
          <p:nvPr/>
        </p:nvSpPr>
        <p:spPr>
          <a:xfrm>
            <a:off x="6517032" y="4819510"/>
            <a:ext cx="263214" cy="276999"/>
          </a:xfrm>
          <a:prstGeom prst="rect">
            <a:avLst/>
          </a:prstGeom>
          <a:noFill/>
        </p:spPr>
        <p:txBody>
          <a:bodyPr wrap="none"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rPr>
              <a:t>2</a:t>
            </a:r>
            <a:endParaRPr kumimoji="0" lang="en-US" sz="1200" b="1"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91" name="TextBox 90"/>
          <p:cNvSpPr txBox="1"/>
          <p:nvPr/>
        </p:nvSpPr>
        <p:spPr>
          <a:xfrm>
            <a:off x="8547388" y="5568668"/>
            <a:ext cx="546946" cy="307777"/>
          </a:xfrm>
          <a:prstGeom prst="rect">
            <a:avLst/>
          </a:prstGeom>
          <a:noFill/>
        </p:spPr>
        <p:txBody>
          <a:bodyPr wrap="none"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6.8%</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92" name="TextBox 91"/>
          <p:cNvSpPr txBox="1"/>
          <p:nvPr/>
        </p:nvSpPr>
        <p:spPr>
          <a:xfrm>
            <a:off x="8306076" y="5189449"/>
            <a:ext cx="638316" cy="307777"/>
          </a:xfrm>
          <a:prstGeom prst="rect">
            <a:avLst/>
          </a:prstGeom>
          <a:noFill/>
        </p:spPr>
        <p:txBody>
          <a:bodyPr wrap="none"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12.3%</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93" name="TextBox 92"/>
          <p:cNvSpPr txBox="1"/>
          <p:nvPr/>
        </p:nvSpPr>
        <p:spPr>
          <a:xfrm>
            <a:off x="6990674" y="4468433"/>
            <a:ext cx="493726" cy="215444"/>
          </a:xfrm>
          <a:prstGeom prst="rect">
            <a:avLst/>
          </a:prstGeom>
          <a:noFill/>
        </p:spPr>
        <p:txBody>
          <a:bodyPr wrap="none" lIns="0" tIns="0" rIns="0" bIns="0"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076F3C"/>
                </a:solidFill>
                <a:effectLst/>
                <a:uLnTx/>
                <a:uFillTx/>
                <a:latin typeface="Calibri" panose="020F0502020204030204"/>
                <a:ea typeface="+mn-ea"/>
                <a:cs typeface="+mn-cs"/>
              </a:rPr>
              <a:t>63.6% </a:t>
            </a:r>
            <a:endParaRPr kumimoji="0" lang="en-US" sz="1400" b="0"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101" name="TextBox 100"/>
          <p:cNvSpPr txBox="1"/>
          <p:nvPr/>
        </p:nvSpPr>
        <p:spPr>
          <a:xfrm>
            <a:off x="9307056" y="1223815"/>
            <a:ext cx="1313180" cy="276999"/>
          </a:xfrm>
          <a:prstGeom prst="rect">
            <a:avLst/>
          </a:prstGeom>
          <a:noFill/>
        </p:spPr>
        <p:txBody>
          <a:bodyPr wrap="non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767171"/>
                </a:solidFill>
                <a:effectLst/>
                <a:uLnTx/>
                <a:uFillTx/>
                <a:latin typeface="Calibri" panose="020F0502020204030204"/>
                <a:ea typeface="+mn-ea"/>
                <a:cs typeface="+mn-cs"/>
              </a:rPr>
              <a:t>Placebo (phase 3)</a:t>
            </a:r>
            <a:endParaRPr kumimoji="0" lang="en-US" sz="1200" b="1" i="0" u="none" strike="noStrike" kern="1200" cap="none" spc="0" normalizeH="0" baseline="0" noProof="0" dirty="0">
              <a:ln>
                <a:noFill/>
              </a:ln>
              <a:solidFill>
                <a:srgbClr val="767171"/>
              </a:solidFill>
              <a:effectLst/>
              <a:uLnTx/>
              <a:uFillTx/>
              <a:latin typeface="Calibri" panose="020F0502020204030204"/>
              <a:ea typeface="+mn-ea"/>
              <a:cs typeface="+mn-cs"/>
            </a:endParaRPr>
          </a:p>
        </p:txBody>
      </p:sp>
      <p:sp>
        <p:nvSpPr>
          <p:cNvPr id="102" name="TextBox 101"/>
          <p:cNvSpPr txBox="1"/>
          <p:nvPr/>
        </p:nvSpPr>
        <p:spPr>
          <a:xfrm>
            <a:off x="7503923" y="1223815"/>
            <a:ext cx="1862882" cy="276999"/>
          </a:xfrm>
          <a:prstGeom prst="rect">
            <a:avLst/>
          </a:prstGeom>
          <a:noFill/>
        </p:spPr>
        <p:txBody>
          <a:bodyPr wrap="none" rtlCol="0" anchor="ctr" anchorCtr="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en-US" sz="1200" b="1" i="0" u="none" strike="noStrike" kern="1200" cap="none" spc="0" normalizeH="0" baseline="0" noProof="0" dirty="0">
                <a:ln>
                  <a:noFill/>
                </a:ln>
                <a:solidFill>
                  <a:srgbClr val="076F3C"/>
                </a:solidFill>
                <a:effectLst/>
                <a:uLnTx/>
                <a:uFillTx/>
                <a:latin typeface="Calibri" panose="020F0502020204030204"/>
                <a:ea typeface="+mn-ea"/>
                <a:cs typeface="+mn-cs"/>
              </a:rPr>
              <a:t>Efgartigimod (open-label)</a:t>
            </a:r>
            <a:endParaRPr kumimoji="0" lang="en-US" sz="1200" b="1" i="0" u="none" strike="noStrike" kern="1200" cap="none" spc="0" normalizeH="0" baseline="0" noProof="0" dirty="0">
              <a:ln>
                <a:noFill/>
              </a:ln>
              <a:solidFill>
                <a:srgbClr val="076F3C"/>
              </a:solidFill>
              <a:effectLst/>
              <a:uLnTx/>
              <a:uFillTx/>
              <a:latin typeface="Calibri" panose="020F0502020204030204"/>
              <a:ea typeface="+mn-ea"/>
              <a:cs typeface="+mn-cs"/>
            </a:endParaRPr>
          </a:p>
        </p:txBody>
      </p:sp>
      <p:sp>
        <p:nvSpPr>
          <p:cNvPr id="104" name="TextBox 103"/>
          <p:cNvSpPr txBox="1"/>
          <p:nvPr/>
        </p:nvSpPr>
        <p:spPr>
          <a:xfrm>
            <a:off x="556095" y="963558"/>
            <a:ext cx="5120640" cy="274320"/>
          </a:xfrm>
          <a:prstGeom prst="rect">
            <a:avLst/>
          </a:prstGeom>
          <a:solidFill>
            <a:schemeClr val="accent2"/>
          </a:solidFill>
        </p:spPr>
        <p:txBody>
          <a:bodyPr wrap="square" rtlCol="0">
            <a:no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rPr>
              <a:t>Change in MG-ADL Total Score</a:t>
            </a:r>
            <a:endParaRPr kumimoji="0" lang="en-US" sz="1400" b="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endParaRPr>
          </a:p>
        </p:txBody>
      </p:sp>
      <p:sp>
        <p:nvSpPr>
          <p:cNvPr id="107" name="TextBox 106"/>
          <p:cNvSpPr txBox="1"/>
          <p:nvPr/>
        </p:nvSpPr>
        <p:spPr>
          <a:xfrm>
            <a:off x="6578822" y="963558"/>
            <a:ext cx="5120640" cy="274320"/>
          </a:xfrm>
          <a:prstGeom prst="rect">
            <a:avLst/>
          </a:prstGeom>
          <a:solidFill>
            <a:schemeClr val="accent2"/>
          </a:solidFill>
        </p:spPr>
        <p:txBody>
          <a:bodyPr wrap="square" rtlCol="0">
            <a:no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1400" b="1"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rPr>
              <a:t>Change in QMG Total Score</a:t>
            </a:r>
            <a:endParaRPr kumimoji="0" lang="en-US" sz="1400" b="0" i="0" u="none" strike="noStrike" kern="1200" cap="none" spc="0" normalizeH="0" baseline="0" noProof="0" dirty="0">
              <a:ln>
                <a:noFill/>
              </a:ln>
              <a:solidFill>
                <a:srgbClr val="FFFFFF"/>
              </a:solidFill>
              <a:effectLst/>
              <a:uLnTx/>
              <a:uFillTx/>
              <a:latin typeface="Calibri" panose="020F0502020204030204"/>
              <a:ea typeface="Calibri" panose="020F0502020204030204" pitchFamily="34" charset="0"/>
              <a:cs typeface="Arial" panose="020B0604020202020204" pitchFamily="34" charset="0"/>
            </a:endParaRPr>
          </a:p>
        </p:txBody>
      </p:sp>
      <p:cxnSp>
        <p:nvCxnSpPr>
          <p:cNvPr id="161" name="Straight Arrow Connector 160"/>
          <p:cNvCxnSpPr/>
          <p:nvPr/>
        </p:nvCxnSpPr>
        <p:spPr>
          <a:xfrm flipV="1">
            <a:off x="11865977" y="1726195"/>
            <a:ext cx="1" cy="2988460"/>
          </a:xfrm>
          <a:prstGeom prst="straightConnector1">
            <a:avLst/>
          </a:prstGeom>
          <a:ln w="571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a:off x="11868515" y="4850287"/>
            <a:ext cx="0" cy="1318501"/>
          </a:xfrm>
          <a:prstGeom prst="straightConnector1">
            <a:avLst/>
          </a:prstGeom>
          <a:ln w="5715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60" name="TextBox 159"/>
          <p:cNvSpPr txBox="1"/>
          <p:nvPr/>
        </p:nvSpPr>
        <p:spPr>
          <a:xfrm>
            <a:off x="10616185" y="3032686"/>
            <a:ext cx="1431490" cy="523220"/>
          </a:xfrm>
          <a:prstGeom prst="rect">
            <a:avLst/>
          </a:prstGeom>
          <a:solidFill>
            <a:schemeClr val="bg1"/>
          </a:solidFill>
        </p:spPr>
        <p:txBody>
          <a:bodyPr wrap="square" rtlCol="0">
            <a:spAutoFit/>
          </a:bodyPr>
          <a:lstStyle/>
          <a:p>
            <a:pPr algn="r"/>
            <a:r>
              <a:rPr lang="en-US" sz="1400" b="1" dirty="0">
                <a:solidFill>
                  <a:schemeClr val="accent3"/>
                </a:solidFill>
              </a:rPr>
              <a:t>CMI </a:t>
            </a:r>
            <a:br>
              <a:rPr lang="en-US" sz="1400" b="1" dirty="0">
                <a:solidFill>
                  <a:schemeClr val="accent3"/>
                </a:solidFill>
              </a:rPr>
            </a:br>
            <a:r>
              <a:rPr lang="en-US" sz="1400" dirty="0">
                <a:solidFill>
                  <a:schemeClr val="accent3"/>
                </a:solidFill>
              </a:rPr>
              <a:t>(cumulative %)</a:t>
            </a:r>
            <a:endParaRPr lang="en-US" sz="1400" dirty="0">
              <a:solidFill>
                <a:schemeClr val="accent3"/>
              </a:solidFill>
            </a:endParaRPr>
          </a:p>
        </p:txBody>
      </p:sp>
      <p:sp>
        <p:nvSpPr>
          <p:cNvPr id="72" name="TextBox 71"/>
          <p:cNvSpPr txBox="1"/>
          <p:nvPr/>
        </p:nvSpPr>
        <p:spPr>
          <a:xfrm>
            <a:off x="10616185" y="5191052"/>
            <a:ext cx="1431490" cy="523220"/>
          </a:xfrm>
          <a:prstGeom prst="rect">
            <a:avLst/>
          </a:prstGeom>
          <a:solidFill>
            <a:srgbClr val="F2F2F2"/>
          </a:solidFill>
        </p:spPr>
        <p:txBody>
          <a:bodyPr wrap="square" rtlCol="0">
            <a:spAutoFit/>
          </a:bodyPr>
          <a:lstStyle/>
          <a:p>
            <a:pPr algn="r"/>
            <a:r>
              <a:rPr lang="en-US" sz="1400" b="1" dirty="0">
                <a:solidFill>
                  <a:srgbClr val="595A59"/>
                </a:solidFill>
              </a:rPr>
              <a:t>No CMI </a:t>
            </a:r>
            <a:br>
              <a:rPr lang="en-US" sz="1400" b="1" dirty="0">
                <a:solidFill>
                  <a:srgbClr val="595A59"/>
                </a:solidFill>
              </a:rPr>
            </a:br>
            <a:r>
              <a:rPr lang="en-US" sz="1400" dirty="0">
                <a:solidFill>
                  <a:srgbClr val="595A59"/>
                </a:solidFill>
              </a:rPr>
              <a:t>(Categorical %)</a:t>
            </a:r>
            <a:endParaRPr lang="en-US" sz="1400" dirty="0">
              <a:solidFill>
                <a:srgbClr val="595A5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063" y="246131"/>
            <a:ext cx="11476037" cy="976375"/>
          </a:xfrm>
        </p:spPr>
        <p:txBody>
          <a:bodyPr>
            <a:normAutofit fontScale="90000"/>
          </a:bodyPr>
          <a:lstStyle/>
          <a:p>
            <a:r>
              <a:rPr lang="en-US" dirty="0"/>
              <a:t>Safety: Summary of AEs</a:t>
            </a:r>
            <a:br>
              <a:rPr lang="en-US" dirty="0"/>
            </a:br>
            <a:r>
              <a:rPr kumimoji="0" lang="en-US" sz="2200" b="0" i="1" u="none" strike="noStrike" kern="1200" cap="none" spc="0" normalizeH="0" baseline="0" noProof="0" dirty="0">
                <a:ln>
                  <a:noFill/>
                </a:ln>
                <a:solidFill>
                  <a:srgbClr val="003A69"/>
                </a:solidFill>
                <a:effectLst/>
                <a:uLnTx/>
                <a:uFillTx/>
                <a:latin typeface="Calibri" panose="020F0502020204030204"/>
                <a:ea typeface="+mj-ea"/>
                <a:cs typeface="+mj-cs"/>
              </a:rPr>
              <a:t>Safety Population</a:t>
            </a:r>
            <a:br>
              <a:rPr lang="en-US" b="1" dirty="0">
                <a:solidFill>
                  <a:schemeClr val="accent3"/>
                </a:solidFill>
                <a:latin typeface="+mj-lt"/>
              </a:rPr>
            </a:br>
            <a:endParaRPr lang="en-US" dirty="0"/>
          </a:p>
        </p:txBody>
      </p:sp>
      <p:sp>
        <p:nvSpPr>
          <p:cNvPr id="84" name="Text Placeholder 15"/>
          <p:cNvSpPr txBox="1"/>
          <p:nvPr/>
        </p:nvSpPr>
        <p:spPr>
          <a:xfrm>
            <a:off x="223162" y="5744512"/>
            <a:ext cx="11297325" cy="976374"/>
          </a:xfrm>
          <a:prstGeom prst="rect">
            <a:avLst/>
          </a:prstGeom>
        </p:spPr>
        <p:txBody>
          <a:bodyPr vert="horz" lIns="91440" tIns="0" rIns="91440" bIns="45720" rtlCol="0" anchor="b" anchorCtr="0">
            <a:noAutofit/>
          </a:bodyPr>
          <a:lstStyle>
            <a:lvl1pPr marL="0" indent="0" algn="l" defTabSz="914400" rtl="0" eaLnBrk="1" latinLnBrk="0" hangingPunct="1">
              <a:lnSpc>
                <a:spcPct val="90000"/>
              </a:lnSpc>
              <a:spcBef>
                <a:spcPts val="0"/>
              </a:spcBef>
              <a:buFont typeface="Arial" panose="020B0604020202020204" pitchFamily="34" charset="0"/>
              <a:buNone/>
              <a:defRPr sz="1000" kern="1200">
                <a:solidFill>
                  <a:schemeClr val="accent4">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defRPr/>
            </a:pPr>
            <a:r>
              <a:rPr kumimoji="0" lang="nl-BE" sz="900" b="0" i="0" u="none" strike="noStrike" kern="1200" cap="none" spc="0" normalizeH="0" baseline="0" noProof="0" dirty="0">
                <a:ln>
                  <a:noFill/>
                </a:ln>
                <a:solidFill>
                  <a:srgbClr val="595A59">
                    <a:lumMod val="75000"/>
                  </a:srgbClr>
                </a:solidFill>
                <a:effectLst>
                  <a:glow>
                    <a:srgbClr val="000000"/>
                  </a:glow>
                </a:effectLst>
                <a:uLnTx/>
                <a:uFillTx/>
                <a:latin typeface="Arial" panose="020B0604020202020204"/>
                <a:ea typeface="+mn-ea"/>
                <a:cs typeface="+mn-cs"/>
              </a:rPr>
              <a:t>AE, adverse event; IR, incidence rate; MG, myasthenia gravis; PY, patient year; SAE, serious adverse event; URTI, upper respiratory tract infection. </a:t>
            </a:r>
            <a:endParaRPr kumimoji="0" lang="nl-BE" sz="900" b="0" i="0" u="none" strike="noStrike" kern="1200" cap="none" spc="0" normalizeH="0" baseline="0" noProof="0" dirty="0">
              <a:ln>
                <a:noFill/>
              </a:ln>
              <a:solidFill>
                <a:srgbClr val="595A59">
                  <a:lumMod val="75000"/>
                </a:srgbClr>
              </a:solidFill>
              <a:effectLst>
                <a:glow>
                  <a:srgbClr val="000000"/>
                </a:glow>
              </a:effectLst>
              <a:uLnTx/>
              <a:uFillTx/>
              <a:latin typeface="Arial" panose="020B0604020202020204"/>
              <a:ea typeface="+mn-ea"/>
              <a:cs typeface="+mn-cs"/>
            </a:endParaRPr>
          </a:p>
        </p:txBody>
      </p:sp>
      <p:sp>
        <p:nvSpPr>
          <p:cNvPr id="40" name="Slide Number Placeholder 2"/>
          <p:cNvSpPr>
            <a:spLocks noGrp="1"/>
          </p:cNvSpPr>
          <p:nvPr>
            <p:ph type="sldNum" sz="quarter" idx="12"/>
          </p:nvPr>
        </p:nvSpPr>
        <p:spPr>
          <a:xfrm>
            <a:off x="11188700" y="6356350"/>
            <a:ext cx="663575"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72CE451-38B6-4970-B200-7962877A3A8C}" type="slidenum">
              <a:rPr kumimoji="0" lang="en-US" sz="1200" b="0" i="0" u="none" strike="noStrike" kern="1200" cap="none" spc="0" normalizeH="0" baseline="0" noProof="0" smtClean="0">
                <a:ln>
                  <a:noFill/>
                </a:ln>
                <a:solidFill>
                  <a:srgbClr val="595A59"/>
                </a:solidFill>
                <a:effectLst/>
                <a:uLnTx/>
                <a:uFillTx/>
                <a:latin typeface="Calibri" panose="020F0502020204030204"/>
                <a:ea typeface="+mn-ea"/>
                <a:cs typeface="+mn-cs"/>
              </a:rPr>
            </a:fld>
            <a:endParaRPr kumimoji="0" lang="en-US" sz="1200" b="0" i="0" u="none" strike="noStrike" kern="1200" cap="none" spc="0" normalizeH="0" baseline="0" noProof="0" dirty="0">
              <a:ln>
                <a:noFill/>
              </a:ln>
              <a:solidFill>
                <a:srgbClr val="595A59"/>
              </a:solidFill>
              <a:effectLst/>
              <a:uLnTx/>
              <a:uFillTx/>
              <a:latin typeface="Calibri" panose="020F0502020204030204"/>
              <a:ea typeface="+mn-ea"/>
              <a:cs typeface="+mn-cs"/>
            </a:endParaRPr>
          </a:p>
        </p:txBody>
      </p:sp>
      <p:graphicFrame>
        <p:nvGraphicFramePr>
          <p:cNvPr id="12" name="Table 11"/>
          <p:cNvGraphicFramePr>
            <a:graphicFrameLocks noGrp="1"/>
          </p:cNvGraphicFramePr>
          <p:nvPr/>
        </p:nvGraphicFramePr>
        <p:xfrm>
          <a:off x="303572" y="1129943"/>
          <a:ext cx="11600768" cy="5123688"/>
        </p:xfrm>
        <a:graphic>
          <a:graphicData uri="http://schemas.openxmlformats.org/drawingml/2006/table">
            <a:tbl>
              <a:tblPr firstRow="1" bandRow="1">
                <a:tableStyleId>{F2DE63D5-997A-4646-A377-4702673A728D}</a:tableStyleId>
              </a:tblPr>
              <a:tblGrid>
                <a:gridCol w="4630485"/>
                <a:gridCol w="1055940"/>
                <a:gridCol w="1063418"/>
                <a:gridCol w="1013032"/>
                <a:gridCol w="1198757"/>
                <a:gridCol w="1394899"/>
                <a:gridCol w="1244237"/>
              </a:tblGrid>
              <a:tr h="373280">
                <a:tc>
                  <a:txBody>
                    <a:bodyPr/>
                    <a:lstStyle/>
                    <a:p>
                      <a:pPr algn="ctr"/>
                      <a:endParaRPr lang="en-US" sz="1500" dirty="0"/>
                    </a:p>
                  </a:txBody>
                  <a:tcPr/>
                </a:tc>
                <a:tc gridSpan="4">
                  <a:txBody>
                    <a:bodyPr/>
                    <a:lstStyle/>
                    <a:p>
                      <a:pPr algn="ctr"/>
                      <a:r>
                        <a:rPr lang="en-US" sz="2000" dirty="0"/>
                        <a:t>ADAPT</a:t>
                      </a:r>
                      <a:endParaRPr lang="en-US" sz="2000" dirty="0"/>
                    </a:p>
                  </a:txBody>
                  <a:tcPr/>
                </a:tc>
                <a:tc hMerge="1">
                  <a:tcPr/>
                </a:tc>
                <a:tc hMerge="1">
                  <a:tcPr>
                    <a:lnB w="25400" cmpd="sng">
                      <a:noFill/>
                    </a:lnB>
                  </a:tcPr>
                </a:tc>
                <a:tc hMerge="1">
                  <a:tcPr/>
                </a:tc>
                <a:tc gridSpan="2">
                  <a:txBody>
                    <a:bodyPr/>
                    <a:lstStyle/>
                    <a:p>
                      <a:pPr algn="ctr"/>
                      <a:r>
                        <a:rPr lang="en-US" sz="2000" dirty="0"/>
                        <a:t>ADAPT+</a:t>
                      </a:r>
                      <a:endParaRPr lang="en-US" sz="2000" dirty="0"/>
                    </a:p>
                  </a:txBody>
                  <a:tcPr/>
                </a:tc>
                <a:tc hMerge="1">
                  <a:tcPr/>
                </a:tc>
              </a:tr>
              <a:tr h="528225">
                <a:tc rowSpan="2">
                  <a:txBody>
                    <a:bodyPr/>
                    <a:lstStyle/>
                    <a:p>
                      <a:pPr algn="ctr"/>
                      <a:endParaRPr lang="en-US" sz="1800" dirty="0"/>
                    </a:p>
                  </a:txBody>
                  <a:tcPr>
                    <a:solidFill>
                      <a:schemeClr val="accent3"/>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600" b="1" dirty="0">
                          <a:solidFill>
                            <a:schemeClr val="bg1"/>
                          </a:solidFill>
                        </a:rPr>
                        <a:t>Placebo (n=83)</a:t>
                      </a:r>
                      <a:endParaRPr lang="en-US" sz="16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[34.51 PY]</a:t>
                      </a:r>
                      <a:endParaRPr lang="en-US" sz="1400" b="0" dirty="0">
                        <a:solidFill>
                          <a:schemeClr val="bg1"/>
                        </a:solidFill>
                      </a:endParaRPr>
                    </a:p>
                  </a:txBody>
                  <a:tcPr anchor="ctr">
                    <a:solidFill>
                      <a:schemeClr val="tx2"/>
                    </a:solidFill>
                  </a:tcPr>
                </a:tc>
                <a:tc hMerge="1">
                  <a:tcPr anchor="ctr">
                    <a:solidFill>
                      <a:schemeClr val="tx2"/>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600" b="1" dirty="0">
                          <a:solidFill>
                            <a:schemeClr val="bg1"/>
                          </a:solidFill>
                        </a:rPr>
                        <a:t>Efgartigimod (n=84)</a:t>
                      </a:r>
                      <a:endParaRPr lang="en-US" sz="16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defRPr/>
                      </a:pPr>
                      <a:r>
                        <a:rPr lang="en-US" sz="1400" b="0" kern="1200" dirty="0">
                          <a:solidFill>
                            <a:schemeClr val="bg1"/>
                          </a:solidFill>
                          <a:latin typeface="+mn-lt"/>
                          <a:ea typeface="+mn-ea"/>
                          <a:cs typeface="+mn-cs"/>
                        </a:rPr>
                        <a:t>[34.86 PY]</a:t>
                      </a:r>
                      <a:endParaRPr lang="en-US" sz="1400" b="0" kern="1200" dirty="0">
                        <a:solidFill>
                          <a:schemeClr val="bg1"/>
                        </a:solidFill>
                        <a:latin typeface="+mn-lt"/>
                        <a:ea typeface="+mn-ea"/>
                        <a:cs typeface="+mn-cs"/>
                      </a:endParaRPr>
                    </a:p>
                  </a:txBody>
                  <a:tcPr anchor="ctr">
                    <a:lnT w="6350" cap="flat" cmpd="sng" algn="ctr">
                      <a:noFill/>
                      <a:prstDash val="solid"/>
                      <a:miter lim="800000"/>
                    </a:lnT>
                    <a:solidFill>
                      <a:schemeClr val="accent1"/>
                    </a:solidFill>
                  </a:tcPr>
                </a:tc>
                <a:tc hMerge="1">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600" b="1" dirty="0">
                          <a:solidFill>
                            <a:schemeClr val="bg1"/>
                          </a:solidFill>
                        </a:rPr>
                        <a:t>Efgartigimod (n=139)</a:t>
                      </a:r>
                      <a:endParaRPr lang="en-US" sz="16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defRPr/>
                      </a:pPr>
                      <a:r>
                        <a:rPr lang="en-US" sz="1400" b="0" kern="1200" dirty="0">
                          <a:solidFill>
                            <a:schemeClr val="bg1"/>
                          </a:solidFill>
                          <a:latin typeface="+mn-lt"/>
                          <a:ea typeface="+mn-ea"/>
                          <a:cs typeface="+mn-cs"/>
                        </a:rPr>
                        <a:t>[138.14 PY]</a:t>
                      </a:r>
                      <a:endParaRPr lang="en-US" sz="1400" b="0" kern="1200" dirty="0">
                        <a:solidFill>
                          <a:schemeClr val="bg1"/>
                        </a:solidFill>
                        <a:latin typeface="+mn-lt"/>
                        <a:ea typeface="+mn-ea"/>
                        <a:cs typeface="+mn-cs"/>
                      </a:endParaRPr>
                    </a:p>
                  </a:txBody>
                  <a:tcPr anchor="ctr">
                    <a:solidFill>
                      <a:schemeClr val="accent2"/>
                    </a:solidFill>
                  </a:tcPr>
                </a:tc>
                <a:tc hMerge="1">
                  <a:tcPr/>
                </a:tc>
              </a:tr>
              <a:tr h="301843">
                <a:tc v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IR/PY</a:t>
                      </a:r>
                      <a:endParaRPr lang="en-US" sz="1400" b="0" dirty="0">
                        <a:solidFill>
                          <a:schemeClr val="bg1"/>
                        </a:solidFill>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 (n)</a:t>
                      </a:r>
                      <a:endParaRPr lang="en-US" sz="1400" b="0" dirty="0">
                        <a:solidFill>
                          <a:schemeClr val="bg1"/>
                        </a:solidFill>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IR/PY</a:t>
                      </a:r>
                      <a:endParaRPr lang="en-US" sz="1400" b="0" dirty="0">
                        <a:solidFill>
                          <a:schemeClr val="bg1"/>
                        </a:solidFill>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 (n)</a:t>
                      </a:r>
                      <a:endParaRPr lang="en-US" sz="1400" b="0" dirty="0">
                        <a:solidFill>
                          <a:schemeClr val="bg1"/>
                        </a:solidFill>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IR/PY</a:t>
                      </a:r>
                      <a:endParaRPr lang="en-US" sz="1400" b="0" dirty="0">
                        <a:solidFill>
                          <a:schemeClr val="bg1"/>
                        </a:solidFill>
                      </a:endParaRPr>
                    </a:p>
                  </a:txBody>
                  <a:tcPr anchor="ct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b="0" dirty="0">
                          <a:solidFill>
                            <a:schemeClr val="bg1"/>
                          </a:solidFill>
                        </a:rPr>
                        <a:t>% (n)</a:t>
                      </a:r>
                      <a:endParaRPr lang="en-US" sz="1400" b="0" dirty="0">
                        <a:solidFill>
                          <a:schemeClr val="bg1"/>
                        </a:solidFill>
                      </a:endParaRPr>
                    </a:p>
                  </a:txBody>
                  <a:tcPr anchor="ctr">
                    <a:solidFill>
                      <a:schemeClr val="accent2"/>
                    </a:solidFill>
                  </a:tcPr>
                </a:tc>
              </a:tr>
              <a:tr h="2555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lang="en-US" sz="1300" b="1" dirty="0">
                          <a:solidFill>
                            <a:schemeClr val="tx1"/>
                          </a:solidFill>
                          <a:effectLst>
                            <a:glow>
                              <a:srgbClr val="000000"/>
                            </a:glow>
                          </a:effectLst>
                          <a:latin typeface="+mn-lt"/>
                          <a:cs typeface="Arial" panose="020B0604020202020204" pitchFamily="34" charset="0"/>
                        </a:rPr>
                        <a:t>AEs</a:t>
                      </a:r>
                      <a:endParaRPr lang="en-US" sz="1300" b="1" i="0" baseline="30000" dirty="0">
                        <a:solidFill>
                          <a:schemeClr val="tx1"/>
                        </a:solidFill>
                        <a:effectLst>
                          <a:glow>
                            <a:srgbClr val="000000"/>
                          </a:glow>
                        </a:effectLst>
                        <a:latin typeface="+mn-lt"/>
                        <a:cs typeface="Arial" panose="020B0604020202020204" pitchFamily="34" charset="0"/>
                      </a:endParaRPr>
                    </a:p>
                  </a:txBody>
                  <a:tcPr marL="45720" marR="45720" marT="36576" marB="36576" anchor="ctr">
                    <a:noFill/>
                  </a:tcPr>
                </a:tc>
                <a:tc>
                  <a:txBody>
                    <a:bodyPr/>
                    <a:lstStyle/>
                    <a:p>
                      <a:pPr algn="ctr">
                        <a:lnSpc>
                          <a:spcPct val="100000"/>
                        </a:lnSpc>
                      </a:pPr>
                      <a:r>
                        <a:rPr lang="en-US" sz="1300" b="1" kern="1200" dirty="0">
                          <a:solidFill>
                            <a:schemeClr val="tx1"/>
                          </a:solidFill>
                          <a:effectLst>
                            <a:glow>
                              <a:srgbClr val="000000"/>
                            </a:glow>
                          </a:effectLst>
                          <a:latin typeface="+mn-lt"/>
                          <a:ea typeface="+mn-ea"/>
                          <a:cs typeface="Arial" panose="020B0604020202020204" pitchFamily="34" charset="0"/>
                        </a:rPr>
                        <a:t>7.83</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lnSpc>
                          <a:spcPct val="100000"/>
                        </a:lnSpc>
                      </a:pPr>
                      <a:r>
                        <a:rPr lang="en-US" sz="1300" b="0" kern="1200" dirty="0">
                          <a:solidFill>
                            <a:schemeClr val="tx1"/>
                          </a:solidFill>
                          <a:effectLst>
                            <a:glow>
                              <a:srgbClr val="000000"/>
                            </a:glow>
                          </a:effectLst>
                          <a:latin typeface="+mn-lt"/>
                          <a:ea typeface="+mn-ea"/>
                          <a:cs typeface="Arial" panose="020B0604020202020204" pitchFamily="34" charset="0"/>
                        </a:rPr>
                        <a:t>84 (70) </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7.23</a:t>
                      </a:r>
                      <a:endParaRPr lang="en-US" dirty="0"/>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77 (65)</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4.06</a:t>
                      </a:r>
                      <a:endParaRPr lang="en-US" dirty="0"/>
                    </a:p>
                  </a:txBody>
                  <a:tcPr marL="45720" marR="45720" marT="36576" marB="36576" anchor="ctr">
                    <a:noFill/>
                  </a:tcPr>
                </a:tc>
                <a:tc>
                  <a:txBody>
                    <a:bodyPr/>
                    <a:lstStyle/>
                    <a:p>
                      <a:pPr algn="ctr">
                        <a:lnSpc>
                          <a:spcPct val="100000"/>
                        </a:lnSpc>
                      </a:pPr>
                      <a:r>
                        <a:rPr lang="en-US" sz="1300" b="0" kern="1200" dirty="0">
                          <a:solidFill>
                            <a:schemeClr val="tx1"/>
                          </a:solidFill>
                          <a:effectLst>
                            <a:glow>
                              <a:srgbClr val="000000"/>
                            </a:glow>
                          </a:effectLst>
                          <a:latin typeface="+mn-lt"/>
                          <a:ea typeface="+mn-ea"/>
                          <a:cs typeface="Arial" panose="020B0604020202020204" pitchFamily="34" charset="0"/>
                        </a:rPr>
                        <a:t>81 (112)</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r>
              <a:tr h="2555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lang="en-US" sz="1300" b="1" dirty="0">
                          <a:solidFill>
                            <a:schemeClr val="tx1"/>
                          </a:solidFill>
                          <a:effectLst>
                            <a:glow>
                              <a:srgbClr val="000000"/>
                            </a:glow>
                          </a:effectLst>
                          <a:latin typeface="+mn-lt"/>
                          <a:cs typeface="Arial" panose="020B0604020202020204" pitchFamily="34" charset="0"/>
                        </a:rPr>
                        <a:t>SAEs</a:t>
                      </a:r>
                      <a:endParaRPr lang="en-US" sz="1300" b="1" i="1" dirty="0">
                        <a:solidFill>
                          <a:schemeClr val="tx1"/>
                        </a:solidFill>
                        <a:effectLst>
                          <a:glow>
                            <a:srgbClr val="000000"/>
                          </a:glow>
                        </a:effectLst>
                        <a:latin typeface="+mn-lt"/>
                        <a:cs typeface="Arial" panose="020B0604020202020204" pitchFamily="34" charset="0"/>
                      </a:endParaRPr>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1" kern="1200" dirty="0">
                          <a:solidFill>
                            <a:schemeClr val="tx1"/>
                          </a:solidFill>
                          <a:effectLst>
                            <a:glow>
                              <a:srgbClr val="000000"/>
                            </a:glow>
                          </a:effectLst>
                          <a:latin typeface="+mn-lt"/>
                          <a:ea typeface="+mn-ea"/>
                          <a:cs typeface="Arial" panose="020B0604020202020204" pitchFamily="34" charset="0"/>
                        </a:rPr>
                        <a:t>0.29</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8 (7)</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0.11</a:t>
                      </a:r>
                      <a:endParaRPr lang="en-US" dirty="0"/>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5 (4)</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0.25</a:t>
                      </a:r>
                      <a:endParaRPr lang="en-US" dirty="0"/>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15 (21)</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r>
              <a:tr h="2555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lang="en-US" sz="1300" b="1" i="0" kern="1200" dirty="0">
                          <a:solidFill>
                            <a:schemeClr val="tx1"/>
                          </a:solidFill>
                          <a:effectLst>
                            <a:glow>
                              <a:srgbClr val="000000"/>
                            </a:glow>
                          </a:effectLst>
                          <a:latin typeface="+mn-lt"/>
                          <a:ea typeface="+mn-ea"/>
                          <a:cs typeface="Arial" panose="020B0604020202020204" pitchFamily="34" charset="0"/>
                        </a:rPr>
                        <a:t>≥1 Infusion-related reaction event</a:t>
                      </a:r>
                      <a:endParaRPr lang="en-US" sz="1300" b="1" i="0" kern="1200" baseline="300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1" kern="1200" dirty="0">
                          <a:solidFill>
                            <a:schemeClr val="tx1"/>
                          </a:solidFill>
                          <a:effectLst>
                            <a:glow>
                              <a:srgbClr val="000000"/>
                            </a:glow>
                          </a:effectLst>
                          <a:latin typeface="+mn-lt"/>
                          <a:ea typeface="+mn-ea"/>
                          <a:cs typeface="Arial" panose="020B0604020202020204" pitchFamily="34" charset="0"/>
                        </a:rPr>
                        <a:t>0.26</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10 (8)</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0.09</a:t>
                      </a:r>
                      <a:endParaRPr lang="en-US" dirty="0"/>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4 (3)</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0.09</a:t>
                      </a:r>
                      <a:endParaRPr lang="en-US" dirty="0"/>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7 (10)</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r>
              <a:tr h="2555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lang="en-US" sz="1300" b="1" i="0" kern="1200" dirty="0">
                          <a:solidFill>
                            <a:schemeClr val="tx1"/>
                          </a:solidFill>
                          <a:effectLst>
                            <a:glow>
                              <a:srgbClr val="000000"/>
                            </a:glow>
                          </a:effectLst>
                          <a:latin typeface="+mn-lt"/>
                          <a:ea typeface="+mn-ea"/>
                          <a:cs typeface="Arial" panose="020B0604020202020204" pitchFamily="34" charset="0"/>
                        </a:rPr>
                        <a:t>Infection AEs</a:t>
                      </a:r>
                      <a:endParaRPr lang="en-US" sz="1300" b="1" i="0"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1" kern="1200" dirty="0">
                          <a:solidFill>
                            <a:schemeClr val="tx1"/>
                          </a:solidFill>
                          <a:effectLst>
                            <a:glow>
                              <a:srgbClr val="000000"/>
                            </a:glow>
                          </a:effectLst>
                          <a:latin typeface="+mn-lt"/>
                          <a:ea typeface="+mn-ea"/>
                          <a:cs typeface="Arial" panose="020B0604020202020204" pitchFamily="34" charset="0"/>
                        </a:rPr>
                        <a:t>1.22</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37 (31)</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1.61</a:t>
                      </a:r>
                      <a:endParaRPr lang="en-US" dirty="0"/>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46 (39)</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0.84</a:t>
                      </a:r>
                      <a:endParaRPr lang="en-US" dirty="0"/>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47 (65)</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r>
              <a:tr h="2555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0">
                        <a:lnSpc>
                          <a:spcPct val="100000"/>
                        </a:lnSpc>
                      </a:pPr>
                      <a:r>
                        <a:rPr lang="en-GB" sz="1300" b="1" dirty="0">
                          <a:solidFill>
                            <a:schemeClr val="tx1"/>
                          </a:solidFill>
                          <a:effectLst>
                            <a:glow>
                              <a:srgbClr val="000000"/>
                            </a:glow>
                          </a:effectLst>
                          <a:latin typeface="+mn-lt"/>
                          <a:cs typeface="Arial" panose="020B0604020202020204" pitchFamily="34" charset="0"/>
                        </a:rPr>
                        <a:t>Discontinued study treatment due to AEs</a:t>
                      </a:r>
                      <a:endParaRPr lang="en-GB" sz="1300" b="1" i="1" dirty="0">
                        <a:solidFill>
                          <a:schemeClr val="tx1"/>
                        </a:solidFill>
                        <a:effectLst>
                          <a:glow>
                            <a:srgbClr val="000000"/>
                          </a:glow>
                        </a:effectLst>
                        <a:latin typeface="+mn-lt"/>
                        <a:cs typeface="Arial" panose="020B0604020202020204" pitchFamily="34" charset="0"/>
                      </a:endParaRPr>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1" kern="1200" dirty="0">
                          <a:solidFill>
                            <a:schemeClr val="tx1"/>
                          </a:solidFill>
                          <a:effectLst>
                            <a:glow>
                              <a:srgbClr val="000000"/>
                            </a:glow>
                          </a:effectLst>
                          <a:latin typeface="+mn-lt"/>
                          <a:ea typeface="+mn-ea"/>
                          <a:cs typeface="Arial" panose="020B0604020202020204" pitchFamily="34" charset="0"/>
                        </a:rPr>
                        <a:t>0.09</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4 (3)</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0.20</a:t>
                      </a:r>
                      <a:endParaRPr lang="en-US" dirty="0"/>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4 (3)</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0.07</a:t>
                      </a:r>
                      <a:endParaRPr lang="en-US" dirty="0"/>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6 (8)</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r>
              <a:tr h="255553">
                <a:tc>
                  <a:txBody>
                    <a:bodyPr/>
                    <a:lstStyle/>
                    <a:p>
                      <a:pPr lvl="0">
                        <a:lnSpc>
                          <a:spcPct val="100000"/>
                        </a:lnSpc>
                      </a:pPr>
                      <a:r>
                        <a:rPr lang="en-GB" sz="1300" b="1" i="0" kern="1200" dirty="0">
                          <a:solidFill>
                            <a:schemeClr val="tx1"/>
                          </a:solidFill>
                          <a:effectLst>
                            <a:glow>
                              <a:srgbClr val="000000"/>
                            </a:glow>
                          </a:effectLst>
                          <a:latin typeface="+mn-lt"/>
                          <a:ea typeface="+mn-ea"/>
                          <a:cs typeface="Arial" panose="020B0604020202020204" pitchFamily="34" charset="0"/>
                        </a:rPr>
                        <a:t>Severe AEs (grade </a:t>
                      </a:r>
                      <a:r>
                        <a:rPr lang="en-US" sz="1300" b="1" i="0" kern="1200" dirty="0">
                          <a:solidFill>
                            <a:schemeClr val="tx1"/>
                          </a:solidFill>
                          <a:effectLst>
                            <a:glow>
                              <a:srgbClr val="000000"/>
                            </a:glow>
                          </a:effectLst>
                          <a:latin typeface="+mn-lt"/>
                          <a:ea typeface="+mn-ea"/>
                          <a:cs typeface="Arial" panose="020B0604020202020204" pitchFamily="34" charset="0"/>
                        </a:rPr>
                        <a:t>≥</a:t>
                      </a:r>
                      <a:r>
                        <a:rPr lang="en-GB" sz="1300" b="1" i="0" kern="1200" dirty="0">
                          <a:solidFill>
                            <a:schemeClr val="tx1"/>
                          </a:solidFill>
                          <a:effectLst>
                            <a:glow>
                              <a:srgbClr val="000000"/>
                            </a:glow>
                          </a:effectLst>
                          <a:latin typeface="+mn-lt"/>
                          <a:ea typeface="+mn-ea"/>
                          <a:cs typeface="Arial" panose="020B0604020202020204" pitchFamily="34" charset="0"/>
                        </a:rPr>
                        <a:t>3)</a:t>
                      </a:r>
                      <a:endParaRPr lang="en-GB" sz="1300" b="1" i="0"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1" kern="1200" dirty="0">
                          <a:solidFill>
                            <a:schemeClr val="tx1"/>
                          </a:solidFill>
                          <a:effectLst>
                            <a:glow>
                              <a:srgbClr val="000000"/>
                            </a:glow>
                          </a:effectLst>
                          <a:latin typeface="+mn-lt"/>
                          <a:ea typeface="+mn-ea"/>
                          <a:cs typeface="Arial" panose="020B0604020202020204" pitchFamily="34" charset="0"/>
                        </a:rPr>
                        <a:t>0.35</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10 (8)</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0.29</a:t>
                      </a:r>
                      <a:endParaRPr lang="en-US" dirty="0"/>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11 (9)</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0.41</a:t>
                      </a:r>
                      <a:endParaRPr lang="en-US" dirty="0"/>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19 (26)</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r>
              <a:tr h="255553">
                <a:tc>
                  <a:txBody>
                    <a:bodyPr/>
                    <a:lstStyle/>
                    <a:p>
                      <a:pPr lvl="0">
                        <a:lnSpc>
                          <a:spcPct val="100000"/>
                        </a:lnSpc>
                      </a:pPr>
                      <a:r>
                        <a:rPr lang="en-GB" sz="1300" b="1" i="0" dirty="0">
                          <a:solidFill>
                            <a:schemeClr val="tx1"/>
                          </a:solidFill>
                          <a:effectLst>
                            <a:glow>
                              <a:srgbClr val="000000"/>
                            </a:glow>
                          </a:effectLst>
                          <a:latin typeface="+mn-lt"/>
                          <a:cs typeface="Arial" panose="020B0604020202020204" pitchFamily="34" charset="0"/>
                        </a:rPr>
                        <a:t>Death</a:t>
                      </a:r>
                      <a:endParaRPr lang="en-GB" sz="1300" b="1" i="0" dirty="0">
                        <a:solidFill>
                          <a:schemeClr val="tx1"/>
                        </a:solidFill>
                        <a:effectLst>
                          <a:glow>
                            <a:srgbClr val="000000"/>
                          </a:glow>
                        </a:effectLst>
                        <a:latin typeface="+mn-lt"/>
                        <a:cs typeface="Arial" panose="020B0604020202020204" pitchFamily="34" charset="0"/>
                      </a:endParaRPr>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GB" sz="1300" b="1" kern="1200" dirty="0">
                          <a:solidFill>
                            <a:schemeClr val="tx1"/>
                          </a:solidFill>
                          <a:latin typeface="+mn-lt"/>
                          <a:ea typeface="+mn-ea"/>
                          <a:cs typeface="Arial" panose="020B0604020202020204" pitchFamily="34" charset="0"/>
                        </a:rPr>
                        <a:t>0</a:t>
                      </a:r>
                      <a:endParaRPr lang="en-GB" sz="1300" b="1" kern="1200" dirty="0">
                        <a:solidFill>
                          <a:schemeClr val="tx1"/>
                        </a:solidFill>
                        <a:latin typeface="+mn-lt"/>
                        <a:ea typeface="+mn-ea"/>
                        <a:cs typeface="Arial" panose="020B0604020202020204" pitchFamily="34" charset="0"/>
                      </a:endParaRPr>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GB" sz="1300" b="0" kern="1200" dirty="0">
                          <a:solidFill>
                            <a:schemeClr val="tx1"/>
                          </a:solidFill>
                          <a:latin typeface="+mn-lt"/>
                          <a:ea typeface="+mn-ea"/>
                          <a:cs typeface="Arial" panose="020B0604020202020204" pitchFamily="34" charset="0"/>
                        </a:rPr>
                        <a:t>0 (0)</a:t>
                      </a:r>
                      <a:endParaRPr lang="en-GB" sz="1300" b="1" kern="1200" dirty="0">
                        <a:solidFill>
                          <a:schemeClr val="tx1"/>
                        </a:solidFill>
                        <a:latin typeface="+mn-lt"/>
                        <a:ea typeface="+mn-ea"/>
                        <a:cs typeface="Arial" panose="020B0604020202020204" pitchFamily="34" charset="0"/>
                      </a:endParaRPr>
                    </a:p>
                  </a:txBody>
                  <a:tcPr marL="45720" marR="45720" marT="36576" marB="36576" anchor="ctr">
                    <a:noFill/>
                  </a:tcPr>
                </a:tc>
                <a:tc>
                  <a:txBody>
                    <a:bodyPr/>
                    <a:lstStyle/>
                    <a:p>
                      <a:pPr algn="ctr"/>
                      <a:r>
                        <a:rPr lang="en-GB" sz="1300" b="1" kern="1200" dirty="0">
                          <a:solidFill>
                            <a:schemeClr val="tx1"/>
                          </a:solidFill>
                          <a:latin typeface="+mn-lt"/>
                          <a:ea typeface="+mn-ea"/>
                          <a:cs typeface="Arial" panose="020B0604020202020204" pitchFamily="34" charset="0"/>
                        </a:rPr>
                        <a:t>0</a:t>
                      </a:r>
                      <a:endParaRPr lang="en-US" dirty="0"/>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GB" sz="1300" b="0" kern="1200" dirty="0">
                          <a:solidFill>
                            <a:schemeClr val="tx1"/>
                          </a:solidFill>
                          <a:latin typeface="+mn-lt"/>
                          <a:ea typeface="+mn-ea"/>
                          <a:cs typeface="Arial" panose="020B0604020202020204" pitchFamily="34" charset="0"/>
                        </a:rPr>
                        <a:t>0 (0) </a:t>
                      </a:r>
                      <a:endParaRPr lang="en-GB" sz="1300" b="1" kern="1200" dirty="0">
                        <a:solidFill>
                          <a:schemeClr val="tx1"/>
                        </a:solidFill>
                        <a:latin typeface="+mn-lt"/>
                        <a:ea typeface="+mn-ea"/>
                        <a:cs typeface="Arial" panose="020B0604020202020204" pitchFamily="34" charset="0"/>
                      </a:endParaRPr>
                    </a:p>
                  </a:txBody>
                  <a:tcPr marL="45720" marR="45720" marT="36576" marB="36576" anchor="ctr">
                    <a:noFill/>
                  </a:tcPr>
                </a:tc>
                <a:tc>
                  <a:txBody>
                    <a:bodyPr/>
                    <a:lstStyle/>
                    <a:p>
                      <a:pPr algn="ctr"/>
                      <a:r>
                        <a:rPr lang="en-GB" sz="1300" b="1" kern="1200">
                          <a:solidFill>
                            <a:schemeClr val="tx1"/>
                          </a:solidFill>
                          <a:latin typeface="+mn-lt"/>
                          <a:ea typeface="+mn-ea"/>
                          <a:cs typeface="Arial" panose="020B0604020202020204" pitchFamily="34" charset="0"/>
                        </a:rPr>
                        <a:t>0.04</a:t>
                      </a:r>
                      <a:endParaRPr lang="en-US" dirty="0"/>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GB" sz="1300" b="0" kern="1200" dirty="0">
                          <a:solidFill>
                            <a:schemeClr val="tx1"/>
                          </a:solidFill>
                          <a:latin typeface="+mn-lt"/>
                          <a:ea typeface="+mn-ea"/>
                          <a:cs typeface="Arial" panose="020B0604020202020204" pitchFamily="34" charset="0"/>
                        </a:rPr>
                        <a:t>4 (5)</a:t>
                      </a:r>
                      <a:endParaRPr lang="en-GB" sz="1300" b="1" kern="1200" dirty="0">
                        <a:solidFill>
                          <a:schemeClr val="tx1"/>
                        </a:solidFill>
                        <a:latin typeface="+mn-lt"/>
                        <a:ea typeface="+mn-ea"/>
                        <a:cs typeface="Arial" panose="020B0604020202020204" pitchFamily="34" charset="0"/>
                      </a:endParaRPr>
                    </a:p>
                  </a:txBody>
                  <a:tcPr marL="45720" marR="45720" marT="36576" marB="36576" anchor="ctr">
                    <a:noFill/>
                  </a:tcPr>
                </a:tc>
              </a:tr>
              <a:tr h="32733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0">
                        <a:lnSpc>
                          <a:spcPct val="100000"/>
                        </a:lnSpc>
                      </a:pPr>
                      <a:r>
                        <a:rPr lang="en-GB" sz="1300" b="1" dirty="0">
                          <a:solidFill>
                            <a:schemeClr val="tx1"/>
                          </a:solidFill>
                          <a:effectLst>
                            <a:glow>
                              <a:srgbClr val="000000"/>
                            </a:glow>
                          </a:effectLst>
                          <a:latin typeface="+mn-lt"/>
                          <a:cs typeface="Arial" panose="020B0604020202020204" pitchFamily="34" charset="0"/>
                        </a:rPr>
                        <a:t>Most frequent AEs</a:t>
                      </a:r>
                      <a:endParaRPr lang="en-GB" sz="1300" b="1" i="1" dirty="0">
                        <a:solidFill>
                          <a:schemeClr val="tx1"/>
                        </a:solidFill>
                        <a:effectLst>
                          <a:glow>
                            <a:srgbClr val="000000"/>
                          </a:glow>
                        </a:effectLst>
                        <a:latin typeface="+mn-lt"/>
                        <a:cs typeface="Arial" panose="020B0604020202020204" pitchFamily="34" charset="0"/>
                      </a:endParaRPr>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GB" sz="1300" b="0" kern="1200" dirty="0">
                        <a:solidFill>
                          <a:schemeClr val="tx1"/>
                        </a:solidFill>
                        <a:latin typeface="+mn-lt"/>
                        <a:ea typeface="+mn-ea"/>
                        <a:cs typeface="Arial" panose="020B0604020202020204" pitchFamily="34" charset="0"/>
                      </a:endParaRPr>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lang="en-GB" sz="1300" b="0" kern="1200" dirty="0">
                        <a:solidFill>
                          <a:schemeClr val="tx1"/>
                        </a:solidFill>
                        <a:latin typeface="+mn-lt"/>
                        <a:ea typeface="+mn-ea"/>
                        <a:cs typeface="Arial" panose="020B0604020202020204" pitchFamily="34" charset="0"/>
                      </a:endParaRPr>
                    </a:p>
                  </a:txBody>
                  <a:tcPr marL="45720" marR="45720" marT="36576" marB="36576" anchor="ctr">
                    <a:noFill/>
                  </a:tcPr>
                </a:tc>
                <a:tc>
                  <a:txBody>
                    <a:bodyPr/>
                    <a:lstStyle/>
                    <a:p>
                      <a:pPr algn="ctr"/>
                      <a:endParaRPr lang="en-US" dirty="0"/>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lang="en-US" sz="1300" i="0" dirty="0">
                        <a:solidFill>
                          <a:schemeClr val="tx1"/>
                        </a:solidFill>
                        <a:latin typeface="+mn-lt"/>
                        <a:cs typeface="Arial" panose="020B0604020202020204" pitchFamily="34" charset="0"/>
                      </a:endParaRPr>
                    </a:p>
                  </a:txBody>
                  <a:tcPr marL="45720" marR="45720" marT="36576" marB="36576" anchor="ctr">
                    <a:noFill/>
                  </a:tcPr>
                </a:tc>
                <a:tc>
                  <a:txBody>
                    <a:bodyPr/>
                    <a:lstStyle/>
                    <a:p>
                      <a:pPr algn="ctr"/>
                      <a:endParaRPr lang="en-US" dirty="0"/>
                    </a:p>
                  </a:txBody>
                  <a:tcPr marL="45720" marR="45720" marT="36576" marB="36576"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GB" sz="1300" b="0" kern="1200" dirty="0">
                        <a:solidFill>
                          <a:schemeClr val="tx1"/>
                        </a:solidFill>
                        <a:latin typeface="+mn-lt"/>
                        <a:ea typeface="+mn-ea"/>
                        <a:cs typeface="Arial" panose="020B0604020202020204" pitchFamily="34" charset="0"/>
                      </a:endParaRPr>
                    </a:p>
                  </a:txBody>
                  <a:tcPr marL="45720" marR="45720" marT="36576" marB="36576" anchor="ctr">
                    <a:noFill/>
                  </a:tcPr>
                </a:tc>
              </a:tr>
              <a:tr h="2555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171450" marR="0" indent="0" algn="l" defTabSz="914400" rtl="0" eaLnBrk="1" latinLnBrk="0" hangingPunct="1">
                        <a:lnSpc>
                          <a:spcPct val="100000"/>
                        </a:lnSpc>
                        <a:spcBef>
                          <a:spcPts val="300"/>
                        </a:spcBef>
                        <a:spcAft>
                          <a:spcPts val="300"/>
                        </a:spcAft>
                        <a:buClr>
                          <a:schemeClr val="tx1"/>
                        </a:buClr>
                        <a:buFont typeface="Arial" panose="020B0604020202020204" pitchFamily="34" charset="0"/>
                        <a:buNone/>
                      </a:pPr>
                      <a:r>
                        <a:rPr lang="en-US" sz="1300" b="0" i="0" kern="1200" dirty="0">
                          <a:solidFill>
                            <a:schemeClr val="tx1"/>
                          </a:solidFill>
                          <a:effectLst>
                            <a:glow>
                              <a:srgbClr val="000000"/>
                            </a:glow>
                          </a:effectLst>
                          <a:latin typeface="+mn-lt"/>
                          <a:ea typeface="+mn-ea"/>
                          <a:cs typeface="Arial" panose="020B0604020202020204" pitchFamily="34" charset="0"/>
                        </a:rPr>
                        <a:t>Nasopharyngitis</a:t>
                      </a:r>
                      <a:endParaRPr lang="en-US" sz="1300" b="0" i="0"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1" kern="1200" dirty="0">
                          <a:solidFill>
                            <a:schemeClr val="tx1"/>
                          </a:solidFill>
                          <a:effectLst>
                            <a:glow>
                              <a:srgbClr val="000000"/>
                            </a:glow>
                          </a:effectLst>
                          <a:latin typeface="+mn-lt"/>
                          <a:ea typeface="+mn-ea"/>
                          <a:cs typeface="Arial" panose="020B0604020202020204" pitchFamily="34" charset="0"/>
                        </a:rPr>
                        <a:t>0.49</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18 (15)</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0.34</a:t>
                      </a:r>
                      <a:endParaRPr lang="en-US" dirty="0"/>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53975" algn="ctr" defTabSz="914400" rtl="0" eaLnBrk="1" latinLnBrk="0" hangingPunct="1">
                        <a:lnSpc>
                          <a:spcPct val="100000"/>
                        </a:lnSpc>
                        <a:spcBef>
                          <a:spcPts val="300"/>
                        </a:spcBef>
                        <a:spcAft>
                          <a:spcPts val="300"/>
                        </a:spcAft>
                      </a:pPr>
                      <a:r>
                        <a:rPr lang="en-US" sz="1300" b="0" kern="1200" dirty="0">
                          <a:solidFill>
                            <a:schemeClr val="tx1"/>
                          </a:solidFill>
                          <a:effectLst>
                            <a:glow>
                              <a:srgbClr val="000000"/>
                            </a:glow>
                          </a:effectLst>
                          <a:latin typeface="+mn-lt"/>
                          <a:ea typeface="+mn-ea"/>
                          <a:cs typeface="Arial" panose="020B0604020202020204" pitchFamily="34" charset="0"/>
                        </a:rPr>
                        <a:t>12 (10)</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0.14</a:t>
                      </a:r>
                      <a:endParaRPr lang="en-US" dirty="0"/>
                    </a:p>
                  </a:txBody>
                  <a:tcPr marL="45720" marR="45720" marT="36576" marB="36576" anchor="ctr">
                    <a:noFill/>
                  </a:tcPr>
                </a:tc>
                <a:tc>
                  <a:txBody>
                    <a:body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11 (15)</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r>
              <a:tr h="2555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171450" marR="0" indent="0" algn="l" defTabSz="914400" rtl="0" eaLnBrk="1" latinLnBrk="0" hangingPunct="1">
                        <a:lnSpc>
                          <a:spcPct val="100000"/>
                        </a:lnSpc>
                        <a:spcBef>
                          <a:spcPts val="300"/>
                        </a:spcBef>
                        <a:spcAft>
                          <a:spcPts val="300"/>
                        </a:spcAft>
                        <a:buClr>
                          <a:schemeClr val="tx1"/>
                        </a:buClr>
                        <a:buFont typeface="Arial" panose="020B0604020202020204" pitchFamily="34" charset="0"/>
                        <a:buNone/>
                      </a:pPr>
                      <a:r>
                        <a:rPr lang="en-US" sz="1300" b="0" i="0" kern="1200" dirty="0">
                          <a:solidFill>
                            <a:schemeClr val="tx1"/>
                          </a:solidFill>
                          <a:effectLst>
                            <a:glow>
                              <a:srgbClr val="000000"/>
                            </a:glow>
                          </a:effectLst>
                          <a:latin typeface="+mn-lt"/>
                          <a:ea typeface="+mn-ea"/>
                          <a:cs typeface="Arial" panose="020B0604020202020204" pitchFamily="34" charset="0"/>
                        </a:rPr>
                        <a:t>Upper respiratory tract infection</a:t>
                      </a:r>
                      <a:endParaRPr lang="en-US" sz="1300" b="0" i="0"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1" kern="1200" dirty="0">
                          <a:solidFill>
                            <a:schemeClr val="tx1"/>
                          </a:solidFill>
                          <a:effectLst>
                            <a:glow>
                              <a:srgbClr val="000000"/>
                            </a:glow>
                          </a:effectLst>
                          <a:latin typeface="+mn-lt"/>
                          <a:ea typeface="+mn-ea"/>
                          <a:cs typeface="Arial" panose="020B0604020202020204" pitchFamily="34" charset="0"/>
                        </a:rPr>
                        <a:t>0.15</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5 (4)</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0.32</a:t>
                      </a:r>
                      <a:endParaRPr lang="en-US" dirty="0"/>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53975" algn="ctr" defTabSz="914400" rtl="0" eaLnBrk="1" latinLnBrk="0" hangingPunct="1">
                        <a:lnSpc>
                          <a:spcPct val="100000"/>
                        </a:lnSpc>
                        <a:spcBef>
                          <a:spcPts val="300"/>
                        </a:spcBef>
                        <a:spcAft>
                          <a:spcPts val="300"/>
                        </a:spcAft>
                      </a:pPr>
                      <a:r>
                        <a:rPr lang="en-US" sz="1300" b="0" kern="1200" dirty="0">
                          <a:solidFill>
                            <a:schemeClr val="tx1"/>
                          </a:solidFill>
                          <a:effectLst>
                            <a:glow>
                              <a:srgbClr val="000000"/>
                            </a:glow>
                          </a:effectLst>
                          <a:latin typeface="+mn-lt"/>
                          <a:ea typeface="+mn-ea"/>
                          <a:cs typeface="Arial" panose="020B0604020202020204" pitchFamily="34" charset="0"/>
                        </a:rPr>
                        <a:t>11 (9)</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0.04</a:t>
                      </a:r>
                      <a:endParaRPr lang="en-US" dirty="0"/>
                    </a:p>
                  </a:txBody>
                  <a:tcPr marL="45720" marR="45720" marT="36576" marB="36576" anchor="ctr">
                    <a:noFill/>
                  </a:tcPr>
                </a:tc>
                <a:tc>
                  <a:txBody>
                    <a:body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4 (5)</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r>
              <a:tr h="2555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171450" marR="0" indent="0" algn="l" defTabSz="914400" rtl="0" eaLnBrk="1" latinLnBrk="0" hangingPunct="1">
                        <a:lnSpc>
                          <a:spcPct val="100000"/>
                        </a:lnSpc>
                        <a:spcBef>
                          <a:spcPts val="300"/>
                        </a:spcBef>
                        <a:spcAft>
                          <a:spcPts val="300"/>
                        </a:spcAft>
                        <a:buClr>
                          <a:schemeClr val="tx1"/>
                        </a:buClr>
                        <a:buFont typeface="Arial" panose="020B0604020202020204" pitchFamily="34" charset="0"/>
                        <a:buNone/>
                      </a:pPr>
                      <a:r>
                        <a:rPr lang="en-US" sz="1300" b="0" i="0" kern="1200" dirty="0">
                          <a:solidFill>
                            <a:schemeClr val="tx1"/>
                          </a:solidFill>
                          <a:effectLst>
                            <a:glow>
                              <a:srgbClr val="000000"/>
                            </a:glow>
                          </a:effectLst>
                          <a:latin typeface="+mn-lt"/>
                          <a:ea typeface="+mn-ea"/>
                          <a:cs typeface="Arial" panose="020B0604020202020204" pitchFamily="34" charset="0"/>
                        </a:rPr>
                        <a:t>Urinary tract infection</a:t>
                      </a:r>
                      <a:endParaRPr lang="en-US" sz="1300" b="0" i="0"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1" kern="1200" dirty="0">
                          <a:solidFill>
                            <a:schemeClr val="tx1"/>
                          </a:solidFill>
                          <a:effectLst>
                            <a:glow>
                              <a:srgbClr val="000000"/>
                            </a:glow>
                          </a:effectLst>
                          <a:latin typeface="+mn-lt"/>
                          <a:ea typeface="+mn-ea"/>
                          <a:cs typeface="Arial" panose="020B0604020202020204" pitchFamily="34" charset="0"/>
                        </a:rPr>
                        <a:t>0.12</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5 (4)</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0.26</a:t>
                      </a:r>
                      <a:endParaRPr lang="en-US" dirty="0"/>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53975" algn="ctr" defTabSz="914400" rtl="0" eaLnBrk="1" latinLnBrk="0" hangingPunct="1">
                        <a:lnSpc>
                          <a:spcPct val="100000"/>
                        </a:lnSpc>
                        <a:spcBef>
                          <a:spcPts val="300"/>
                        </a:spcBef>
                        <a:spcAft>
                          <a:spcPts val="300"/>
                        </a:spcAft>
                      </a:pPr>
                      <a:r>
                        <a:rPr lang="en-US" sz="1300" b="0" kern="1200" dirty="0">
                          <a:solidFill>
                            <a:schemeClr val="tx1"/>
                          </a:solidFill>
                          <a:effectLst>
                            <a:glow>
                              <a:srgbClr val="000000"/>
                            </a:glow>
                          </a:effectLst>
                          <a:latin typeface="+mn-lt"/>
                          <a:ea typeface="+mn-ea"/>
                          <a:cs typeface="Arial" panose="020B0604020202020204" pitchFamily="34" charset="0"/>
                        </a:rPr>
                        <a:t>10 (8)</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0.09</a:t>
                      </a:r>
                      <a:endParaRPr lang="en-US" dirty="0"/>
                    </a:p>
                  </a:txBody>
                  <a:tcPr marL="45720" marR="45720" marT="36576" marB="36576" anchor="ctr">
                    <a:noFill/>
                  </a:tcPr>
                </a:tc>
                <a:tc>
                  <a:txBody>
                    <a:body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7 (10)</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r>
              <a:tr h="2555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171450" marR="0" indent="0">
                        <a:lnSpc>
                          <a:spcPct val="100000"/>
                        </a:lnSpc>
                        <a:spcBef>
                          <a:spcPts val="300"/>
                        </a:spcBef>
                        <a:spcAft>
                          <a:spcPts val="300"/>
                        </a:spcAft>
                        <a:buClr>
                          <a:schemeClr val="tx1"/>
                        </a:buClr>
                        <a:buFont typeface="Arial" panose="020B0604020202020204" pitchFamily="34" charset="0"/>
                        <a:buNone/>
                      </a:pPr>
                      <a:r>
                        <a:rPr lang="en-US" sz="1300" b="0" i="0" kern="1200" dirty="0">
                          <a:solidFill>
                            <a:schemeClr val="tx1"/>
                          </a:solidFill>
                          <a:effectLst>
                            <a:glow>
                              <a:srgbClr val="000000"/>
                            </a:glow>
                          </a:effectLst>
                          <a:latin typeface="+mn-lt"/>
                          <a:ea typeface="+mn-ea"/>
                          <a:cs typeface="Arial" panose="020B0604020202020204" pitchFamily="34" charset="0"/>
                        </a:rPr>
                        <a:t>Headache</a:t>
                      </a:r>
                      <a:endParaRPr lang="en-US" sz="1300" b="0" i="0"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marL="0" marR="0" lvl="0" indent="0" algn="ctr" defTabSz="914400" rtl="0" eaLnBrk="1" fontAlgn="auto" latinLnBrk="0" hangingPunct="1">
                        <a:lnSpc>
                          <a:spcPct val="100000"/>
                        </a:lnSpc>
                        <a:spcBef>
                          <a:spcPts val="300"/>
                        </a:spcBef>
                        <a:spcAft>
                          <a:spcPts val="300"/>
                        </a:spcAft>
                        <a:buClrTx/>
                        <a:buSzTx/>
                        <a:buFontTx/>
                        <a:buNone/>
                        <a:defRPr/>
                      </a:pPr>
                      <a:r>
                        <a:rPr lang="en-US" sz="1300" b="1" kern="1200" dirty="0">
                          <a:solidFill>
                            <a:schemeClr val="tx1"/>
                          </a:solidFill>
                          <a:effectLst>
                            <a:glow>
                              <a:srgbClr val="000000"/>
                            </a:glow>
                          </a:effectLst>
                          <a:latin typeface="+mn-lt"/>
                          <a:ea typeface="+mn-ea"/>
                          <a:cs typeface="Arial" panose="020B0604020202020204" pitchFamily="34" charset="0"/>
                        </a:rPr>
                        <a:t>1.13</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algn="ctr" defTabSz="914400" rtl="0" eaLnBrk="1" latinLnBrk="0" hangingPunct="1">
                        <a:lnSpc>
                          <a:spcPct val="100000"/>
                        </a:lnSpc>
                        <a:spcBef>
                          <a:spcPts val="300"/>
                        </a:spcBef>
                        <a:spcAft>
                          <a:spcPts val="300"/>
                        </a:spcAft>
                      </a:pPr>
                      <a:r>
                        <a:rPr lang="en-US" sz="1300" b="0" kern="1200" dirty="0">
                          <a:solidFill>
                            <a:schemeClr val="tx1"/>
                          </a:solidFill>
                          <a:effectLst>
                            <a:glow>
                              <a:srgbClr val="000000"/>
                            </a:glow>
                          </a:effectLst>
                          <a:latin typeface="+mn-lt"/>
                          <a:ea typeface="+mn-ea"/>
                          <a:cs typeface="Arial" panose="020B0604020202020204" pitchFamily="34" charset="0"/>
                        </a:rPr>
                        <a:t>28 (23)</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1.15</a:t>
                      </a:r>
                      <a:endParaRPr lang="en-US" dirty="0"/>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algn="ctr" defTabSz="914400" rtl="0" eaLnBrk="1" latinLnBrk="0" hangingPunct="1">
                        <a:lnSpc>
                          <a:spcPct val="100000"/>
                        </a:lnSpc>
                        <a:spcBef>
                          <a:spcPts val="300"/>
                        </a:spcBef>
                        <a:spcAft>
                          <a:spcPts val="300"/>
                        </a:spcAft>
                      </a:pPr>
                      <a:r>
                        <a:rPr lang="en-US" sz="1300" b="0" kern="1200" dirty="0">
                          <a:solidFill>
                            <a:schemeClr val="tx1"/>
                          </a:solidFill>
                          <a:effectLst>
                            <a:glow>
                              <a:srgbClr val="000000"/>
                            </a:glow>
                          </a:effectLst>
                          <a:latin typeface="+mn-lt"/>
                          <a:ea typeface="+mn-ea"/>
                          <a:cs typeface="Arial" panose="020B0604020202020204" pitchFamily="34" charset="0"/>
                        </a:rPr>
                        <a:t>29 (24)</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0.49</a:t>
                      </a:r>
                      <a:endParaRPr lang="en-US" dirty="0"/>
                    </a:p>
                  </a:txBody>
                  <a:tcPr marL="45720" marR="45720" marT="36576" marB="36576" anchor="ctr">
                    <a:noFill/>
                  </a:tcPr>
                </a:tc>
                <a:tc>
                  <a:txBody>
                    <a:bodyPr/>
                    <a:lstStyle/>
                    <a:p>
                      <a:pPr marL="0" marR="0" algn="ctr" defTabSz="914400" rtl="0" eaLnBrk="1" latinLnBrk="0" hangingPunct="1">
                        <a:lnSpc>
                          <a:spcPct val="100000"/>
                        </a:lnSpc>
                        <a:spcBef>
                          <a:spcPts val="300"/>
                        </a:spcBef>
                        <a:spcAft>
                          <a:spcPts val="300"/>
                        </a:spcAft>
                      </a:pPr>
                      <a:r>
                        <a:rPr lang="en-US" sz="1300" b="0" kern="1200" dirty="0">
                          <a:solidFill>
                            <a:schemeClr val="tx1"/>
                          </a:solidFill>
                          <a:effectLst>
                            <a:glow>
                              <a:srgbClr val="000000"/>
                            </a:glow>
                          </a:effectLst>
                          <a:latin typeface="+mn-lt"/>
                          <a:ea typeface="+mn-ea"/>
                          <a:cs typeface="Arial" panose="020B0604020202020204" pitchFamily="34" charset="0"/>
                        </a:rPr>
                        <a:t>22 (31)</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r>
              <a:tr h="2555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171450" marR="0" indent="0" algn="l" defTabSz="914400" rtl="0" eaLnBrk="1" latinLnBrk="0" hangingPunct="1">
                        <a:lnSpc>
                          <a:spcPct val="100000"/>
                        </a:lnSpc>
                        <a:spcBef>
                          <a:spcPts val="300"/>
                        </a:spcBef>
                        <a:spcAft>
                          <a:spcPts val="300"/>
                        </a:spcAft>
                        <a:buClr>
                          <a:schemeClr val="tx1"/>
                        </a:buClr>
                        <a:buFont typeface="Arial" panose="020B0604020202020204" pitchFamily="34" charset="0"/>
                        <a:buNone/>
                      </a:pPr>
                      <a:r>
                        <a:rPr lang="en-US" sz="1300" b="0" i="0" kern="1200" dirty="0">
                          <a:solidFill>
                            <a:schemeClr val="tx1"/>
                          </a:solidFill>
                          <a:effectLst>
                            <a:glow>
                              <a:srgbClr val="000000"/>
                            </a:glow>
                          </a:effectLst>
                          <a:latin typeface="+mn-lt"/>
                          <a:ea typeface="+mn-ea"/>
                          <a:cs typeface="Arial" panose="020B0604020202020204" pitchFamily="34" charset="0"/>
                        </a:rPr>
                        <a:t>Nausea</a:t>
                      </a:r>
                      <a:endParaRPr lang="en-US" sz="1300" b="0" i="0"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1" kern="1200" dirty="0">
                          <a:solidFill>
                            <a:schemeClr val="tx1"/>
                          </a:solidFill>
                          <a:effectLst>
                            <a:glow>
                              <a:srgbClr val="000000"/>
                            </a:glow>
                          </a:effectLst>
                          <a:latin typeface="+mn-lt"/>
                          <a:ea typeface="+mn-ea"/>
                          <a:cs typeface="Arial" panose="020B0604020202020204" pitchFamily="34" charset="0"/>
                        </a:rPr>
                        <a:t>0.43</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11 (9)</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0.20</a:t>
                      </a:r>
                      <a:endParaRPr lang="en-US" dirty="0"/>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algn="ctr">
                        <a:lnSpc>
                          <a:spcPct val="100000"/>
                        </a:lnSpc>
                        <a:spcBef>
                          <a:spcPts val="300"/>
                        </a:spcBef>
                        <a:spcAft>
                          <a:spcPts val="300"/>
                        </a:spcAft>
                      </a:pPr>
                      <a:r>
                        <a:rPr lang="en-US" sz="1300" b="0" kern="1200" dirty="0">
                          <a:solidFill>
                            <a:schemeClr val="tx1"/>
                          </a:solidFill>
                          <a:effectLst>
                            <a:glow>
                              <a:srgbClr val="000000"/>
                            </a:glow>
                          </a:effectLst>
                          <a:latin typeface="+mn-lt"/>
                          <a:ea typeface="+mn-ea"/>
                          <a:cs typeface="Arial" panose="020B0604020202020204" pitchFamily="34" charset="0"/>
                        </a:rPr>
                        <a:t>8 (7)</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0.07</a:t>
                      </a:r>
                      <a:endParaRPr lang="en-US" dirty="0"/>
                    </a:p>
                  </a:txBody>
                  <a:tcPr marL="45720" marR="45720" marT="36576" marB="36576" anchor="ctr">
                    <a:noFill/>
                  </a:tcPr>
                </a:tc>
                <a:tc>
                  <a:txBody>
                    <a:body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5 (7)</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r>
              <a:tr h="2555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171450" marR="0" indent="0" algn="l" defTabSz="914400" rtl="0" eaLnBrk="1" latinLnBrk="0" hangingPunct="1">
                        <a:lnSpc>
                          <a:spcPct val="100000"/>
                        </a:lnSpc>
                        <a:spcBef>
                          <a:spcPts val="300"/>
                        </a:spcBef>
                        <a:spcAft>
                          <a:spcPts val="300"/>
                        </a:spcAft>
                        <a:buClr>
                          <a:schemeClr val="tx1"/>
                        </a:buClr>
                        <a:buFont typeface="Arial" panose="020B0604020202020204" pitchFamily="34" charset="0"/>
                        <a:buNone/>
                      </a:pPr>
                      <a:r>
                        <a:rPr lang="en-US" sz="1300" b="0" i="0" kern="1200" dirty="0">
                          <a:solidFill>
                            <a:schemeClr val="tx1"/>
                          </a:solidFill>
                          <a:effectLst>
                            <a:glow>
                              <a:srgbClr val="000000"/>
                            </a:glow>
                          </a:effectLst>
                          <a:latin typeface="+mn-lt"/>
                          <a:ea typeface="+mn-ea"/>
                          <a:cs typeface="Arial" panose="020B0604020202020204" pitchFamily="34" charset="0"/>
                        </a:rPr>
                        <a:t>Diarrhea</a:t>
                      </a:r>
                      <a:endParaRPr lang="en-US" sz="1300" b="0" i="0"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1" kern="1200" dirty="0">
                          <a:solidFill>
                            <a:schemeClr val="tx1"/>
                          </a:solidFill>
                          <a:effectLst>
                            <a:glow>
                              <a:srgbClr val="000000"/>
                            </a:glow>
                          </a:effectLst>
                          <a:latin typeface="+mn-lt"/>
                          <a:ea typeface="+mn-ea"/>
                          <a:cs typeface="Arial" panose="020B0604020202020204" pitchFamily="34" charset="0"/>
                        </a:rPr>
                        <a:t>0.41</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11 (9)</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0.17</a:t>
                      </a:r>
                      <a:endParaRPr lang="en-US" dirty="0"/>
                    </a:p>
                  </a:txBody>
                  <a:tcPr marL="45720" marR="45720" marT="36576" marB="36576" anchor="c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53975" algn="ctr" defTabSz="914400" rtl="0" eaLnBrk="1" latinLnBrk="0" hangingPunct="1">
                        <a:lnSpc>
                          <a:spcPct val="100000"/>
                        </a:lnSpc>
                        <a:spcBef>
                          <a:spcPts val="300"/>
                        </a:spcBef>
                        <a:spcAft>
                          <a:spcPts val="300"/>
                        </a:spcAft>
                      </a:pPr>
                      <a:r>
                        <a:rPr lang="en-US" sz="1300" b="0" kern="1200" dirty="0">
                          <a:solidFill>
                            <a:schemeClr val="tx1"/>
                          </a:solidFill>
                          <a:effectLst>
                            <a:glow>
                              <a:srgbClr val="000000"/>
                            </a:glow>
                          </a:effectLst>
                          <a:latin typeface="+mn-lt"/>
                          <a:ea typeface="+mn-ea"/>
                          <a:cs typeface="Arial" panose="020B0604020202020204" pitchFamily="34" charset="0"/>
                        </a:rPr>
                        <a:t>7 (6)</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c>
                  <a:txBody>
                    <a:bodyPr/>
                    <a:lstStyle/>
                    <a:p>
                      <a:pPr algn="ctr"/>
                      <a:r>
                        <a:rPr lang="en-US" sz="1300" b="1" kern="1200" dirty="0">
                          <a:solidFill>
                            <a:schemeClr val="tx1"/>
                          </a:solidFill>
                          <a:effectLst>
                            <a:glow>
                              <a:srgbClr val="000000"/>
                            </a:glow>
                          </a:effectLst>
                          <a:latin typeface="+mn-lt"/>
                          <a:ea typeface="+mn-ea"/>
                          <a:cs typeface="Arial" panose="020B0604020202020204" pitchFamily="34" charset="0"/>
                        </a:rPr>
                        <a:t>0.11</a:t>
                      </a:r>
                      <a:endParaRPr lang="en-US" dirty="0"/>
                    </a:p>
                  </a:txBody>
                  <a:tcPr marL="45720" marR="45720" marT="36576" marB="36576" anchor="ctr">
                    <a:noFill/>
                  </a:tcPr>
                </a:tc>
                <a:tc>
                  <a:txBody>
                    <a:bodyPr/>
                    <a:lstStyle/>
                    <a:p>
                      <a:pPr marL="0" marR="0" lvl="0" indent="-53975" algn="ctr" defTabSz="914400" rtl="0" eaLnBrk="1" fontAlgn="auto" latinLnBrk="0" hangingPunct="1">
                        <a:lnSpc>
                          <a:spcPct val="100000"/>
                        </a:lnSpc>
                        <a:spcBef>
                          <a:spcPts val="300"/>
                        </a:spcBef>
                        <a:spcAft>
                          <a:spcPts val="300"/>
                        </a:spcAft>
                        <a:buClrTx/>
                        <a:buSzTx/>
                        <a:buFontTx/>
                        <a:buNone/>
                        <a:defRPr/>
                      </a:pPr>
                      <a:r>
                        <a:rPr lang="en-US" sz="1300" b="0" kern="1200" dirty="0">
                          <a:solidFill>
                            <a:schemeClr val="tx1"/>
                          </a:solidFill>
                          <a:effectLst>
                            <a:glow>
                              <a:srgbClr val="000000"/>
                            </a:glow>
                          </a:effectLst>
                          <a:latin typeface="+mn-lt"/>
                          <a:ea typeface="+mn-ea"/>
                          <a:cs typeface="Arial" panose="020B0604020202020204" pitchFamily="34" charset="0"/>
                        </a:rPr>
                        <a:t>9 (12)</a:t>
                      </a:r>
                      <a:endParaRPr lang="en-US" sz="1300" b="1" kern="1200" dirty="0">
                        <a:solidFill>
                          <a:schemeClr val="tx1"/>
                        </a:solidFill>
                        <a:effectLst>
                          <a:glow>
                            <a:srgbClr val="000000"/>
                          </a:glow>
                        </a:effectLst>
                        <a:latin typeface="+mn-lt"/>
                        <a:ea typeface="+mn-ea"/>
                        <a:cs typeface="Arial" panose="020B0604020202020204" pitchFamily="34" charset="0"/>
                      </a:endParaRPr>
                    </a:p>
                  </a:txBody>
                  <a:tcPr marL="45720" marR="45720" marT="36576" marB="36576" anchor="ctr">
                    <a:noFill/>
                  </a:tcPr>
                </a:tc>
              </a:tr>
            </a:tbl>
          </a:graphicData>
        </a:graphic>
      </p:graphicFrame>
      <p:sp>
        <p:nvSpPr>
          <p:cNvPr id="13" name="Rectangle 12"/>
          <p:cNvSpPr/>
          <p:nvPr/>
        </p:nvSpPr>
        <p:spPr>
          <a:xfrm>
            <a:off x="4953000" y="2349329"/>
            <a:ext cx="2088514" cy="3904301"/>
          </a:xfrm>
          <a:prstGeom prst="rect">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4" name="Rectangle 13"/>
          <p:cNvSpPr/>
          <p:nvPr/>
        </p:nvSpPr>
        <p:spPr>
          <a:xfrm>
            <a:off x="7077075" y="2349329"/>
            <a:ext cx="2168525" cy="390430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5" name="Rectangle 14"/>
          <p:cNvSpPr/>
          <p:nvPr/>
        </p:nvSpPr>
        <p:spPr>
          <a:xfrm>
            <a:off x="9281161" y="2348740"/>
            <a:ext cx="2623179" cy="390489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Deaths in ADAPT+: None Related to Efgartigimod per Investigator</a:t>
            </a:r>
            <a:endParaRPr lang="en-US" dirty="0"/>
          </a:p>
        </p:txBody>
      </p:sp>
      <p:sp>
        <p:nvSpPr>
          <p:cNvPr id="84" name="Text Placeholder 15"/>
          <p:cNvSpPr txBox="1"/>
          <p:nvPr/>
        </p:nvSpPr>
        <p:spPr>
          <a:xfrm>
            <a:off x="374460" y="6190558"/>
            <a:ext cx="10873147" cy="554043"/>
          </a:xfrm>
          <a:prstGeom prst="rect">
            <a:avLst/>
          </a:prstGeom>
        </p:spPr>
        <p:txBody>
          <a:bodyPr vert="horz" lIns="91440" tIns="0" rIns="91440" bIns="45720" rtlCol="0" anchor="b" anchorCtr="0">
            <a:noAutofit/>
          </a:bodyPr>
          <a:lstStyle>
            <a:lvl1pPr marL="0" indent="0" algn="l" defTabSz="914400" rtl="0" eaLnBrk="1" latinLnBrk="0" hangingPunct="1">
              <a:lnSpc>
                <a:spcPct val="90000"/>
              </a:lnSpc>
              <a:spcBef>
                <a:spcPts val="0"/>
              </a:spcBef>
              <a:buFont typeface="Arial" panose="020B0604020202020204" pitchFamily="34" charset="0"/>
              <a:buNone/>
              <a:defRPr sz="1000" kern="1200">
                <a:solidFill>
                  <a:schemeClr val="accent4">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200"/>
              </a:spcBef>
              <a:spcAft>
                <a:spcPts val="0"/>
              </a:spcAft>
              <a:buClrTx/>
              <a:buSzTx/>
              <a:buFont typeface="Arial" panose="020B0604020202020204" pitchFamily="34" charset="0"/>
              <a:buNone/>
              <a:defRPr/>
            </a:pPr>
            <a:endPar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200"/>
              </a:spcBef>
              <a:spcAft>
                <a:spcPts val="0"/>
              </a:spcAft>
              <a:buClrTx/>
              <a:buSzTx/>
              <a:buFont typeface="Arial" panose="020B0604020202020204" pitchFamily="34" charset="0"/>
              <a:buNone/>
              <a:defRPr/>
            </a:pPr>
            <a:r>
              <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rPr>
              <a:t>CTO PTI, chronic total occlusion percutaneous coronary intervention; CV, cardiovascular; MI, myocardial infarction; MG, myasthenia gravis; PBO, placebo; PI, principal investigator.</a:t>
            </a:r>
            <a:endPar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endParaRPr>
          </a:p>
        </p:txBody>
      </p:sp>
      <p:graphicFrame>
        <p:nvGraphicFramePr>
          <p:cNvPr id="9" name="Table 8"/>
          <p:cNvGraphicFramePr>
            <a:graphicFrameLocks noGrp="1"/>
          </p:cNvGraphicFramePr>
          <p:nvPr/>
        </p:nvGraphicFramePr>
        <p:xfrm>
          <a:off x="362433" y="1335280"/>
          <a:ext cx="11455103" cy="4739076"/>
        </p:xfrm>
        <a:graphic>
          <a:graphicData uri="http://schemas.openxmlformats.org/drawingml/2006/table">
            <a:tbl>
              <a:tblPr firstRow="1" firstCol="1" bandRow="1">
                <a:tableStyleId>{1FECB4D8-DB02-4DC6-A0A2-4F2EBAE1DC90}</a:tableStyleId>
              </a:tblPr>
              <a:tblGrid>
                <a:gridCol w="797169"/>
                <a:gridCol w="4008163"/>
                <a:gridCol w="1309516"/>
                <a:gridCol w="5340255"/>
              </a:tblGrid>
              <a:tr h="673559">
                <a:tc>
                  <a:txBody>
                    <a:bodyPr/>
                    <a:lstStyle/>
                    <a:p>
                      <a:pPr algn="ctr" rtl="0"/>
                      <a:r>
                        <a:rPr lang="en-US" sz="1600" dirty="0">
                          <a:effectLst/>
                        </a:rPr>
                        <a:t>Age, y/</a:t>
                      </a:r>
                      <a:endParaRPr lang="en-US" sz="1600" dirty="0">
                        <a:effectLst/>
                      </a:endParaRPr>
                    </a:p>
                    <a:p>
                      <a:pPr algn="ctr" rtl="0"/>
                      <a:r>
                        <a:rPr lang="en-US" sz="1600" dirty="0">
                          <a:effectLst/>
                        </a:rPr>
                        <a:t>Sex</a:t>
                      </a:r>
                      <a:endParaRPr lang="en-US" sz="1600" dirty="0">
                        <a:effectLst/>
                        <a:latin typeface="+mn-lt"/>
                      </a:endParaRPr>
                    </a:p>
                  </a:txBody>
                  <a:tcPr marL="0" marR="0" marT="0" marB="0" anchor="ctr"/>
                </a:tc>
                <a:tc>
                  <a:txBody>
                    <a:bodyPr/>
                    <a:lstStyle/>
                    <a:p>
                      <a:pPr algn="ctr" rtl="0"/>
                      <a:r>
                        <a:rPr lang="en-US" sz="1600" dirty="0">
                          <a:effectLst/>
                        </a:rPr>
                        <a:t>Cause of Death</a:t>
                      </a:r>
                      <a:endParaRPr lang="en-US" sz="1600" dirty="0">
                        <a:effectLst/>
                        <a:latin typeface="+mn-lt"/>
                      </a:endParaRPr>
                    </a:p>
                  </a:txBody>
                  <a:tcPr marL="0" marR="0" marT="0" marB="0" anchor="ctr"/>
                </a:tc>
                <a:tc>
                  <a:txBody>
                    <a:bodyPr/>
                    <a:lstStyle/>
                    <a:p>
                      <a:pPr algn="ctr" rtl="0"/>
                      <a:r>
                        <a:rPr lang="en-US" sz="1600" dirty="0">
                          <a:effectLst/>
                        </a:rPr>
                        <a:t>Days from last dose</a:t>
                      </a:r>
                      <a:endParaRPr lang="en-US" sz="1600" dirty="0">
                        <a:effectLst/>
                        <a:latin typeface="+mn-lt"/>
                      </a:endParaRPr>
                    </a:p>
                  </a:txBody>
                  <a:tcPr marL="0" marR="0" marT="0" marB="0" anchor="ctr"/>
                </a:tc>
                <a:tc>
                  <a:txBody>
                    <a:bodyPr/>
                    <a:lstStyle/>
                    <a:p>
                      <a:pPr algn="ctr" rtl="0"/>
                      <a:r>
                        <a:rPr lang="en-US" sz="1600" dirty="0">
                          <a:effectLst/>
                        </a:rPr>
                        <a:t>Comorbidities/Medical History</a:t>
                      </a:r>
                      <a:endParaRPr lang="en-US" sz="1600" dirty="0">
                        <a:effectLst/>
                        <a:latin typeface="+mn-lt"/>
                      </a:endParaRPr>
                    </a:p>
                  </a:txBody>
                  <a:tcPr marL="0" marR="0" marT="0" marB="0" anchor="ctr"/>
                </a:tc>
              </a:tr>
              <a:tr h="852586">
                <a:tc>
                  <a:txBody>
                    <a:bodyPr/>
                    <a:lstStyle/>
                    <a:p>
                      <a:pPr algn="ctr" rtl="0"/>
                      <a:r>
                        <a:rPr lang="en-US" sz="1600" dirty="0">
                          <a:effectLst/>
                        </a:rPr>
                        <a:t>72/F</a:t>
                      </a:r>
                      <a:endParaRPr lang="en-US" sz="1600" dirty="0">
                        <a:effectLst/>
                        <a:latin typeface="+mn-lt"/>
                      </a:endParaRPr>
                    </a:p>
                  </a:txBody>
                  <a:tcPr marL="0" marR="0" marT="0" marB="0" anchor="ctr"/>
                </a:tc>
                <a:tc>
                  <a:txBody>
                    <a:bodyPr/>
                    <a:lstStyle/>
                    <a:p>
                      <a:pPr algn="ctr" rtl="0"/>
                      <a:r>
                        <a:rPr lang="en-US" sz="1600" dirty="0">
                          <a:effectLst/>
                        </a:rPr>
                        <a:t>Unknown; preexisting CV disease, </a:t>
                      </a:r>
                      <a:r>
                        <a:rPr lang="en-US" sz="1600" dirty="0"/>
                        <a:t>autopsy confirmed coronary artery atherosclerosis and cardiomegaly</a:t>
                      </a:r>
                      <a:endParaRPr lang="en-US" sz="1600" dirty="0">
                        <a:effectLst/>
                        <a:latin typeface="+mn-lt"/>
                      </a:endParaRPr>
                    </a:p>
                  </a:txBody>
                  <a:tcPr marL="0" marR="0" marT="0" marB="0" anchor="ctr"/>
                </a:tc>
                <a:tc>
                  <a:txBody>
                    <a:bodyPr/>
                    <a:lstStyle/>
                    <a:p>
                      <a:pPr algn="ctr" fontAlgn="b"/>
                      <a:r>
                        <a:rPr lang="en-US" sz="1600" b="0" u="none" strike="noStrike" dirty="0">
                          <a:solidFill>
                            <a:srgbClr val="000000"/>
                          </a:solidFill>
                          <a:effectLst/>
                        </a:rPr>
                        <a:t>4</a:t>
                      </a:r>
                      <a:endParaRPr lang="en-US" sz="1600" b="0" i="0" u="none" strike="noStrike" dirty="0">
                        <a:solidFill>
                          <a:srgbClr val="000000"/>
                        </a:solidFill>
                        <a:effectLst/>
                        <a:latin typeface="+mn-lt"/>
                      </a:endParaRPr>
                    </a:p>
                  </a:txBody>
                  <a:tcPr marL="12700" marR="12700" marT="12700" marB="0" anchor="ctr"/>
                </a:tc>
                <a:tc>
                  <a:txBody>
                    <a:bodyPr/>
                    <a:lstStyle/>
                    <a:p>
                      <a:pPr marL="0" marR="0" lvl="0" indent="0" algn="ctr" defTabSz="914400" rtl="0" eaLnBrk="1" fontAlgn="b" latinLnBrk="0" hangingPunct="1">
                        <a:lnSpc>
                          <a:spcPct val="100000"/>
                        </a:lnSpc>
                        <a:spcBef>
                          <a:spcPts val="0"/>
                        </a:spcBef>
                        <a:spcAft>
                          <a:spcPts val="0"/>
                        </a:spcAft>
                        <a:buClrTx/>
                        <a:buSzTx/>
                        <a:buFont typeface="Arial" panose="020B0604020202020204" pitchFamily="34" charset="0"/>
                        <a:buNone/>
                        <a:defRPr/>
                      </a:pPr>
                      <a:r>
                        <a:rPr lang="en-US" sz="1600" dirty="0"/>
                        <a:t>Pulmonary embolism, chronic obstructive pulmonary disease, hypertension, hypokalemia, and colon bladder fistula</a:t>
                      </a:r>
                      <a:endParaRPr lang="en-US" sz="1600" dirty="0"/>
                    </a:p>
                  </a:txBody>
                  <a:tcPr marL="12700" marR="12700" marT="12700" marB="0" anchor="ctr"/>
                </a:tc>
              </a:tr>
              <a:tr h="685253">
                <a:tc>
                  <a:txBody>
                    <a:bodyPr/>
                    <a:lstStyle/>
                    <a:p>
                      <a:pPr algn="ctr" rtl="0"/>
                      <a:r>
                        <a:rPr lang="en-US" sz="1600" dirty="0">
                          <a:effectLst/>
                        </a:rPr>
                        <a:t>79/M</a:t>
                      </a:r>
                      <a:endParaRPr lang="en-US" sz="1600" dirty="0">
                        <a:effectLst/>
                        <a:latin typeface="+mn-lt"/>
                      </a:endParaRPr>
                    </a:p>
                  </a:txBody>
                  <a:tcPr marL="0" marR="0" marT="0" marB="0" anchor="ctr"/>
                </a:tc>
                <a:tc>
                  <a:txBody>
                    <a:bodyPr/>
                    <a:lstStyle/>
                    <a:p>
                      <a:pPr algn="ctr" rtl="0"/>
                      <a:r>
                        <a:rPr lang="en-US" sz="1600" dirty="0">
                          <a:effectLst/>
                        </a:rPr>
                        <a:t>MG crisis and progression of underlying disease/</a:t>
                      </a:r>
                      <a:r>
                        <a:rPr lang="en-US" sz="1600" i="1" dirty="0">
                          <a:effectLst/>
                        </a:rPr>
                        <a:t>Escherichia coli</a:t>
                      </a:r>
                      <a:r>
                        <a:rPr lang="en-US" sz="1600" i="0" dirty="0">
                          <a:effectLst/>
                        </a:rPr>
                        <a:t> p</a:t>
                      </a:r>
                      <a:r>
                        <a:rPr lang="en-US" sz="1600" dirty="0">
                          <a:solidFill>
                            <a:schemeClr val="tx1"/>
                          </a:solidFill>
                          <a:effectLst/>
                        </a:rPr>
                        <a:t>neumonia</a:t>
                      </a:r>
                      <a:endParaRPr lang="en-US" sz="1600" dirty="0">
                        <a:solidFill>
                          <a:schemeClr val="tx1"/>
                        </a:solidFill>
                        <a:effectLst/>
                        <a:latin typeface="+mn-lt"/>
                      </a:endParaRPr>
                    </a:p>
                  </a:txBody>
                  <a:tcPr marL="0" marR="0" marT="0" marB="0" anchor="ctr"/>
                </a:tc>
                <a:tc>
                  <a:txBody>
                    <a:bodyPr/>
                    <a:lstStyle/>
                    <a:p>
                      <a:pPr algn="ctr" fontAlgn="b"/>
                      <a:r>
                        <a:rPr lang="en-US" sz="1600" b="0" u="none" strike="noStrike" dirty="0">
                          <a:solidFill>
                            <a:srgbClr val="000000"/>
                          </a:solidFill>
                          <a:effectLst/>
                        </a:rPr>
                        <a:t>79</a:t>
                      </a:r>
                      <a:endParaRPr lang="en-US" sz="1600" b="0" i="0" u="none" strike="noStrike" dirty="0">
                        <a:solidFill>
                          <a:srgbClr val="000000"/>
                        </a:solidFill>
                        <a:effectLst/>
                        <a:latin typeface="+mn-lt"/>
                      </a:endParaRPr>
                    </a:p>
                  </a:txBody>
                  <a:tcPr marL="12700" marR="12700" marT="12700" marB="0" anchor="ctr"/>
                </a:tc>
                <a:tc>
                  <a:txBody>
                    <a:bodyPr/>
                    <a:lstStyle/>
                    <a:p>
                      <a:pPr marL="0" indent="0" algn="ctr" fontAlgn="b">
                        <a:buFont typeface="Arial" panose="020B0604020202020204" pitchFamily="34" charset="0"/>
                        <a:buNone/>
                      </a:pPr>
                      <a:r>
                        <a:rPr lang="en-US" sz="1600" dirty="0"/>
                        <a:t>Chronic rhinitis, anxiety</a:t>
                      </a:r>
                      <a:endParaRPr lang="en-US" sz="1600" b="0" i="0" u="none" strike="noStrike" dirty="0">
                        <a:solidFill>
                          <a:srgbClr val="000000"/>
                        </a:solidFill>
                        <a:effectLst/>
                        <a:latin typeface="+mn-lt"/>
                      </a:endParaRPr>
                    </a:p>
                  </a:txBody>
                  <a:tcPr marL="12700" marR="12700" marT="12700" marB="0" anchor="ctr"/>
                </a:tc>
              </a:tr>
              <a:tr h="898079">
                <a:tc>
                  <a:txBody>
                    <a:bodyPr/>
                    <a:lstStyle/>
                    <a:p>
                      <a:pPr algn="ctr" rtl="0"/>
                      <a:r>
                        <a:rPr lang="en-US" sz="1600" dirty="0">
                          <a:effectLst/>
                        </a:rPr>
                        <a:t>66/F</a:t>
                      </a:r>
                      <a:endParaRPr lang="en-US" sz="1600" dirty="0">
                        <a:effectLst/>
                        <a:latin typeface="+mn-lt"/>
                      </a:endParaRPr>
                    </a:p>
                  </a:txBody>
                  <a:tcPr marL="0" marR="0" marT="0" marB="0" anchor="ctr"/>
                </a:tc>
                <a:tc>
                  <a:txBody>
                    <a:bodyPr/>
                    <a:lstStyle/>
                    <a:p>
                      <a:pPr algn="ctr" rtl="0"/>
                      <a:r>
                        <a:rPr lang="en-US" sz="1600" dirty="0">
                          <a:effectLst/>
                        </a:rPr>
                        <a:t>Malignant lung neoplasm</a:t>
                      </a:r>
                      <a:endParaRPr lang="en-US" sz="1600" dirty="0">
                        <a:effectLst/>
                      </a:endParaRPr>
                    </a:p>
                    <a:p>
                      <a:pPr algn="ctr" rtl="0"/>
                      <a:r>
                        <a:rPr lang="en-US" sz="1600" dirty="0">
                          <a:effectLst/>
                        </a:rPr>
                        <a:t>(Stage IV)</a:t>
                      </a:r>
                      <a:endParaRPr lang="en-US" sz="1600" dirty="0">
                        <a:effectLst/>
                        <a:latin typeface="+mn-lt"/>
                      </a:endParaRPr>
                    </a:p>
                  </a:txBody>
                  <a:tcPr marL="0" marR="0" marT="0" marB="0" anchor="ctr"/>
                </a:tc>
                <a:tc>
                  <a:txBody>
                    <a:bodyPr/>
                    <a:lstStyle/>
                    <a:p>
                      <a:pPr algn="ctr" fontAlgn="b"/>
                      <a:r>
                        <a:rPr lang="en-US" sz="1600" b="0" u="none" strike="noStrike" dirty="0">
                          <a:solidFill>
                            <a:srgbClr val="000000"/>
                          </a:solidFill>
                          <a:effectLst/>
                        </a:rPr>
                        <a:t>60</a:t>
                      </a:r>
                      <a:endParaRPr lang="en-US" sz="1600" b="0" i="0" u="none" strike="noStrike" dirty="0">
                        <a:solidFill>
                          <a:srgbClr val="000000"/>
                        </a:solidFill>
                        <a:effectLst/>
                        <a:latin typeface="+mn-lt"/>
                      </a:endParaRPr>
                    </a:p>
                  </a:txBody>
                  <a:tcPr marL="12700" marR="12700" marT="12700" marB="0" anchor="ctr"/>
                </a:tc>
                <a:tc>
                  <a:txBody>
                    <a:bodyPr/>
                    <a:lstStyle/>
                    <a:p>
                      <a:pPr marL="0" marR="0" lvl="0" indent="0" algn="ctr" defTabSz="914400" rtl="0" eaLnBrk="1" fontAlgn="b" latinLnBrk="0" hangingPunct="1">
                        <a:lnSpc>
                          <a:spcPct val="100000"/>
                        </a:lnSpc>
                        <a:spcBef>
                          <a:spcPts val="0"/>
                        </a:spcBef>
                        <a:spcAft>
                          <a:spcPts val="0"/>
                        </a:spcAft>
                        <a:buClrTx/>
                        <a:buSzTx/>
                        <a:buFont typeface="Arial" panose="020B0604020202020204" pitchFamily="34" charset="0"/>
                        <a:buNone/>
                        <a:defRPr/>
                      </a:pPr>
                      <a:r>
                        <a:rPr lang="en-US" sz="1600" dirty="0"/>
                        <a:t>Histoplasmosis, asthma, diabetes mellitus, hypercholesterolemia, macular degeneration, hypertension, squamous cell carcinoma, and bundle branch block</a:t>
                      </a:r>
                      <a:endParaRPr lang="en-US" sz="1600" b="0" i="0" u="none" strike="noStrike" dirty="0">
                        <a:solidFill>
                          <a:srgbClr val="000000"/>
                        </a:solidFill>
                        <a:effectLst/>
                        <a:latin typeface="+mn-lt"/>
                      </a:endParaRPr>
                    </a:p>
                  </a:txBody>
                  <a:tcPr marL="12700" marR="12700" marT="12700" marB="0" anchor="ctr"/>
                </a:tc>
              </a:tr>
              <a:tr h="898079">
                <a:tc>
                  <a:txBody>
                    <a:bodyPr/>
                    <a:lstStyle/>
                    <a:p>
                      <a:pPr algn="ctr" rtl="0"/>
                      <a:r>
                        <a:rPr lang="en-US" sz="1600" dirty="0">
                          <a:effectLst/>
                        </a:rPr>
                        <a:t>55/M</a:t>
                      </a:r>
                      <a:endParaRPr lang="en-US" sz="1600" dirty="0">
                        <a:effectLst/>
                      </a:endParaRPr>
                    </a:p>
                  </a:txBody>
                  <a:tcPr marL="0" marR="0" marT="0" marB="0" anchor="ctr"/>
                </a:tc>
                <a:tc>
                  <a:txBody>
                    <a:bodyPr/>
                    <a:lstStyle/>
                    <a:p>
                      <a:pPr algn="ctr" rtl="0"/>
                      <a:r>
                        <a:rPr lang="en-US" sz="1600" dirty="0">
                          <a:effectLst/>
                        </a:rPr>
                        <a:t>Acute MI </a:t>
                      </a:r>
                      <a:r>
                        <a:rPr lang="en-US" sz="1600" dirty="0"/>
                        <a:t>and generalized unspecified atherosclerosis</a:t>
                      </a:r>
                      <a:endParaRPr lang="en-US" sz="1600" dirty="0">
                        <a:effectLst/>
                      </a:endParaRPr>
                    </a:p>
                  </a:txBody>
                  <a:tcPr marL="0" marR="0" marT="0" marB="0" anchor="ctr"/>
                </a:tc>
                <a:tc>
                  <a:txBody>
                    <a:bodyPr/>
                    <a:lstStyle/>
                    <a:p>
                      <a:pPr algn="ctr" rtl="0"/>
                      <a:r>
                        <a:rPr lang="en-US" sz="1600">
                          <a:effectLst/>
                        </a:rPr>
                        <a:t>24</a:t>
                      </a:r>
                      <a:endParaRPr lang="en-US" sz="1600" dirty="0">
                        <a:effectLst/>
                      </a:endParaRPr>
                    </a:p>
                  </a:txBody>
                  <a:tcPr marL="0" marR="0" marT="0" marB="0" anchor="ctr"/>
                </a:tc>
                <a:tc>
                  <a:txBody>
                    <a:bodyPr/>
                    <a:lstStyle/>
                    <a:p>
                      <a:pPr marL="0" indent="0" algn="ctr" rtl="0">
                        <a:buFont typeface="Arial" panose="020B0604020202020204" pitchFamily="34" charset="0"/>
                        <a:buNone/>
                      </a:pPr>
                      <a:r>
                        <a:rPr lang="en-US" sz="1600" dirty="0"/>
                        <a:t>Anemia, subarachnoid hemorrhage, CTO PCI and angioplasty procedures </a:t>
                      </a:r>
                      <a:endParaRPr lang="en-US" sz="1600" b="0" i="0" u="none" strike="noStrike" dirty="0">
                        <a:solidFill>
                          <a:srgbClr val="000000"/>
                        </a:solidFill>
                        <a:effectLst/>
                        <a:latin typeface="+mn-lt"/>
                      </a:endParaRPr>
                    </a:p>
                  </a:txBody>
                  <a:tcPr marL="0" marR="0" marT="0" marB="0" anchor="ctr"/>
                </a:tc>
              </a:tr>
              <a:tr h="673559">
                <a:tc>
                  <a:txBody>
                    <a:bodyPr/>
                    <a:lstStyle/>
                    <a:p>
                      <a:pPr algn="ctr" rtl="0"/>
                      <a:r>
                        <a:rPr lang="en-US" sz="1600" dirty="0">
                          <a:effectLst/>
                        </a:rPr>
                        <a:t>62/M</a:t>
                      </a:r>
                      <a:endParaRPr lang="en-US" sz="1600" dirty="0">
                        <a:effectLst/>
                      </a:endParaRPr>
                    </a:p>
                  </a:txBody>
                  <a:tcPr marL="0" marR="0" marT="0" marB="0" anchor="ctr"/>
                </a:tc>
                <a:tc>
                  <a:txBody>
                    <a:bodyPr/>
                    <a:lstStyle/>
                    <a:p>
                      <a:pPr algn="ctr" rtl="0"/>
                      <a:r>
                        <a:rPr lang="en-US" sz="1600" dirty="0">
                          <a:effectLst/>
                        </a:rPr>
                        <a:t>Septic shock/</a:t>
                      </a:r>
                      <a:endParaRPr lang="en-US" sz="1600" dirty="0">
                        <a:effectLst/>
                      </a:endParaRPr>
                    </a:p>
                    <a:p>
                      <a:pPr algn="ctr" rtl="0"/>
                      <a:r>
                        <a:rPr lang="en-US" sz="1600" dirty="0">
                          <a:effectLst/>
                        </a:rPr>
                        <a:t>COVID-19 pneumonia</a:t>
                      </a:r>
                      <a:endParaRPr lang="en-US" sz="1600" dirty="0">
                        <a:effectLst/>
                      </a:endParaRPr>
                    </a:p>
                  </a:txBody>
                  <a:tcPr marL="0" marR="0" marT="0" marB="0" anchor="ctr"/>
                </a:tc>
                <a:tc>
                  <a:txBody>
                    <a:bodyPr/>
                    <a:lstStyle/>
                    <a:p>
                      <a:pPr algn="ctr" rtl="0"/>
                      <a:r>
                        <a:rPr lang="en-US" sz="1600" dirty="0">
                          <a:effectLst/>
                        </a:rPr>
                        <a:t>69</a:t>
                      </a:r>
                      <a:endParaRPr lang="en-US" sz="1600" dirty="0">
                        <a:effectLst/>
                      </a:endParaRPr>
                    </a:p>
                  </a:txBody>
                  <a:tcPr marL="0" marR="0" marT="0" marB="0" anchor="ctr"/>
                </a:tc>
                <a:tc>
                  <a:txBody>
                    <a:bodyPr/>
                    <a:lstStyle/>
                    <a:p>
                      <a:pPr marL="0" indent="0" algn="ctr" rtl="0">
                        <a:buFont typeface="Arial" panose="020B0604020202020204" pitchFamily="34" charset="0"/>
                        <a:buNone/>
                      </a:pPr>
                      <a:r>
                        <a:rPr lang="en-US" sz="1600" dirty="0"/>
                        <a:t>Chronic venous insufficiency, arterial hypertension, deep vein thrombosis, rheumatoid arthritis, and paroxysmal atrial fibrillation</a:t>
                      </a:r>
                      <a:endParaRPr lang="en-US" sz="1600" b="0" i="0" u="none" strike="noStrike" dirty="0">
                        <a:solidFill>
                          <a:srgbClr val="000000"/>
                        </a:solidFill>
                        <a:effectLst/>
                        <a:latin typeface="+mn-lt"/>
                      </a:endParaRPr>
                    </a:p>
                  </a:txBody>
                  <a:tcPr marL="0" marR="0" marT="0" marB="0" anchor="ctr"/>
                </a:tc>
              </a:tr>
            </a:tbl>
          </a:graphicData>
        </a:graphic>
      </p:graphicFrame>
      <p:sp>
        <p:nvSpPr>
          <p:cNvPr id="7" name="Slide Number Placeholder 2"/>
          <p:cNvSpPr>
            <a:spLocks noGrp="1"/>
          </p:cNvSpPr>
          <p:nvPr>
            <p:ph type="sldNum" sz="quarter" idx="12"/>
          </p:nvPr>
        </p:nvSpPr>
        <p:spPr>
          <a:xfrm>
            <a:off x="11187953" y="6356350"/>
            <a:ext cx="664744" cy="365125"/>
          </a:xfrm>
        </p:spPr>
        <p:txBody>
          <a:bodyPr/>
          <a:lstStyle/>
          <a:p>
            <a:pPr lvl="0"/>
            <a:fld id="{F72CE451-38B6-4970-B200-7962877A3A8C}" type="slidenum">
              <a:rPr lang="en-US" noProof="0" smtClean="0"/>
            </a:fld>
            <a:endParaRPr lang="en-US" noProof="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063" y="361950"/>
            <a:ext cx="11476037" cy="976375"/>
          </a:xfrm>
        </p:spPr>
        <p:txBody>
          <a:bodyPr>
            <a:normAutofit/>
          </a:bodyPr>
          <a:lstStyle/>
          <a:p>
            <a:r>
              <a:rPr lang="en-US" dirty="0"/>
              <a:t>Distribution of Efgartigimod Complete Cycles Over 1 Year</a:t>
            </a:r>
            <a:br>
              <a:rPr lang="en-US" dirty="0"/>
            </a:br>
            <a:r>
              <a:rPr kumimoji="0" lang="en-US" sz="2000" b="0" i="1" u="none" strike="noStrike" kern="1200" cap="none" spc="0" normalizeH="0" baseline="0" noProof="0" dirty="0">
                <a:ln>
                  <a:noFill/>
                </a:ln>
                <a:solidFill>
                  <a:srgbClr val="0B426D"/>
                </a:solidFill>
                <a:effectLst/>
                <a:uLnTx/>
                <a:uFillTx/>
                <a:latin typeface="Calibri Light" panose="020F0302020204030204"/>
                <a:ea typeface="+mj-ea"/>
                <a:cs typeface="+mj-cs"/>
              </a:rPr>
              <a:t>AChR-Ab+ population with ≥ 1 year of follow-up in ADAPT/ADAPT+ (N=88)</a:t>
            </a:r>
            <a:endParaRPr lang="en-US" dirty="0"/>
          </a:p>
        </p:txBody>
      </p:sp>
      <p:pic>
        <p:nvPicPr>
          <p:cNvPr id="21" name="Picture 20"/>
          <p:cNvPicPr/>
          <p:nvPr/>
        </p:nvPicPr>
        <p:blipFill rotWithShape="1">
          <a:blip r:embed="rId1">
            <a:extLst>
              <a:ext uri="{28A0092B-C50C-407E-A947-70E740481C1C}">
                <a14:useLocalDpi xmlns:a14="http://schemas.microsoft.com/office/drawing/2010/main" val="0"/>
              </a:ext>
            </a:extLst>
          </a:blip>
          <a:srcRect l="3785" t="1596" r="832" b="6449"/>
          <a:stretch>
            <a:fillRect/>
          </a:stretch>
        </p:blipFill>
        <p:spPr bwMode="auto">
          <a:xfrm>
            <a:off x="2907278" y="1407100"/>
            <a:ext cx="8396785" cy="4832946"/>
          </a:xfrm>
          <a:prstGeom prst="rect">
            <a:avLst/>
          </a:prstGeom>
          <a:noFill/>
          <a:ln>
            <a:noFill/>
          </a:ln>
        </p:spPr>
      </p:pic>
      <p:sp>
        <p:nvSpPr>
          <p:cNvPr id="22" name="Rectangle 21"/>
          <p:cNvSpPr/>
          <p:nvPr/>
        </p:nvSpPr>
        <p:spPr>
          <a:xfrm>
            <a:off x="3164287" y="6392742"/>
            <a:ext cx="8139776" cy="237521"/>
          </a:xfrm>
          <a:prstGeom prst="rect">
            <a:avLst/>
          </a:prstGeom>
          <a:solidFill>
            <a:schemeClr val="accent3"/>
          </a:solidFill>
          <a:ln w="1079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defRPr/>
            </a:pPr>
            <a:r>
              <a:rPr kumimoji="0" lang="en-US" sz="1600" b="0" i="0" u="none" strike="noStrike" kern="0" cap="none" spc="0" normalizeH="0" baseline="0" noProof="0" dirty="0">
                <a:ln>
                  <a:noFill/>
                </a:ln>
                <a:solidFill>
                  <a:prstClr val="white"/>
                </a:solidFill>
                <a:effectLst/>
                <a:uLnTx/>
                <a:uFillTx/>
                <a:latin typeface="Calibri" panose="020F0502020204030204"/>
                <a:ea typeface="+mn-ea"/>
                <a:cs typeface="+mn-cs"/>
              </a:rPr>
              <a:t>Cycles per year across ADAPT and ADAPT+</a:t>
            </a:r>
            <a:endParaRPr kumimoji="0" lang="en-US" sz="16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3" name="TextBox 22"/>
          <p:cNvSpPr txBox="1"/>
          <p:nvPr/>
        </p:nvSpPr>
        <p:spPr>
          <a:xfrm>
            <a:off x="3694763" y="5275156"/>
            <a:ext cx="685211" cy="343598"/>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defRPr/>
            </a:pPr>
            <a:r>
              <a:rPr kumimoji="0" lang="en-US" sz="1400" b="0" i="0" u="none" strike="noStrike" kern="0" cap="none" spc="0" normalizeH="0" baseline="0" noProof="0" dirty="0">
                <a:ln>
                  <a:noFill/>
                </a:ln>
                <a:solidFill>
                  <a:prstClr val="black"/>
                </a:solidFill>
                <a:effectLst/>
                <a:uLnTx/>
                <a:uFillTx/>
              </a:rPr>
              <a:t>8.0%</a:t>
            </a:r>
            <a:endParaRPr kumimoji="0" lang="en-US" sz="1400" b="0" i="0" u="none" strike="noStrike" kern="0" cap="none" spc="0" normalizeH="0" baseline="0" noProof="0" dirty="0">
              <a:ln>
                <a:noFill/>
              </a:ln>
              <a:solidFill>
                <a:prstClr val="black"/>
              </a:solidFill>
              <a:effectLst/>
              <a:uLnTx/>
              <a:uFillTx/>
            </a:endParaRPr>
          </a:p>
        </p:txBody>
      </p:sp>
      <p:sp>
        <p:nvSpPr>
          <p:cNvPr id="24" name="TextBox 23"/>
          <p:cNvSpPr txBox="1"/>
          <p:nvPr/>
        </p:nvSpPr>
        <p:spPr>
          <a:xfrm>
            <a:off x="4468419" y="5275156"/>
            <a:ext cx="685211" cy="343598"/>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defRPr/>
            </a:pPr>
            <a:r>
              <a:rPr kumimoji="0" lang="en-US" sz="1400" b="0" i="0" u="none" strike="noStrike" kern="0" cap="none" spc="0" normalizeH="0" baseline="0" noProof="0" dirty="0">
                <a:ln>
                  <a:noFill/>
                </a:ln>
                <a:solidFill>
                  <a:prstClr val="black"/>
                </a:solidFill>
                <a:effectLst/>
                <a:uLnTx/>
                <a:uFillTx/>
              </a:rPr>
              <a:t>9.1%</a:t>
            </a:r>
            <a:endParaRPr kumimoji="0" lang="en-US" sz="1400" b="0" i="0" u="none" strike="noStrike" kern="0" cap="none" spc="0" normalizeH="0" baseline="0" noProof="0" dirty="0">
              <a:ln>
                <a:noFill/>
              </a:ln>
              <a:solidFill>
                <a:prstClr val="black"/>
              </a:solidFill>
              <a:effectLst/>
              <a:uLnTx/>
              <a:uFillTx/>
            </a:endParaRPr>
          </a:p>
        </p:txBody>
      </p:sp>
      <p:sp>
        <p:nvSpPr>
          <p:cNvPr id="25" name="TextBox 24"/>
          <p:cNvSpPr txBox="1"/>
          <p:nvPr/>
        </p:nvSpPr>
        <p:spPr>
          <a:xfrm>
            <a:off x="5284026" y="5275156"/>
            <a:ext cx="685211" cy="343598"/>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defRPr/>
            </a:pPr>
            <a:r>
              <a:rPr kumimoji="0" lang="en-US" sz="1400" b="0" i="0" u="none" strike="noStrike" kern="0" cap="none" spc="0" normalizeH="0" baseline="0" noProof="0" dirty="0">
                <a:ln>
                  <a:noFill/>
                </a:ln>
                <a:solidFill>
                  <a:prstClr val="black"/>
                </a:solidFill>
                <a:effectLst/>
                <a:uLnTx/>
                <a:uFillTx/>
              </a:rPr>
              <a:t>5.7%</a:t>
            </a:r>
            <a:endParaRPr kumimoji="0" lang="en-US" sz="1400" b="0" i="0" u="none" strike="noStrike" kern="0" cap="none" spc="0" normalizeH="0" baseline="0" noProof="0" dirty="0">
              <a:ln>
                <a:noFill/>
              </a:ln>
              <a:solidFill>
                <a:prstClr val="black"/>
              </a:solidFill>
              <a:effectLst/>
              <a:uLnTx/>
              <a:uFillTx/>
            </a:endParaRPr>
          </a:p>
        </p:txBody>
      </p:sp>
      <p:sp>
        <p:nvSpPr>
          <p:cNvPr id="26" name="TextBox 25"/>
          <p:cNvSpPr txBox="1"/>
          <p:nvPr/>
        </p:nvSpPr>
        <p:spPr>
          <a:xfrm>
            <a:off x="6099633" y="5275156"/>
            <a:ext cx="685211" cy="58411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defRPr/>
            </a:pPr>
            <a:r>
              <a:rPr kumimoji="0" lang="en-US" sz="1400" b="0" i="0" u="none" strike="noStrike" kern="0" cap="none" spc="0" normalizeH="0" baseline="0" noProof="0" dirty="0">
                <a:ln>
                  <a:noFill/>
                </a:ln>
                <a:solidFill>
                  <a:prstClr val="black"/>
                </a:solidFill>
                <a:effectLst/>
                <a:uLnTx/>
                <a:uFillTx/>
              </a:rPr>
              <a:t>13.6%</a:t>
            </a:r>
            <a:endParaRPr kumimoji="0" lang="en-US" sz="1400" b="0" i="0" u="none" strike="noStrike" kern="0" cap="none" spc="0" normalizeH="0" baseline="0" noProof="0" dirty="0">
              <a:ln>
                <a:noFill/>
              </a:ln>
              <a:solidFill>
                <a:prstClr val="black"/>
              </a:solidFill>
              <a:effectLst/>
              <a:uLnTx/>
              <a:uFillTx/>
            </a:endParaRPr>
          </a:p>
        </p:txBody>
      </p:sp>
      <p:sp>
        <p:nvSpPr>
          <p:cNvPr id="27" name="TextBox 26"/>
          <p:cNvSpPr txBox="1"/>
          <p:nvPr/>
        </p:nvSpPr>
        <p:spPr>
          <a:xfrm>
            <a:off x="6897078" y="5275156"/>
            <a:ext cx="685211" cy="58411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defRPr/>
            </a:pPr>
            <a:r>
              <a:rPr kumimoji="0" lang="en-US" sz="1400" b="0" i="0" u="none" strike="noStrike" kern="0" cap="none" spc="0" normalizeH="0" baseline="0" noProof="0" dirty="0">
                <a:ln>
                  <a:noFill/>
                </a:ln>
                <a:solidFill>
                  <a:prstClr val="black"/>
                </a:solidFill>
                <a:effectLst/>
                <a:uLnTx/>
                <a:uFillTx/>
              </a:rPr>
              <a:t>18.2%</a:t>
            </a:r>
            <a:endParaRPr kumimoji="0" lang="en-US" sz="1400" b="0" i="0" u="none" strike="noStrike" kern="0" cap="none" spc="0" normalizeH="0" baseline="0" noProof="0" dirty="0">
              <a:ln>
                <a:noFill/>
              </a:ln>
              <a:solidFill>
                <a:prstClr val="black"/>
              </a:solidFill>
              <a:effectLst/>
              <a:uLnTx/>
              <a:uFillTx/>
            </a:endParaRPr>
          </a:p>
        </p:txBody>
      </p:sp>
      <p:sp>
        <p:nvSpPr>
          <p:cNvPr id="28" name="TextBox 27"/>
          <p:cNvSpPr txBox="1"/>
          <p:nvPr/>
        </p:nvSpPr>
        <p:spPr>
          <a:xfrm>
            <a:off x="7638587" y="5275156"/>
            <a:ext cx="685211" cy="58411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defRPr/>
            </a:pPr>
            <a:r>
              <a:rPr kumimoji="0" lang="en-US" sz="1400" b="0" i="0" u="none" strike="noStrike" kern="0" cap="none" spc="0" normalizeH="0" baseline="0" noProof="0" dirty="0">
                <a:ln>
                  <a:noFill/>
                </a:ln>
                <a:solidFill>
                  <a:prstClr val="black"/>
                </a:solidFill>
                <a:effectLst/>
                <a:uLnTx/>
                <a:uFillTx/>
              </a:rPr>
              <a:t>23.9%</a:t>
            </a:r>
            <a:endParaRPr kumimoji="0" lang="en-US" sz="1400" b="0" i="0" u="none" strike="noStrike" kern="0" cap="none" spc="0" normalizeH="0" baseline="0" noProof="0" dirty="0">
              <a:ln>
                <a:noFill/>
              </a:ln>
              <a:solidFill>
                <a:prstClr val="black"/>
              </a:solidFill>
              <a:effectLst/>
              <a:uLnTx/>
              <a:uFillTx/>
            </a:endParaRPr>
          </a:p>
        </p:txBody>
      </p:sp>
      <p:sp>
        <p:nvSpPr>
          <p:cNvPr id="29" name="TextBox 28"/>
          <p:cNvSpPr txBox="1"/>
          <p:nvPr/>
        </p:nvSpPr>
        <p:spPr>
          <a:xfrm>
            <a:off x="8422048" y="5275156"/>
            <a:ext cx="685211" cy="58411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defRPr/>
            </a:pPr>
            <a:r>
              <a:rPr kumimoji="0" lang="en-US" sz="1400" b="0" i="0" u="none" strike="noStrike" kern="0" cap="none" spc="0" normalizeH="0" baseline="0" noProof="0" dirty="0">
                <a:ln>
                  <a:noFill/>
                </a:ln>
                <a:solidFill>
                  <a:prstClr val="black"/>
                </a:solidFill>
                <a:effectLst/>
                <a:uLnTx/>
                <a:uFillTx/>
              </a:rPr>
              <a:t>21.6%</a:t>
            </a:r>
            <a:endParaRPr kumimoji="0" lang="en-US" sz="1400" b="0" i="0" u="none" strike="noStrike" kern="0" cap="none" spc="0" normalizeH="0" baseline="0" noProof="0" dirty="0">
              <a:ln>
                <a:noFill/>
              </a:ln>
              <a:solidFill>
                <a:prstClr val="black"/>
              </a:solidFill>
              <a:effectLst/>
              <a:uLnTx/>
              <a:uFillTx/>
            </a:endParaRPr>
          </a:p>
        </p:txBody>
      </p:sp>
      <p:sp>
        <p:nvSpPr>
          <p:cNvPr id="30" name="TextBox 29"/>
          <p:cNvSpPr txBox="1"/>
          <p:nvPr/>
        </p:nvSpPr>
        <p:spPr>
          <a:xfrm>
            <a:off x="359154" y="2397502"/>
            <a:ext cx="1989178" cy="2246769"/>
          </a:xfrm>
          <a:prstGeom prst="rect">
            <a:avLst/>
          </a:prstGeom>
          <a:solidFill>
            <a:schemeClr val="accent3"/>
          </a:solidFill>
          <a:ln w="38100">
            <a:solidFill>
              <a:schemeClr val="accent1"/>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defRPr/>
            </a:pPr>
            <a:r>
              <a:rPr kumimoji="0" lang="en-US" sz="2800" b="1" i="0" u="none" strike="noStrike" kern="0" cap="none" spc="0" normalizeH="0" baseline="0" noProof="0" dirty="0">
                <a:ln>
                  <a:noFill/>
                </a:ln>
                <a:solidFill>
                  <a:schemeClr val="bg1"/>
                </a:solidFill>
                <a:effectLst/>
                <a:uLnTx/>
                <a:uFillTx/>
              </a:rPr>
              <a:t>54.6% </a:t>
            </a:r>
            <a:r>
              <a:rPr kumimoji="0" lang="en-US" sz="2800" b="0" i="0" u="none" strike="noStrike" kern="0" cap="none" spc="0" normalizeH="0" baseline="0" noProof="0" dirty="0">
                <a:ln>
                  <a:noFill/>
                </a:ln>
                <a:solidFill>
                  <a:schemeClr val="bg1"/>
                </a:solidFill>
                <a:effectLst/>
                <a:uLnTx/>
                <a:uFillTx/>
              </a:rPr>
              <a:t>of patients received </a:t>
            </a:r>
            <a:r>
              <a:rPr lang="en-US" sz="2800" kern="0" dirty="0">
                <a:solidFill>
                  <a:schemeClr val="bg1"/>
                </a:solidFill>
              </a:rPr>
              <a:t>≤</a:t>
            </a:r>
            <a:r>
              <a:rPr kumimoji="0" lang="en-US" sz="2800" b="1" i="0" u="none" strike="noStrike" kern="0" cap="none" spc="0" normalizeH="0" baseline="0" noProof="0" dirty="0">
                <a:ln>
                  <a:noFill/>
                </a:ln>
                <a:solidFill>
                  <a:schemeClr val="bg1"/>
                </a:solidFill>
                <a:effectLst/>
                <a:uLnTx/>
                <a:uFillTx/>
              </a:rPr>
              <a:t>5.5 cycles </a:t>
            </a:r>
            <a:r>
              <a:rPr kumimoji="0" lang="en-US" sz="2800" b="0" i="0" u="none" strike="noStrike" kern="0" cap="none" spc="0" normalizeH="0" baseline="0" noProof="0" dirty="0">
                <a:ln>
                  <a:noFill/>
                </a:ln>
                <a:solidFill>
                  <a:schemeClr val="bg1"/>
                </a:solidFill>
                <a:effectLst/>
                <a:uLnTx/>
                <a:uFillTx/>
              </a:rPr>
              <a:t>per year</a:t>
            </a:r>
            <a:endParaRPr kumimoji="0" lang="en-US" sz="2800" b="0" i="0" u="none" strike="noStrike" kern="0" cap="none" spc="0" normalizeH="0" baseline="0" noProof="0" dirty="0">
              <a:ln>
                <a:noFill/>
              </a:ln>
              <a:solidFill>
                <a:schemeClr val="bg1"/>
              </a:solidFill>
              <a:effectLst/>
              <a:uLnTx/>
              <a:uFillTx/>
            </a:endParaRPr>
          </a:p>
        </p:txBody>
      </p:sp>
      <p:sp>
        <p:nvSpPr>
          <p:cNvPr id="31" name="Oval 30"/>
          <p:cNvSpPr/>
          <p:nvPr/>
        </p:nvSpPr>
        <p:spPr>
          <a:xfrm>
            <a:off x="7034441" y="5625805"/>
            <a:ext cx="313053" cy="309238"/>
          </a:xfrm>
          <a:prstGeom prst="ellipse">
            <a:avLst/>
          </a:prstGeom>
          <a:noFill/>
          <a:ln w="19050" cap="flat" cmpd="sng" algn="ctr">
            <a:solidFill>
              <a:srgbClr val="C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2" name="Rectangle 31"/>
          <p:cNvSpPr/>
          <p:nvPr/>
        </p:nvSpPr>
        <p:spPr>
          <a:xfrm rot="16200000">
            <a:off x="640523" y="3405823"/>
            <a:ext cx="4190784" cy="230129"/>
          </a:xfrm>
          <a:prstGeom prst="rect">
            <a:avLst/>
          </a:prstGeom>
          <a:solidFill>
            <a:schemeClr val="accent3"/>
          </a:solidFill>
          <a:ln w="1079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defRPr/>
            </a:pPr>
            <a:r>
              <a:rPr kumimoji="0" lang="en-US" sz="1600" b="0" i="0" u="none" strike="noStrike" kern="0" cap="none" spc="0" normalizeH="0" baseline="0" noProof="0" dirty="0">
                <a:ln>
                  <a:noFill/>
                </a:ln>
                <a:solidFill>
                  <a:prstClr val="white"/>
                </a:solidFill>
                <a:effectLst/>
                <a:uLnTx/>
                <a:uFillTx/>
                <a:latin typeface="Calibri" panose="020F0502020204030204"/>
                <a:ea typeface="+mn-ea"/>
                <a:cs typeface="+mn-cs"/>
              </a:rPr>
              <a:t>Patients (%)</a:t>
            </a:r>
            <a:endParaRPr kumimoji="0" lang="en-US" sz="16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4" name="Rectangle 33"/>
          <p:cNvSpPr/>
          <p:nvPr/>
        </p:nvSpPr>
        <p:spPr>
          <a:xfrm>
            <a:off x="5723294" y="5976454"/>
            <a:ext cx="2935345" cy="309238"/>
          </a:xfrm>
          <a:prstGeom prst="rect">
            <a:avLst/>
          </a:prstGeom>
          <a:solidFill>
            <a:sysClr val="window" lastClr="FFFFFF"/>
          </a:solidFill>
          <a:ln w="1079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defRPr/>
            </a:pPr>
            <a:r>
              <a:rPr kumimoji="0" lang="en-US" sz="1400" b="0" i="0" u="none" strike="noStrike" kern="0" cap="none" spc="0" normalizeH="0" baseline="0" noProof="0" dirty="0">
                <a:ln>
                  <a:noFill/>
                </a:ln>
                <a:solidFill>
                  <a:srgbClr val="C00000"/>
                </a:solidFill>
                <a:effectLst/>
                <a:uLnTx/>
                <a:uFillTx/>
                <a:latin typeface="Calibri" panose="020F0502020204030204"/>
                <a:ea typeface="+mn-ea"/>
                <a:cs typeface="+mn-cs"/>
              </a:rPr>
              <a:t>Mean: 4.87</a:t>
            </a:r>
            <a:br>
              <a:rPr kumimoji="0" lang="en-US" sz="1400" b="0" i="0" u="none" strike="noStrike" kern="0" cap="none" spc="0" normalizeH="0" baseline="0" noProof="0" dirty="0">
                <a:ln>
                  <a:noFill/>
                </a:ln>
                <a:solidFill>
                  <a:srgbClr val="C00000"/>
                </a:solidFill>
                <a:effectLst/>
                <a:uLnTx/>
                <a:uFillTx/>
                <a:latin typeface="Calibri" panose="020F0502020204030204"/>
                <a:ea typeface="+mn-ea"/>
                <a:cs typeface="+mn-cs"/>
              </a:rPr>
            </a:br>
            <a:r>
              <a:rPr kumimoji="0" lang="en-US" sz="1400" b="0" i="0" u="none" strike="noStrike" kern="0" cap="none" spc="0" normalizeH="0" baseline="0" noProof="0" dirty="0">
                <a:ln>
                  <a:noFill/>
                </a:ln>
                <a:solidFill>
                  <a:srgbClr val="C00000"/>
                </a:solidFill>
                <a:effectLst/>
                <a:uLnTx/>
                <a:uFillTx/>
                <a:latin typeface="Calibri" panose="020F0502020204030204"/>
                <a:ea typeface="+mn-ea"/>
                <a:cs typeface="+mn-cs"/>
              </a:rPr>
              <a:t>Median: 5.21</a:t>
            </a:r>
            <a:endParaRPr kumimoji="0" lang="en-US" sz="1400" b="0" i="0" u="none" strike="noStrike" kern="0" cap="none" spc="0" normalizeH="0" baseline="0" noProof="0" dirty="0">
              <a:ln>
                <a:noFill/>
              </a:ln>
              <a:solidFill>
                <a:srgbClr val="C00000"/>
              </a:solidFill>
              <a:effectLst/>
              <a:uLnTx/>
              <a:uFillTx/>
              <a:latin typeface="Calibri" panose="020F0502020204030204"/>
              <a:ea typeface="+mn-ea"/>
              <a:cs typeface="+mn-cs"/>
            </a:endParaRPr>
          </a:p>
        </p:txBody>
      </p:sp>
      <p:sp>
        <p:nvSpPr>
          <p:cNvPr id="35" name="Rectangle 34"/>
          <p:cNvSpPr/>
          <p:nvPr/>
        </p:nvSpPr>
        <p:spPr>
          <a:xfrm>
            <a:off x="3024542" y="5932396"/>
            <a:ext cx="2935345" cy="237521"/>
          </a:xfrm>
          <a:prstGeom prst="rect">
            <a:avLst/>
          </a:prstGeom>
          <a:solidFill>
            <a:sysClr val="window" lastClr="FFFFFF"/>
          </a:solidFill>
          <a:ln w="10795" cap="flat" cmpd="sng" algn="ctr">
            <a:noFill/>
            <a:prstDash val="solid"/>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Number of cycles per year</a:t>
            </a:r>
            <a:endPar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9" name="Text Placeholder 15"/>
          <p:cNvSpPr txBox="1"/>
          <p:nvPr/>
        </p:nvSpPr>
        <p:spPr>
          <a:xfrm>
            <a:off x="374460" y="6286136"/>
            <a:ext cx="10873147" cy="554043"/>
          </a:xfrm>
          <a:prstGeom prst="rect">
            <a:avLst/>
          </a:prstGeom>
        </p:spPr>
        <p:txBody>
          <a:bodyPr vert="horz" lIns="91440" tIns="0" rIns="91440" bIns="45720" rtlCol="0" anchor="b" anchorCtr="0">
            <a:noAutofit/>
          </a:bodyPr>
          <a:lstStyle>
            <a:lvl1pPr marL="0" indent="0" algn="l" defTabSz="914400" rtl="0" eaLnBrk="1" latinLnBrk="0" hangingPunct="1">
              <a:lnSpc>
                <a:spcPct val="90000"/>
              </a:lnSpc>
              <a:spcBef>
                <a:spcPts val="0"/>
              </a:spcBef>
              <a:buFont typeface="Arial" panose="020B0604020202020204" pitchFamily="34" charset="0"/>
              <a:buNone/>
              <a:defRPr sz="1000" kern="1200">
                <a:solidFill>
                  <a:schemeClr val="accent4">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200"/>
              </a:spcBef>
              <a:defRPr/>
            </a:pPr>
            <a:r>
              <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rPr>
              <a:t>AChR-Ab, acetylcholine receptor autoantibody.</a:t>
            </a:r>
            <a:endParaRPr kumimoji="0" lang="en-US" sz="1000" b="0" i="0" u="none" strike="noStrike" kern="1200" cap="none" spc="0" normalizeH="0" baseline="0" noProof="0" dirty="0">
              <a:ln>
                <a:noFill/>
              </a:ln>
              <a:solidFill>
                <a:srgbClr val="595A59"/>
              </a:solidFill>
              <a:effectLst/>
              <a:uLnTx/>
              <a:uFillTx/>
              <a:latin typeface="Calibri" panose="020F0502020204030204"/>
              <a:ea typeface="+mn-ea"/>
              <a:cs typeface="+mn-cs"/>
            </a:endParaRPr>
          </a:p>
        </p:txBody>
      </p:sp>
      <p:sp>
        <p:nvSpPr>
          <p:cNvPr id="20" name="Slide Number Placeholder 2"/>
          <p:cNvSpPr>
            <a:spLocks noGrp="1"/>
          </p:cNvSpPr>
          <p:nvPr>
            <p:ph type="sldNum" sz="quarter" idx="12"/>
          </p:nvPr>
        </p:nvSpPr>
        <p:spPr>
          <a:xfrm>
            <a:off x="11188700" y="6356350"/>
            <a:ext cx="663575" cy="365125"/>
          </a:xfrm>
        </p:spPr>
        <p:txBody>
          <a:bodyPr/>
          <a:lstStyle/>
          <a:p>
            <a:pPr lvl="0"/>
            <a:fld id="{F72CE451-38B6-4970-B200-7962877A3A8C}" type="slidenum">
              <a:rPr lang="en-US" noProof="0" smtClean="0"/>
            </a:fld>
            <a:endParaRPr lang="en-US" noProof="0" dirty="0"/>
          </a:p>
        </p:txBody>
      </p:sp>
    </p:spTree>
  </p:cSld>
  <p:clrMapOvr>
    <a:masterClrMapping/>
  </p:clrMapOvr>
</p:sld>
</file>

<file path=ppt/theme/theme1.xml><?xml version="1.0" encoding="utf-8"?>
<a:theme xmlns:a="http://schemas.openxmlformats.org/drawingml/2006/main" name="1_Office Theme">
  <a:themeElements>
    <a:clrScheme name="Argenx2">
      <a:dk1>
        <a:srgbClr val="000000"/>
      </a:dk1>
      <a:lt1>
        <a:srgbClr val="FFFFFF"/>
      </a:lt1>
      <a:dk2>
        <a:srgbClr val="595A59"/>
      </a:dk2>
      <a:lt2>
        <a:srgbClr val="ABACAB"/>
      </a:lt2>
      <a:accent1>
        <a:srgbClr val="90C353"/>
      </a:accent1>
      <a:accent2>
        <a:srgbClr val="076F3C"/>
      </a:accent2>
      <a:accent3>
        <a:srgbClr val="0B426D"/>
      </a:accent3>
      <a:accent4>
        <a:srgbClr val="CBDCEE"/>
      </a:accent4>
      <a:accent5>
        <a:srgbClr val="EEEBE1"/>
      </a:accent5>
      <a:accent6>
        <a:srgbClr val="EFF4FA"/>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FF0000"/>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c t : c o n t e n t T y p e S c h e m a   c t : _ = " "   m a : _ = " "   m a : c o n t e n t T y p e N a m e = " D o c u m e n t "   m a : c o n t e n t T y p e I D = " 0 x 0 1 0 1 0 0 A A 4 2 9 7 A 8 8 7 9 D E 7 4 2 8 8 E 0 C 7 D 9 1 D E 3 B 8 0 D "   m a : c o n t e n t T y p e V e r s i o n = " 1 5 "   m a : c o n t e n t T y p e D e s c r i p t i o n = " C r e a t e   a   n e w   d o c u m e n t . "   m a : c o n t e n t T y p e S c o p e = " "   m a : v e r s i o n I D = " 3 c d f e 8 f 7 0 f f 0 6 8 9 1 a 7 f 1 6 b b f 5 a 2 a 1 c d a "   x m l n s : c t = " h t t p : / / s c h e m a s . m i c r o s o f t . c o m / o f f i c e / 2 0 0 6 / m e t a d a t a / c o n t e n t T y p e "   x m l n s : m a = " h t t p : / / s c h e m a s . m i c r o s o f t . c o m / o f f i c e / 2 0 0 6 / m e t a d a t a / p r o p e r t i e s / m e t a A t t r i b u t e s " >  
 < x s d : s c h e m a   t a r g e t N a m e s p a c e = " h t t p : / / s c h e m a s . m i c r o s o f t . c o m / o f f i c e / 2 0 0 6 / m e t a d a t a / p r o p e r t i e s "   m a : r o o t = " t r u e "   m a : f i e l d s I D = " d 0 f 5 f b 4 1 5 d 5 3 6 4 7 6 a a 4 e 8 0 e c 0 f e 3 0 9 1 2 "   n s 2 : _ = " "   n s 3 : _ = " "   x m l n s : x s d = " h t t p : / / w w w . w 3 . o r g / 2 0 0 1 / X M L S c h e m a "   x m l n s : x s = " h t t p : / / w w w . w 3 . o r g / 2 0 0 1 / X M L S c h e m a "   x m l n s : p = " h t t p : / / s c h e m a s . m i c r o s o f t . c o m / o f f i c e / 2 0 0 6 / m e t a d a t a / p r o p e r t i e s "   x m l n s : n s 2 = " d 0 5 2 f d f 6 - 4 c d c - 4 8 8 9 - b 6 1 0 - a 9 f c 4 2 6 0 9 4 2 6 "   x m l n s : n s 3 = " 5 9 b f 3 a 4 a - b 3 7 0 - 4 d 9 c - 9 d f 2 - 1 f a c b a b b d 6 a 3 " >  
 < x s d : i m p o r t   n a m e s p a c e = " d 0 5 2 f d f 6 - 4 c d c - 4 8 8 9 - b 6 1 0 - a 9 f c 4 2 6 0 9 4 2 6 " / >  
 < x s d : i m p o r t   n a m e s p a c e = " 5 9 b f 3 a 4 a - b 3 7 0 - 4 d 9 c - 9 d f 2 - 1 f a c b a b b d 6 a 3 " / >  
 < x s d : e l e m e n t   n a m e = " p r o p e r t i e s " >  
 < x s d : c o m p l e x T y p e >  
 < x s d : s e q u e n c e >  
 < x s d : e l e m e n t   n a m e = " d o c u m e n t M a n a g e m e n t " >  
 < x s d : c o m p l e x T y p e >  
 < x s d : a l l >  
 < x s d : e l e m e n t   r e f = " n s 2 : M e d i a S e r v i c e M e t a d a t a "   m i n O c c u r s = " 0 " / >  
 < x s d : e l e m e n t   r e f = " n s 2 : M e d i a S e r v i c e F a s t M e t a d a t a "   m i n O c c u r s = " 0 " / >  
 < x s d : e l e m e n t   r e f = " n s 2 : M e d i a S e r v i c e A u t o K e y P o i n t s "   m i n O c c u r s = " 0 " / >  
 < x s d : e l e m e n t   r e f = " n s 2 : M e d i a S e r v i c e K e y P o i n t s "   m i n O c c u r s = " 0 " / >  
 < x s d : e l e m e n t   r e f = " n s 2 : m c 4 9 0 1 7 a 8 1 2 6 4 0 c 3 8 1 8 6 1 1 1 1 e c 6 e e 7 a 9 "   m i n O c c u r s = " 0 " / >  
 < x s d : e l e m e n t   r e f = " n s 3 : T a x C a t c h A l l "   m i n O c c u r s = " 0 " / >  
 < x s d : e l e m e n t   r e f = " n s 3 : S h a r e d W i t h U s e r s "   m i n O c c u r s = " 0 " / >  
 < x s d : e l e m e n t   r e f = " n s 3 : S h a r e d W i t h D e t a i l s "   m i n O c c u r s = " 0 " / >  
 < x s d : e l e m e n t   r e f = " n s 2 : M e d i a S e r v i c e D a t e T a k e n "   m i n O c c u r s = " 0 " / >  
 < x s d : e l e m e n t   r e f = " n s 2 : M e d i a S e r v i c e A u t o T a g s "   m i n O c c u r s = " 0 " / >  
 < x s d : e l e m e n t   r e f = " n s 2 : M e d i a S e r v i c e G e n e r a t i o n T i m e "   m i n O c c u r s = " 0 " / >  
 < x s d : e l e m e n t   r e f = " n s 2 : M e d i a S e r v i c e E v e n t H a s h C o d e "   m i n O c c u r s = " 0 " / >  
 < x s d : e l e m e n t   r e f = " n s 2 : M e d i a L e n g t h I n S e c o n d s "   m i n O c c u r s = " 0 " / >  
 < x s d : e l e m e n t   r e f = " n s 2 : M e d i a S e r v i c e O C R "   m i n O c c u r s = " 0 " / >  
 < / x s d : a l l >  
 < / x s d : c o m p l e x T y p e >  
 < / x s d : e l e m e n t >  
 < / x s d : s e q u e n c e >  
 < / x s d : c o m p l e x T y p e >  
 < / x s d : e l e m e n t >  
 < / x s d : s c h e m a >  
 < x s d : s c h e m a   t a r g e t N a m e s p a c e = " d 0 5 2 f d f 6 - 4 c d c - 4 8 8 9 - b 6 1 0 - a 9 f c 4 2 6 0 9 4 2 6 "   e l e m e n t F o r m D e f a u l t = " q u a l i f i e d "   x m l n s : x s d = " h t t p : / / w w w . w 3 . o r g / 2 0 0 1 / X M L S c h e m a "   x m l n s : x s = " h t t p : / / w w w . w 3 . o r g / 2 0 0 1 / X M L S c h e m a "   x m l n s : d m s = " h t t p : / / s c h e m a s . m i c r o s o f t . c o m / o f f i c e / 2 0 0 6 / d o c u m e n t M a n a g e m e n t / t y p e s "   x m l n s : p c = " h t t p : / / s c h e m a s . m i c r o s o f t . c o m / o f f i c e / i n f o p a t h / 2 0 0 7 / P a r t n e r C o n t r o l s " >  
 < x s d : i m p o r t   n a m e s p a c e = " h t t p : / / s c h e m a s . m i c r o s o f t . c o m / o f f i c e / 2 0 0 6 / d o c u m e n t M a n a g e m e n t / t y p e s " / >  
 < x s d : i m p o r t   n a m e s p a c e = " h t t p : / / s c h e m a s . m i c r o s o f t . c o m / o f f i c e / i n f o p a t h / 2 0 0 7 / P a r t n e r C o n t r o l s " / >  
 < x s d : e l e m e n t   n a m e = " M e d i a S e r v i c e M e t a d a t a "   m a : i n d e x = " 8 "   n i l l a b l e = " t r u e "   m a : d i s p l a y N a m e = " M e d i a S e r v i c e M e t a d a t a "   m a : h i d d e n = " t r u e "   m a : i n t e r n a l N a m e = " M e d i a S e r v i c e M e t a d a t a "   m a : r e a d O n l y = " t r u e " >  
 < x s d : s i m p l e T y p e >  
 < x s d : r e s t r i c t i o n   b a s e = " d m s : N o t e " / >  
 < / x s d : s i m p l e T y p e >  
 < / x s d : e l e m e n t >  
 < x s d : e l e m e n t   n a m e = " M e d i a S e r v i c e F a s t M e t a d a t a "   m a : i n d e x = " 9 "   n i l l a b l e = " t r u e "   m a : d i s p l a y N a m e = " M e d i a S e r v i c e F a s t M e t a d a t a "   m a : h i d d e n = " t r u e "   m a : i n t e r n a l N a m e = " M e d i a S e r v i c e F a s t M e t a d a t a "   m a : r e a d O n l y = " t r u e " >  
 < x s d : s i m p l e T y p e >  
 < x s d : r e s t r i c t i o n   b a s e = " d m s : N o t e " / >  
 < / x s d : s i m p l e T y p e >  
 < / x s d : e l e m e n t >  
 < x s d : e l e m e n t   n a m e = " M e d i a S e r v i c e A u t o K e y P o i n t s "   m a : i n d e x = " 1 0 "   n i l l a b l e = " t r u e "   m a : d i s p l a y N a m e = " M e d i a S e r v i c e A u t o K e y P o i n t s "   m a : h i d d e n = " t r u e "   m a : i n t e r n a l N a m e = " M e d i a S e r v i c e A u t o K e y P o i n t s "   m a : r e a d O n l y = " t r u e " >  
 < x s d : s i m p l e T y p e >  
 < x s d : r e s t r i c t i o n   b a s e = " d m s : N o t e " / >  
 < / x s d : s i m p l e T y p e >  
 < / x s d : e l e m e n t >  
 < x s d : e l e m e n t   n a m e = " M e d i a S e r v i c e K e y P o i n t s "   m a : i n d e x = " 1 1 "   n i l l a b l e = " t r u e "   m a : d i s p l a y N a m e = " K e y P o i n t s "   m a : i n t e r n a l N a m e = " M e d i a S e r v i c e K e y P o i n t s "   m a : r e a d O n l y = " t r u e " >  
 < x s d : s i m p l e T y p e >  
 < x s d : r e s t r i c t i o n   b a s e = " d m s : N o t e " >  
 < x s d : m a x L e n g t h   v a l u e = " 2 5 5 " / >  
 < / x s d : r e s t r i c t i o n >  
 < / x s d : s i m p l e T y p e >  
 < / x s d : e l e m e n t >  
 < x s d : e l e m e n t   n a m e = " m c 4 9 0 1 7 a 8 1 2 6 4 0 c 3 8 1 8 6 1 1 1 1 e c 6 e e 7 a 9 "   m a : i n d e x = " 1 3 "   m a : t a x o n o m y = " t r u e "   m a : i n t e r n a l N a m e = " m c 4 9 0 1 7 a 8 1 2 6 4 0 c 3 8 1 8 6 1 1 1 1 e c 6 e e 7 a 9 "   m a : t a x o n o m y F i e l d N a m e = " J o b _ x 0 0 2 0 _ N u m b e r "   m a : d i s p l a y N a m e = " J o b   N u m b e r "   m a : d e f a u l t = " "   m a : f i e l d I d = " { 6 c 4 9 0 1 7 a - 8 1 2 6 - 4 0 c 3 - 8 1 8 6 - 1 1 1 1 e c 6 e e 7 a 9 } "   m a : s s p I d = " f a f c a a a 8 - e 7 a 8 - 4 4 c 2 - 9 3 3 f - c e 4 4 c d 8 7 2 c 2 5 "   m a : t e r m S e t I d = " 0 1 9 d d 6 c c - 7 5 4 f - 4 e 1 5 - 8 e e 2 - 1 3 7 7 0 c 0 a 2 8 5 2 "   m a : a n c h o r I d = " 0 0 0 0 0 0 0 0 - 0 0 0 0 - 0 0 0 0 - 0 0 0 0 - 0 0 0 0 0 0 0 0 0 0 0 0 "   m a : o p e n = " f a l s e "   m a : i s K e y w o r d = " f a l s e " >  
 < x s d : c o m p l e x T y p e >  
 < x s d : s e q u e n c e >  
 < x s d : e l e m e n t   r e f = " p c : T e r m s "   m i n O c c u r s = " 0 "   m a x O c c u r s = " 1 " > < / x s d : e l e m e n t >  
 < / x s d : s e q u e n c e >  
 < / x s d : c o m p l e x T y p e >  
 < / x s d : e l e m e n t >  
 < x s d : e l e m e n t   n a m e = " M e d i a S e r v i c e D a t e T a k e n "   m a : i n d e x = " 1 7 "   n i l l a b l e = " t r u e "   m a : d i s p l a y N a m e = " M e d i a S e r v i c e D a t e T a k e n "   m a : h i d d e n = " t r u e "   m a : i n t e r n a l N a m e = " M e d i a S e r v i c e D a t e T a k e n "   m a : r e a d O n l y = " t r u e " >  
 < x s d : s i m p l e T y p e >  
 < x s d : r e s t r i c t i o n   b a s e = " d m s : T e x t " / >  
 < / x s d : s i m p l e T y p e >  
 < / x s d : e l e m e n t >  
 < x s d : e l e m e n t   n a m e = " M e d i a S e r v i c e A u t o T a g s "   m a : i n d e x = " 1 8 "   n i l l a b l e = " t r u e "   m a : d i s p l a y N a m e = " T a g s "   m a : i n t e r n a l N a m e = " M e d i a S e r v i c e A u t o T a g s "   m a : r e a d O n l y = " t r u e " >  
 < x s d : s i m p l e T y p e >  
 < x s d : r e s t r i c t i o n   b a s e = " d m s : T e x t " / >  
 < / x s d : s i m p l e T y p e >  
 < / x s d : e l e m e n t >  
 < x s d : e l e m e n t   n a m e = " M e d i a S e r v i c e G e n e r a t i o n T i m e "   m a : i n d e x = " 1 9 "   n i l l a b l e = " t r u e "   m a : d i s p l a y N a m e = " M e d i a S e r v i c e G e n e r a t i o n T i m e "   m a : h i d d e n = " t r u e "   m a : i n t e r n a l N a m e = " M e d i a S e r v i c e G e n e r a t i o n T i m e "   m a : r e a d O n l y = " t r u e " >  
 < x s d : s i m p l e T y p e >  
 < x s d : r e s t r i c t i o n   b a s e = " d m s : T e x t " / >  
 < / x s d : s i m p l e T y p e >  
 < / x s d : e l e m e n t >  
 < x s d : e l e m e n t   n a m e = " M e d i a S e r v i c e E v e n t H a s h C o d e "   m a : i n d e x = " 2 0 "   n i l l a b l e = " t r u e "   m a : d i s p l a y N a m e = " M e d i a S e r v i c e E v e n t H a s h C o d e "   m a : h i d d e n = " t r u e "   m a : i n t e r n a l N a m e = " M e d i a S e r v i c e E v e n t H a s h C o d e "   m a : r e a d O n l y = " t r u e " >  
 < x s d : s i m p l e T y p e >  
 < x s d : r e s t r i c t i o n   b a s e = " d m s : T e x t " / >  
 < / x s d : s i m p l e T y p e >  
 < / x s d : e l e m e n t >  
 < x s d : e l e m e n t   n a m e = " M e d i a L e n g t h I n S e c o n d s "   m a : i n d e x = " 2 1 "   n i l l a b l e = " t r u e "   m a : d i s p l a y N a m e = " L e n g t h   ( s e c o n d s ) "   m a : i n t e r n a l N a m e = " M e d i a L e n g t h I n S e c o n d s "   m a : r e a d O n l y = " t r u e " >  
 < x s d : s i m p l e T y p e >  
 < x s d : r e s t r i c t i o n   b a s e = " d m s : U n k n o w n " / >  
 < / x s d : s i m p l e T y p e >  
 < / x s d : e l e m e n t >  
 < x s d : e l e m e n t   n a m e = " M e d i a S e r v i c e O C R "   m a : i n d e x = " 2 2 "   n i l l a b l e = " t r u e "   m a : d i s p l a y N a m e = " E x t r a c t e d   T e x t "   m a : i n t e r n a l N a m e = " M e d i a S e r v i c e O C R "   m a : r e a d O n l y = " t r u e " >  
 < x s d : s i m p l e T y p e >  
 < x s d : r e s t r i c t i o n   b a s e = " d m s : N o t e " >  
 < x s d : m a x L e n g t h   v a l u e = " 2 5 5 " / >  
 < / x s d : r e s t r i c t i o n >  
 < / x s d : s i m p l e T y p e >  
 < / x s d : e l e m e n t >  
 < / x s d : s c h e m a >  
 < x s d : s c h e m a   t a r g e t N a m e s p a c e = " 5 9 b f 3 a 4 a - b 3 7 0 - 4 d 9 c - 9 d f 2 - 1 f a c b a b b d 6 a 3 "   e l e m e n t F o r m D e f a u l t = " q u a l i f i e d "   x m l n s : x s d = " h t t p : / / w w w . w 3 . o r g / 2 0 0 1 / X M L S c h e m a "   x m l n s : x s = " h t t p : / / w w w . w 3 . o r g / 2 0 0 1 / X M L S c h e m a "   x m l n s : d m s = " h t t p : / / s c h e m a s . m i c r o s o f t . c o m / o f f i c e / 2 0 0 6 / d o c u m e n t M a n a g e m e n t / t y p e s "   x m l n s : p c = " h t t p : / / s c h e m a s . m i c r o s o f t . c o m / o f f i c e / i n f o p a t h / 2 0 0 7 / P a r t n e r C o n t r o l s " >  
 < x s d : i m p o r t   n a m e s p a c e = " h t t p : / / s c h e m a s . m i c r o s o f t . c o m / o f f i c e / 2 0 0 6 / d o c u m e n t M a n a g e m e n t / t y p e s " / >  
 < x s d : i m p o r t   n a m e s p a c e = " h t t p : / / s c h e m a s . m i c r o s o f t . c o m / o f f i c e / i n f o p a t h / 2 0 0 7 / P a r t n e r C o n t r o l s " / >  
 < x s d : e l e m e n t   n a m e = " T a x C a t c h A l l "   m a : i n d e x = " 1 4 "   n i l l a b l e = " t r u e "   m a : d i s p l a y N a m e = " T a x o n o m y   C a t c h   A l l   C o l u m n "   m a : h i d d e n = " t r u e "   m a : l i s t = " { 0 a 3 4 3 e e 1 - 5 a 0 6 - 4 5 4 d - 8 6 8 9 - c 6 b c 3 c 7 1 9 8 f 2 } "   m a : i n t e r n a l N a m e = " T a x C a t c h A l l "   m a : s h o w F i e l d = " C a t c h A l l D a t a "   m a : w e b = " 5 9 b f 3 a 4 a - b 3 7 0 - 4 d 9 c - 9 d f 2 - 1 f a c b a b b d 6 a 3 " >  
 < x s d : c o m p l e x T y p e >  
 < x s d : c o m p l e x C o n t e n t >  
 < x s d : e x t e n s i o n   b a s e = " d m s : M u l t i C h o i c e L o o k u p " >  
 < x s d : s e q u e n c e >  
 < x s d : e l e m e n t   n a m e = " V a l u e "   t y p e = " d m s : L o o k u p "   m a x O c c u r s = " u n b o u n d e d "   m i n O c c u r s = " 0 "   n i l l a b l e = " t r u e " / >  
 < / x s d : s e q u e n c e >  
 < / x s d : e x t e n s i o n >  
 < / x s d : c o m p l e x C o n t e n t >  
 < / x s d : c o m p l e x T y p e >  
 < / x s d : e l e m e n t >  
 < x s d : e l e m e n t   n a m e = " S h a r e d W i t h U s e r s "   m a : i n d e x = " 1 5 "   n i l l a b l e = " t r u e "   m a : d i s p l a y N a m e = " S h a r e d   W i t h "   m a : i n t e r n a l N a m e = " S h a r e d W i t h U s e r s "   m a : r e a d O n l y = " t r u e " >  
 < x s d : c o m p l e x T y p e >  
 < x s d : c o m p l e x C o n t e n t >  
 < x s d : e x t e n s i o n   b a s e = " d m s : U s e r M u l t i " >  
 < x s d : s e q u e n c e >  
 < x s d : e l e m e n t   n a m e = " U s e r I n f o "   m i n O c c u r s = " 0 "   m a x O c c u r s = " u n b o u n d e d " >  
 < x s d : c o m p l e x T y p e >  
 < x s d : s e q u e n c e >  
 < x s d : e l e m e n t   n a m e = " D i s p l a y N a m e "   t y p e = " x s d : s t r i n g "   m i n O c c u r s = " 0 " / >  
 < x s d : e l e m e n t   n a m e = " A c c o u n t I d "   t y p e = " d m s : U s e r I d "   m i n O c c u r s = " 0 "   n i l l a b l e = " t r u e " / >  
 < x s d : e l e m e n t   n a m e = " A c c o u n t T y p e "   t y p e = " x s d : s t r i n g "   m i n O c c u r s = " 0 " / >  
 < / x s d : s e q u e n c e >  
 < / x s d : c o m p l e x T y p e >  
 < / x s d : e l e m e n t >  
 < / x s d : s e q u e n c e >  
 < / x s d : e x t e n s i o n >  
 < / x s d : c o m p l e x C o n t e n t >  
 < / x s d : c o m p l e x T y p e >  
 < / x s d : e l e m e n t >  
 < x s d : e l e m e n t   n a m e = " S h a r e d W i t h D e t a i l s "   m a : i n d e x = " 1 6 "   n i l l a b l e = " t r u e "   m a : d i s p l a y N a m e = " S h a r e d   W i t h   D e t a i l s "   m a : i n t e r n a l N a m e = " S h a r e d W i t h D e t a i l s "   m a : r e a d O n l y = " t r u e " >  
 < x s d : s i m p l e T y p e >  
 < x s d : r e s t r i c t i o n   b a s e = " d m s : N o t e " >  
 < x s d : m a x L e n g t h   v a l u e = " 2 5 5 " / >  
 < / x s d : r e s t r i c t i o n >  
 < / x s d : s i m p l e T y p e >  
 < / x s d : e l e m e n t >  
 < / x s d : s c h e m a >  
 < x s d : s c h e m a   t a r g e t N a m e s p a c e = " h t t p : / / s c h e m a s . o p e n x m l f o r m a t s . o r g / p a c k a g e / 2 0 0 6 / m e t a d a t a / c o r e - p r o p e r t i e s "   e l e m e n t F o r m D e f a u l t = " q u a l i f i e d "   a t t r i b u t e F o r m D e f a u l t = " u n q u a l i f i e d "   b l o c k D e f a u l t = " # a l l "   x m l n s = " h t t p : / / s c h e m a s . o p e n x m l f o r m a t s . o r g / p a c k a g e / 2 0 0 6 / m e t a d a t a / c o r e - p r o p e r t i e s "   x m l n s : x s d = " h t t p : / / w w w . w 3 . o r g / 2 0 0 1 / X M L S c h e m a "   x m l n s : x s i = " h t t p : / / w w w . w 3 . o r g / 2 0 0 1 / X M L S c h e m a - i n s t a n c e "   x m l n s : d c = " h t t p : / / p u r l . o r g / d c / e l e m e n t s / 1 . 1 / "   x m l n s : d c t e r m s = " h t t p : / / p u r l . o r g / d c / t e r m s / "   x m l n s : o d o c = " h t t p : / / s c h e m a s . m i c r o s o f t . c o m / i n t e r n a l / o b d " >  
 < x s d : i m p o r t   n a m e s p a c e = " h t t p : / / p u r l . o r g / d c / e l e m e n t s / 1 . 1 / "   s c h e m a L o c a t i o n = " h t t p : / / d u b l i n c o r e . o r g / s c h e m a s / x m l s / q d c / 2 0 0 3 / 0 4 / 0 2 / d c . x s d " / >  
 < x s d : i m p o r t   n a m e s p a c e = " h t t p : / / p u r l . o r g / d c / t e r m s / "   s c h e m a L o c a t i o n = " h t t p : / / d u b l i n c o r e . o r g / s c h e m a s / x m l s / q d c / 2 0 0 3 / 0 4 / 0 2 / d c t e r m s . x s d " / >  
 < x s d : e l e m e n t   n a m e = " c o r e P r o p e r t i e s "   t y p e = " C T _ c o r e P r o p e r t i e s " / >  
 < x s d : c o m p l e x T y p e   n a m e = " C T _ c o r e P r o p e r t i e s " >  
 < x s d : a l l >  
 < x s d : e l e m e n t   r e f = " d c : c r e a t o r "   m i n O c c u r s = " 0 "   m a x O c c u r s = " 1 " / >  
 < x s d : e l e m e n t   r e f = " d c t e r m s : c r e a t e d "   m i n O c c u r s = " 0 "   m a x O c c u r s = " 1 " / >  
 < x s d : e l e m e n t   r e f = " d c : i d e n t i f i e r "   m i n O c c u r s = " 0 "   m a x O c c u r s = " 1 " / >  
 < x s d : e l e m e n t   n a m e = " c o n t e n t T y p e "   m i n O c c u r s = " 0 "   m a x O c c u r s = " 1 "   t y p e = " x s d : s t r i n g "   m a : i n d e x = " 0 "   m a : d i s p l a y N a m e = " C o n t e n t   T y p e " / >  
 < x s d : e l e m e n t   r e f = " d c : t i t l e "   m i n O c c u r s = " 0 "   m a x O c c u r s = " 1 "   m a : i n d e x = " 4 "   m a : d i s p l a y N a m e = " T i t l e " / >  
 < x s d : e l e m e n t   r e f = " d c : s u b j e c t "   m i n O c c u r s = " 0 "   m a x O c c u r s = " 1 " / >  
 < x s d : e l e m e n t   r e f = " d c : d e s c r i p t i o n "   m i n O c c u r s = " 0 "   m a x O c c u r s = " 1 " / >  
 < x s d : e l e m e n t   n a m e = " k e y w o r d s "   m i n O c c u r s = " 0 "   m a x O c c u r s = " 1 "   t y p e = " x s d : s t r i n g " / >  
 < x s d : e l e m e n t   r e f = " d c : l a n g u a g e "   m i n O c c u r s = " 0 "   m a x O c c u r s = " 1 " / >  
 < x s d : e l e m e n t   n a m e = " c a t e g o r y "   m i n O c c u r s = " 0 "   m a x O c c u r s = " 1 "   t y p e = " x s d : s t r i n g " / >  
 < x s d : e l e m e n t   n a m e = " v e r s i o n "   m i n O c c u r s = " 0 "   m a x O c c u r s = " 1 "   t y p e = " x s d : s t r i n g " / >  
 < x s d : e l e m e n t   n a m e = " r e v i s i o n "   m i n O c c u r s = " 0 "   m a x O c c u r s = " 1 "   t y p e = " x s d : s t r i n g " >  
 < x s d : a n n o t a t i o n >  
 < x s d : d o c u m e n t a t i o n >  
                                                 T h i s   v a l u e   i n d i c a t e s   t h e   n u m b e r   o f   s a v e s   o r   r e v i s i o n s .   T h e   a p p l i c a t i o n   i s   r e s p o n s i b l e   f o r   u p d a t i n g   t h i s   v a l u e   a f t e r   e a c h   r e v i s i o n .  
                                         < / x s d : d o c u m e n t a t i o n >  
 < / x s d : a n n o t a t i o n >  
 < / x s d : e l e m e n t >  
 < x s d : e l e m e n t   n a m e = " l a s t M o d i f i e d B y "   m i n O c c u r s = " 0 "   m a x O c c u r s = " 1 "   t y p e = " x s d : s t r i n g " / >  
 < x s d : e l e m e n t   r e f = " d c t e r m s : m o d i f i e d "   m i n O c c u r s = " 0 "   m a x O c c u r s = " 1 " / >  
 < x s d : e l e m e n t   n a m e = " c o n t e n t S t a t u s "   m i n O c c u r s = " 0 "   m a x O c c u r s = " 1 "   t y p e = " x s d : s t r i n g " / >  
 < / x s d : a l l >  
 < / x s d : c o m p l e x T y p e >  
 < / x s d : s c h e m a >  
 < x s : s c h e m a   t a r g e t N a m e s p a c e = " h t t p : / / s c h e m a s . m i c r o s o f t . c o m / o f f i c e / i n f o p a t h / 2 0 0 7 / P a r t n e r C o n t r o l s "   e l e m e n t F o r m D e f a u l t = " q u a l i f i e d "   a t t r i b u t e F o r m D e f a u l t = " u n q u a l i f i e d "   x m l n s : p c = " h t t p : / / s c h e m a s . m i c r o s o f t . c o m / o f f i c e / i n f o p a t h / 2 0 0 7 / P a r t n e r C o n t r o l s "   x m l n s : x s = " h t t p : / / w w w . w 3 . o r g / 2 0 0 1 / X M L S c h e m a " >  
 < x s : e l e m e n t   n a m e = " P e r s o n " >  
 < x s : c o m p l e x T y p e >  
 < x s : s e q u e n c e >  
 < x s : e l e m e n t   r e f = " p c : D i s p l a y N a m e "   m i n O c c u r s = " 0 " > < / x s : e l e m e n t >  
 < x s : e l e m e n t   r e f = " p c : A c c o u n t I d "   m i n O c c u r s = " 0 " > < / x s : e l e m e n t >  
 < x s : e l e m e n t   r e f = " p c : A c c o u n t T y p e "   m i n O c c u r s = " 0 " > < / x s : e l e m e n t >  
 < / x s : s e q u e n c e >  
 < / x s : c o m p l e x T y p e >  
 < / x s : e l e m e n t >  
 < x s : e l e m e n t   n a m e = " D i s p l a y N a m e "   t y p e = " x s : s t r i n g " > < / x s : e l e m e n t >  
 < x s : e l e m e n t   n a m e = " A c c o u n t I d "   t y p e = " x s : s t r i n g " > < / x s : e l e m e n t >  
 < x s : e l e m e n t   n a m e = " A c c o u n t T y p e "   t y p e = " x s : s t r i n g " > < / x s : e l e m e n t >  
 < x s : e l e m e n t   n a m e = " B D C A s s o c i a t e d E n t i t y " >  
 < x s : c o m p l e x T y p e >  
 < x s : s e q u e n c e >  
 < x s : e l e m e n t   r e f = " p c : B D C E n t i t y "   m i n O c c u r s = " 0 "   m a x O c c u r s = " u n b o u n d e d " > < / x s : e l e m e n t >  
 < / x s : s e q u e n c e >  
 < x s : a t t r i b u t e   r e f = " p c : E n t i t y N a m e s p a c e " > < / x s : a t t r i b u t e >  
 < x s : a t t r i b u t e   r e f = " p c : E n t i t y N a m e " > < / x s : a t t r i b u t e >  
 < x s : a t t r i b u t e   r e f = " p c : S y s t e m I n s t a n c e N a m e " > < / x s : a t t r i b u t e >  
 < x s : a t t r i b u t e   r e f = " p c : A s s o c i a t i o n N a m e " > < / x s : a t t r i b u t e >  
 < / x s : c o m p l e x T y p e >  
 < / x s : e l e m e n t >  
 < x s : a t t r i b u t e   n a m e = " E n t i t y N a m e s p a c e "   t y p e = " x s : s t r i n g " > < / x s : a t t r i b u t e >  
 < x s : a t t r i b u t e   n a m e = " E n t i t y N a m e "   t y p e = " x s : s t r i n g " > < / x s : a t t r i b u t e >  
 < x s : a t t r i b u t e   n a m e = " S y s t e m I n s t a n c e N a m e "   t y p e = " x s : s t r i n g " > < / x s : a t t r i b u t e >  
 < x s : a t t r i b u t e   n a m e = " A s s o c i a t i o n N a m e "   t y p e = " x s : s t r i n g " > < / x s : a t t r i b u t e >  
 < x s : e l e m e n t   n a m e = " B D C E n t i t y " >  
 < x s : c o m p l e x T y p e >  
 < x s : s e q u e n c e >  
 < x s : e l e m e n t   r e f = " p c : E n t i t y D i s p l a y N a m e "   m i n O c c u r s = " 0 " > < / x s : e l e m e n t >  
 < x s : e l e m e n t   r e f = " p c : E n t i t y I n s t a n c e R e f e r e n c e "   m i n O c c u r s = " 0 " > < / x s : e l e m e n t >  
 < x s : e l e m e n t   r e f = " p c : E n t i t y I d 1 "   m i n O c c u r s = " 0 " > < / x s : e l e m e n t >  
 < x s : e l e m e n t   r e f = " p c : E n t i t y I d 2 "   m i n O c c u r s = " 0 " > < / x s : e l e m e n t >  
 < x s : e l e m e n t   r e f = " p c : E n t i t y I d 3 "   m i n O c c u r s = " 0 " > < / x s : e l e m e n t >  
 < x s : e l e m e n t   r e f = " p c : E n t i t y I d 4 "   m i n O c c u r s = " 0 " > < / x s : e l e m e n t >  
 < x s : e l e m e n t   r e f = " p c : E n t i t y I d 5 "   m i n O c c u r s = " 0 " > < / x s : e l e m e n t >  
 < / x s : s e q u e n c e >  
 < / x s : c o m p l e x T y p e >  
 < / x s : e l e m e n t >  
 < x s : e l e m e n t   n a m e = " E n t i t y D i s p l a y N a m e "   t y p e = " x s : s t r i n g " > < / x s : e l e m e n t >  
 < x s : e l e m e n t   n a m e = " E n t i t y I n s t a n c e R e f e r e n c e "   t y p e = " x s : s t r i n g " > < / x s : e l e m e n t >  
 < x s : e l e m e n t   n a m e = " E n t i t y I d 1 "   t y p e = " x s : s t r i n g " > < / x s : e l e m e n t >  
 < x s : e l e m e n t   n a m e = " E n t i t y I d 2 "   t y p e = " x s : s t r i n g " > < / x s : e l e m e n t >  
 < x s : e l e m e n t   n a m e = " E n t i t y I d 3 "   t y p e = " x s : s t r i n g " > < / x s : e l e m e n t >  
 < x s : e l e m e n t   n a m e = " E n t i t y I d 4 "   t y p e = " x s : s t r i n g " > < / x s : e l e m e n t >  
 < x s : e l e m e n t   n a m e = " E n t i t y I d 5 "   t y p e = " x s : s t r i n g " > < / x s : e l e m e n t >  
 < x s : e l e m e n t   n a m e = " T e r m s " >  
 < x s : c o m p l e x T y p e >  
 < x s : s e q u e n c e >  
 < x s : e l e m e n t   r e f = " p c : T e r m I n f o "   m i n O c c u r s = " 0 "   m a x O c c u r s = " u n b o u n d e d " > < / x s : e l e m e n t >  
 < / x s : s e q u e n c e >  
 < / x s : c o m p l e x T y p e >  
 < / x s : e l e m e n t >  
 < x s : e l e m e n t   n a m e = " T e r m I n f o " >  
 < x s : c o m p l e x T y p e >  
 < x s : s e q u e n c e >  
 < x s : e l e m e n t   r e f = " p c : T e r m N a m e "   m i n O c c u r s = " 0 " > < / x s : e l e m e n t >  
 < x s : e l e m e n t   r e f = " p c : T e r m I d "   m i n O c c u r s = " 0 " > < / x s : e l e m e n t >  
 < / x s : s e q u e n c e >  
 < / x s : c o m p l e x T y p e >  
 < / x s : e l e m e n t >  
 < x s : e l e m e n t   n a m e = " T e r m N a m e "   t y p e = " x s : s t r i n g " > < / x s : e l e m e n t >  
 < x s : e l e m e n t   n a m e = " T e r m I d "   t y p e = " x s : s t r i n g " > < / x s : e l e m e n t >  
 < / x s : s c h e m a >  
 < / c t : c o n t e n t T y p e S c h e m a > 
</file>

<file path=customXml/item2.xml>��< ? x m l   v e r s i o n = " 1 . 0 " ? > < p : p r o p e r t i e s   x m l n s : p = " h t t p : / / s c h e m a s . m i c r o s o f t . c o m / o f f i c e / 2 0 0 6 / m e t a d a t a / p r o p e r t i e s "   x m l n s : x s i = " h t t p : / / w w w . w 3 . o r g / 2 0 0 1 / X M L S c h e m a - i n s t a n c e "   x m l n s : p c = " h t t p : / / s c h e m a s . m i c r o s o f t . c o m / o f f i c e / i n f o p a t h / 2 0 0 7 / P a r t n e r C o n t r o l s " > < d o c u m e n t M a n a g e m e n t > < S h a r e d W i t h U s e r s   x m l n s = " 5 9 b f 3 a 4 a - b 3 7 0 - 4 d 9 c - 9 d f 2 - 1 f a c b a b b d 6 a 3 " > < U s e r I n f o > < D i s p l a y N a m e > S m i t h ,   B r i a n < / D i s p l a y N a m e > < A c c o u n t I d > 3 4 < / A c c o u n t I d > < A c c o u n t T y p e / > < / U s e r I n f o > < U s e r I n f o > < D i s p l a y N a m e > B a r r e r a s ,   M i c h a e l < / D i s p l a y N a m e > < A c c o u n t I d > 3 8 < / A c c o u n t I d > < A c c o u n t T y p e / > < / U s e r I n f o > < / S h a r e d W i t h U s e r s > < T a x C a t c h A l l   x m l n s = " 5 9 b f 3 a 4 a - b 3 7 0 - 4 d 9 c - 9 d f 2 - 1 f a c b a b b d 6 a 3 " > < V a l u e > 1 0 8 < / V a l u e > < / T a x C a t c h A l l > < m c 4 9 0 1 7 a 8 1 2 6 4 0 c 3 8 1 8 6 1 1 1 1 e c 6 e e 7 a 9   x m l n s = " d 0 5 2 f d f 6 - 4 c d c - 4 8 8 9 - b 6 1 0 - a 9 f c 4 2 6 0 9 4 2 6 " > < T e r m s   x m l n s = " h t t p : / / s c h e m a s . m i c r o s o f t . c o m / o f f i c e / i n f o p a t h / 2 0 0 7 / P a r t n e r C o n t r o l s " > < T e r m I n f o   x m l n s = " h t t p : / / s c h e m a s . m i c r o s o f t . c o m / o f f i c e / i n f o p a t h / 2 0 0 7 / P a r t n e r C o n t r o l s " > < T e r m N a m e   x m l n s = " h t t p : / / s c h e m a s . m i c r o s o f t . c o m / o f f i c e / i n f o p a t h / 2 0 0 7 / P a r t n e r C o n t r o l s " > 7 0 2 8 - 4 4 < / T e r m N a m e > < T e r m I d   x m l n s = " h t t p : / / s c h e m a s . m i c r o s o f t . c o m / o f f i c e / i n f o p a t h / 2 0 0 7 / P a r t n e r C o n t r o l s " > c a b 3 b e 2 c - 7 4 a 2 - 4 7 5 f - 9 c e 7 - b 1 2 e 5 8 b 4 f 1 3 a < / T e r m I d > < / T e r m I n f o > < / T e r m s > < / m c 4 9 0 1 7 a 8 1 2 6 4 0 c 3 8 1 8 6 1 1 1 1 e c 6 e e 7 a 9 > < / d o c u m e n t M a n a g e m e n t > < / p : p r o p e r t i e s > 
</file>

<file path=customXml/item3.xml>��< ? m s o - c o n t e n t T y p e ? > < F o r m T e m p l a t e s   x m l n s = " h t t p : / / s c h e m a s . m i c r o s o f t . c o m / s h a r e p o i n t / v 3 / c o n t e n t t y p e / f o r m s " > < D i s p l a y > D o c u m e n t L i b r a r y F o r m < / D i s p l a y > < E d i t > D o c u m e n t L i b r a r y F o r m < / E d i t > < N e w > D o c u m e n t L i b r a r y F o r m < / N e w > < / F o r m T e m p l a t e s > 
</file>

<file path=customXml/itemProps1.xml><?xml version="1.0" encoding="utf-8"?>
<ds:datastoreItem xmlns:ds="http://schemas.openxmlformats.org/officeDocument/2006/customXml" ds:itemID="{AB1E6983-1597-4FAF-A309-FD4341839114}">
  <ds:schemaRefs/>
</ds:datastoreItem>
</file>

<file path=customXml/itemProps2.xml><?xml version="1.0" encoding="utf-8"?>
<ds:datastoreItem xmlns:ds="http://schemas.openxmlformats.org/officeDocument/2006/customXml" ds:itemID="{308D4B4C-AC6A-4A3D-841B-CF034FE267F3}">
  <ds:schemaRefs/>
</ds:datastoreItem>
</file>

<file path=customXml/itemProps3.xml><?xml version="1.0" encoding="utf-8"?>
<ds:datastoreItem xmlns:ds="http://schemas.openxmlformats.org/officeDocument/2006/customXml" ds:itemID="{BF208D9B-020F-4576-BE8C-5C8C74DF39A6}">
  <ds:schemaRefs/>
</ds:datastoreItem>
</file>

<file path=docProps/app.xml><?xml version="1.0" encoding="utf-8"?>
<Properties xmlns="http://schemas.openxmlformats.org/officeDocument/2006/extended-properties" xmlns:vt="http://schemas.openxmlformats.org/officeDocument/2006/docPropsVTypes">
  <TotalTime>0</TotalTime>
  <Words>12797</Words>
  <Application>WPS 演示</Application>
  <PresentationFormat>宽屏</PresentationFormat>
  <Paragraphs>1624</Paragraphs>
  <Slides>15</Slides>
  <Notes>15</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15</vt:i4>
      </vt:variant>
    </vt:vector>
  </HeadingPairs>
  <TitlesOfParts>
    <vt:vector size="36" baseType="lpstr">
      <vt:lpstr>Arial</vt:lpstr>
      <vt:lpstr>宋体</vt:lpstr>
      <vt:lpstr>Wingdings</vt:lpstr>
      <vt:lpstr>Calibri Light</vt:lpstr>
      <vt:lpstr>Calibri</vt:lpstr>
      <vt:lpstr>Century Gothic</vt:lpstr>
      <vt:lpstr>Arial</vt:lpstr>
      <vt:lpstr>Exo 2</vt:lpstr>
      <vt:lpstr>Segoe Print</vt:lpstr>
      <vt:lpstr>System Font Regular</vt:lpstr>
      <vt:lpstr>Exo 2</vt:lpstr>
      <vt:lpstr>Cambria Math</vt:lpstr>
      <vt:lpstr>Times New Roman</vt:lpstr>
      <vt:lpstr>Calibri</vt:lpstr>
      <vt:lpstr>Segoe UI</vt:lpstr>
      <vt:lpstr>Symbol</vt:lpstr>
      <vt:lpstr>Calibri Light</vt:lpstr>
      <vt:lpstr>Segoe UI</vt:lpstr>
      <vt:lpstr>微软雅黑</vt:lpstr>
      <vt:lpstr>Arial Unicode MS</vt:lpstr>
      <vt:lpstr>1_Office Theme</vt:lpstr>
      <vt:lpstr>PowerPoint 演示文稿</vt:lpstr>
      <vt:lpstr>Disclosures</vt:lpstr>
      <vt:lpstr>Efgartigimod Mechanism of Action: Blocking FcRn</vt:lpstr>
      <vt:lpstr>ADAPT+ Study Design</vt:lpstr>
      <vt:lpstr>Efgartigimod Demonstrated Repeatable and Sustained Improvement in Both MG-ADL and QMG Over Multiple Cyclesa in ADAPT+  AChR-Ab+ Population</vt:lpstr>
      <vt:lpstr>Proportion of Patients With Increasing MG-ADL or QMG Improvement Over Multiple Cyclesa AChR-Ab+ Population</vt:lpstr>
      <vt:lpstr>Safety: Summary of AEs Safety Population </vt:lpstr>
      <vt:lpstr>Deaths in ADAPT+: None Related to Efgartigimod per Investigator</vt:lpstr>
      <vt:lpstr>Distribution of Efgartigimod Complete Cycles Over 1 Year AChR-Ab+ population with ≥ 1 year of follow-up in ADAPT/ADAPT+ (N=88)</vt:lpstr>
      <vt:lpstr>Summary</vt:lpstr>
      <vt:lpstr>PowerPoint 演示文稿</vt:lpstr>
      <vt:lpstr>Infections Occurring in ≥5% of Patients in ADAPT or ADAPT+ and/or More Frequentlya in Patients Treated With Efgartigimod vs Placebo Safety Population</vt:lpstr>
      <vt:lpstr>Efgartigimod Demonstrated Consistent Transient Reduction in IgG Levels Over Multiple Cyclesa in ADAPT+ AChR-Ab+ Population </vt:lpstr>
      <vt:lpstr>Mean White Blood Cell Counts Over Time in ADAPT+ Cycles 1–5 Safety Population</vt:lpstr>
      <vt:lpstr>Treatment Emergent Laboratory Abnormalitiesa  Safety Population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Profiling Initiative</dc:title>
  <dc:creator>Cathleen Bergin</dc:creator>
  <cp:lastModifiedBy>zhongciwangluo</cp:lastModifiedBy>
  <cp:revision>39</cp:revision>
  <dcterms:created xsi:type="dcterms:W3CDTF">2020-09-23T21:25:00Z</dcterms:created>
  <dcterms:modified xsi:type="dcterms:W3CDTF">2023-09-20T02:25:56Z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0x010100AA4297A8879DE74288E0C7D91DE3B80D</vt:lpwstr>
  </property>
  <property fmtid="{D5CDD505-2E9C-101B-9397-08002B2CF9AE}" pid="3" name="Job Number">
    <vt:lpwstr>108;#7028-44|cab3be2c-74a2-475f-9ce7-b12e58b4f13a</vt:lpwstr>
  </property>
  <property fmtid="{D5CDD505-2E9C-101B-9397-08002B2CF9AE}" pid="4" name="_NewReviewCycle">
    <vt:lpwstr/>
  </property>
  <property fmtid="{D5CDD505-2E9C-101B-9397-08002B2CF9AE}" pid="5" name="ICV">
    <vt:lpwstr>7352730D8D4C4170BD2C05D91FD1B3EF_12</vt:lpwstr>
  </property>
  <property fmtid="{D5CDD505-2E9C-101B-9397-08002B2CF9AE}" pid="6" name="KSOProductBuildVer">
    <vt:lpwstr>2052-12.1.0.15374</vt:lpwstr>
  </property>
</Properties>
</file>